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421.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3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40.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438.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442.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Lst>
  <p:sldSz cy="5143500" cx="9144000"/>
  <p:notesSz cx="6858000" cy="9144000"/>
  <p:embeddedFontLst>
    <p:embeddedFont>
      <p:font typeface="Roboto"/>
      <p:regular r:id="rId457"/>
      <p:bold r:id="rId458"/>
      <p:italic r:id="rId459"/>
      <p:boldItalic r:id="rId4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7E3E3A-FFC2-4A28-8305-06B6C0593B3E}">
  <a:tblStyle styleId="{247E3E3A-FFC2-4A28-8305-06B6C0593B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250" Type="http://schemas.openxmlformats.org/officeDocument/2006/relationships/slide" Target="slides/slide244.xml"/><Relationship Id="rId371" Type="http://schemas.openxmlformats.org/officeDocument/2006/relationships/slide" Target="slides/slide365.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403" Type="http://schemas.openxmlformats.org/officeDocument/2006/relationships/slide" Target="slides/slide397.xml"/><Relationship Id="rId402" Type="http://schemas.openxmlformats.org/officeDocument/2006/relationships/slide" Target="slides/slide396.xml"/><Relationship Id="rId401" Type="http://schemas.openxmlformats.org/officeDocument/2006/relationships/slide" Target="slides/slide395.xml"/><Relationship Id="rId408" Type="http://schemas.openxmlformats.org/officeDocument/2006/relationships/slide" Target="slides/slide402.xml"/><Relationship Id="rId407" Type="http://schemas.openxmlformats.org/officeDocument/2006/relationships/slide" Target="slides/slide401.xml"/><Relationship Id="rId406" Type="http://schemas.openxmlformats.org/officeDocument/2006/relationships/slide" Target="slides/slide400.xml"/><Relationship Id="rId405" Type="http://schemas.openxmlformats.org/officeDocument/2006/relationships/slide" Target="slides/slide399.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460" Type="http://schemas.openxmlformats.org/officeDocument/2006/relationships/font" Target="fonts/Roboto-boldItalic.fntdata"/><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459" Type="http://schemas.openxmlformats.org/officeDocument/2006/relationships/font" Target="fonts/Roboto-italic.fntdata"/><Relationship Id="rId216" Type="http://schemas.openxmlformats.org/officeDocument/2006/relationships/slide" Target="slides/slide210.xml"/><Relationship Id="rId337" Type="http://schemas.openxmlformats.org/officeDocument/2006/relationships/slide" Target="slides/slide331.xml"/><Relationship Id="rId458" Type="http://schemas.openxmlformats.org/officeDocument/2006/relationships/font" Target="fonts/Roboto-bold.fntdata"/><Relationship Id="rId215" Type="http://schemas.openxmlformats.org/officeDocument/2006/relationships/slide" Target="slides/slide209.xml"/><Relationship Id="rId336" Type="http://schemas.openxmlformats.org/officeDocument/2006/relationships/slide" Target="slides/slide330.xml"/><Relationship Id="rId457" Type="http://schemas.openxmlformats.org/officeDocument/2006/relationships/font" Target="fonts/Roboto-regular.fntdata"/><Relationship Id="rId214" Type="http://schemas.openxmlformats.org/officeDocument/2006/relationships/slide" Target="slides/slide208.xml"/><Relationship Id="rId335" Type="http://schemas.openxmlformats.org/officeDocument/2006/relationships/slide" Target="slides/slide329.xml"/><Relationship Id="rId456" Type="http://schemas.openxmlformats.org/officeDocument/2006/relationships/slide" Target="slides/slide450.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451" Type="http://schemas.openxmlformats.org/officeDocument/2006/relationships/slide" Target="slides/slide445.xml"/><Relationship Id="rId450" Type="http://schemas.openxmlformats.org/officeDocument/2006/relationships/slide" Target="slides/slide444.xml"/><Relationship Id="rId213" Type="http://schemas.openxmlformats.org/officeDocument/2006/relationships/slide" Target="slides/slide207.xml"/><Relationship Id="rId334" Type="http://schemas.openxmlformats.org/officeDocument/2006/relationships/slide" Target="slides/slide328.xml"/><Relationship Id="rId455" Type="http://schemas.openxmlformats.org/officeDocument/2006/relationships/slide" Target="slides/slide449.xml"/><Relationship Id="rId212" Type="http://schemas.openxmlformats.org/officeDocument/2006/relationships/slide" Target="slides/slide206.xml"/><Relationship Id="rId333" Type="http://schemas.openxmlformats.org/officeDocument/2006/relationships/slide" Target="slides/slide327.xml"/><Relationship Id="rId454" Type="http://schemas.openxmlformats.org/officeDocument/2006/relationships/slide" Target="slides/slide448.xml"/><Relationship Id="rId211" Type="http://schemas.openxmlformats.org/officeDocument/2006/relationships/slide" Target="slides/slide205.xml"/><Relationship Id="rId332" Type="http://schemas.openxmlformats.org/officeDocument/2006/relationships/slide" Target="slides/slide326.xml"/><Relationship Id="rId453" Type="http://schemas.openxmlformats.org/officeDocument/2006/relationships/slide" Target="slides/slide447.xml"/><Relationship Id="rId210" Type="http://schemas.openxmlformats.org/officeDocument/2006/relationships/slide" Target="slides/slide204.xml"/><Relationship Id="rId331" Type="http://schemas.openxmlformats.org/officeDocument/2006/relationships/slide" Target="slides/slide325.xml"/><Relationship Id="rId452" Type="http://schemas.openxmlformats.org/officeDocument/2006/relationships/slide" Target="slides/slide446.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426" Type="http://schemas.openxmlformats.org/officeDocument/2006/relationships/slide" Target="slides/slide420.xml"/><Relationship Id="rId304" Type="http://schemas.openxmlformats.org/officeDocument/2006/relationships/slide" Target="slides/slide298.xml"/><Relationship Id="rId425" Type="http://schemas.openxmlformats.org/officeDocument/2006/relationships/slide" Target="slides/slide419.xml"/><Relationship Id="rId303" Type="http://schemas.openxmlformats.org/officeDocument/2006/relationships/slide" Target="slides/slide297.xml"/><Relationship Id="rId424" Type="http://schemas.openxmlformats.org/officeDocument/2006/relationships/slide" Target="slides/slide418.xml"/><Relationship Id="rId302" Type="http://schemas.openxmlformats.org/officeDocument/2006/relationships/slide" Target="slides/slide296.xml"/><Relationship Id="rId423" Type="http://schemas.openxmlformats.org/officeDocument/2006/relationships/slide" Target="slides/slide417.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306" Type="http://schemas.openxmlformats.org/officeDocument/2006/relationships/slide" Target="slides/slide300.xml"/><Relationship Id="rId427" Type="http://schemas.openxmlformats.org/officeDocument/2006/relationships/slide" Target="slides/slide421.xml"/><Relationship Id="rId301" Type="http://schemas.openxmlformats.org/officeDocument/2006/relationships/slide" Target="slides/slide295.xml"/><Relationship Id="rId422" Type="http://schemas.openxmlformats.org/officeDocument/2006/relationships/slide" Target="slides/slide416.xml"/><Relationship Id="rId300" Type="http://schemas.openxmlformats.org/officeDocument/2006/relationships/slide" Target="slides/slide294.xml"/><Relationship Id="rId421" Type="http://schemas.openxmlformats.org/officeDocument/2006/relationships/slide" Target="slides/slide415.xml"/><Relationship Id="rId420" Type="http://schemas.openxmlformats.org/officeDocument/2006/relationships/slide" Target="slides/slide414.xml"/><Relationship Id="rId415" Type="http://schemas.openxmlformats.org/officeDocument/2006/relationships/slide" Target="slides/slide409.xml"/><Relationship Id="rId414" Type="http://schemas.openxmlformats.org/officeDocument/2006/relationships/slide" Target="slides/slide408.xml"/><Relationship Id="rId413" Type="http://schemas.openxmlformats.org/officeDocument/2006/relationships/slide" Target="slides/slide407.xml"/><Relationship Id="rId412" Type="http://schemas.openxmlformats.org/officeDocument/2006/relationships/slide" Target="slides/slide406.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416" Type="http://schemas.openxmlformats.org/officeDocument/2006/relationships/slide" Target="slides/slide410.xml"/><Relationship Id="rId411" Type="http://schemas.openxmlformats.org/officeDocument/2006/relationships/slide" Target="slides/slide405.xml"/><Relationship Id="rId410" Type="http://schemas.openxmlformats.org/officeDocument/2006/relationships/slide" Target="slides/slide404.xml"/><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slide" Target="slides/slide442.xml"/><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slide" Target="slides/slide441.xml"/><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slide" Target="slides/slide440.xml"/><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slide" Target="slides/slide439.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slide" Target="slides/slide443.xml"/><Relationship Id="rId440" Type="http://schemas.openxmlformats.org/officeDocument/2006/relationships/slide" Target="slides/slide434.xml"/><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slide" Target="slides/slide438.xml"/><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slide" Target="slides/slide437.xml"/><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slide" Target="slides/slide436.xml"/><Relationship Id="rId320" Type="http://schemas.openxmlformats.org/officeDocument/2006/relationships/slide" Target="slides/slide314.xml"/><Relationship Id="rId441" Type="http://schemas.openxmlformats.org/officeDocument/2006/relationships/slide" Target="slides/slide435.xml"/><Relationship Id="rId316" Type="http://schemas.openxmlformats.org/officeDocument/2006/relationships/slide" Target="slides/slide310.xml"/><Relationship Id="rId437" Type="http://schemas.openxmlformats.org/officeDocument/2006/relationships/slide" Target="slides/slide431.xml"/><Relationship Id="rId315" Type="http://schemas.openxmlformats.org/officeDocument/2006/relationships/slide" Target="slides/slide309.xml"/><Relationship Id="rId436" Type="http://schemas.openxmlformats.org/officeDocument/2006/relationships/slide" Target="slides/slide430.xml"/><Relationship Id="rId314" Type="http://schemas.openxmlformats.org/officeDocument/2006/relationships/slide" Target="slides/slide308.xml"/><Relationship Id="rId435" Type="http://schemas.openxmlformats.org/officeDocument/2006/relationships/slide" Target="slides/slide429.xml"/><Relationship Id="rId313" Type="http://schemas.openxmlformats.org/officeDocument/2006/relationships/slide" Target="slides/slide307.xml"/><Relationship Id="rId434" Type="http://schemas.openxmlformats.org/officeDocument/2006/relationships/slide" Target="slides/slide428.xml"/><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slide" Target="slides/slide433.xml"/><Relationship Id="rId317" Type="http://schemas.openxmlformats.org/officeDocument/2006/relationships/slide" Target="slides/slide311.xml"/><Relationship Id="rId438" Type="http://schemas.openxmlformats.org/officeDocument/2006/relationships/slide" Target="slides/slide432.xml"/><Relationship Id="rId312" Type="http://schemas.openxmlformats.org/officeDocument/2006/relationships/slide" Target="slides/slide306.xml"/><Relationship Id="rId433" Type="http://schemas.openxmlformats.org/officeDocument/2006/relationships/slide" Target="slides/slide427.xml"/><Relationship Id="rId311" Type="http://schemas.openxmlformats.org/officeDocument/2006/relationships/slide" Target="slides/slide305.xml"/><Relationship Id="rId432" Type="http://schemas.openxmlformats.org/officeDocument/2006/relationships/slide" Target="slides/slide426.xml"/><Relationship Id="rId310" Type="http://schemas.openxmlformats.org/officeDocument/2006/relationships/slide" Target="slides/slide304.xml"/><Relationship Id="rId431" Type="http://schemas.openxmlformats.org/officeDocument/2006/relationships/slide" Target="slides/slide425.xml"/><Relationship Id="rId430" Type="http://schemas.openxmlformats.org/officeDocument/2006/relationships/slide" Target="slides/slide4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md.com/r/en-US/pg313-network-on-chip/DRAM-Addressing"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nse_amplifier" TargetMode="External"/><Relationship Id="rId3" Type="http://schemas.openxmlformats.org/officeDocument/2006/relationships/hyperlink" Target="https://tayloredge.com/reference/Electronics/Memory/dram1.pdf" TargetMode="Externa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unitn.it/~fiorella/guidelinux/tlk/node87.html#:~:text=First%20of%20all%20the%20DMA,address%20space%20of%20a%20process." TargetMode="Externa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unitn.it/~fiorella/guidelinux/tlk/node87.html#:~:text=First%20of%20all%20the%20DMA,address%20space%20of%20a%20process." TargetMode="Externa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horonix.com/news/Linux-Kernel-Faster-memchr" TargetMode="Externa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iceworks.com/tech/tech-general/articles/risc-vs-cisc/#:~:text=In%20RISC%20processors%2C%20instruction%20decoding,%2C%20Power%20Architecture%2C%20and%20SPARC." TargetMode="Externa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s.iit.edu/~cs561/cs450/ChilkuriDineshThreads/dinesh%27s%20files/User%20and%20Kernel%20Level%20Threads.html#:~:text=Instead%20of%20thread%20table%20in,to%20create%20and%20manage%20threads." TargetMode="Externa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stgresql.org/message-id/31cc6df9-53fe-3cd9-af5b-ac0d801163f4%40iki.fi" TargetMode="Externa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confessions.substack.com/p/a-war-story-involving-a-python-a" TargetMode="Externa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ss.cs.umass.edu/~shenoy/courses/fall12/lectures/notes/Lec06_notes.pdf" TargetMode="External"/><Relationship Id="rId3" Type="http://schemas.openxmlformats.org/officeDocument/2006/relationships/hyperlink" Target="https://lwn.net/Articles/895217/" TargetMode="Externa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stgresql.org/message-id/20230607213721.al3etgcgtija3ytz%40awork3.anarazel.de" TargetMode="Externa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rm.com/documentation/den0013/d/The-Memory-Management-Unit/Multi-tasking-and-OS-usage-of-translation-tables/Address-Space-ID" TargetMode="Externa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ss.cs.umass.edu/~shenoy/courses/fall12/lectures/notes/Lec06_notes.pdf" TargetMode="Externa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ss.cs.umass.edu/~shenoy/courses/fall12/lectures/notes/Lec06_notes.pdf" TargetMode="Externa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ss.cs.umass.edu/~shenoy/courses/fall12/lectures/notes/Lec06_notes.pdf" TargetMode="Externa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gzilla.mozilla.org/show_bug.cgi?id=421482" TargetMode="Externa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archive.org/web/20190503044834/https://developer.ibm.com/tutorials/l-linux-on-4kb-sector-disks/" TargetMode="Externa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4953017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4953017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6a03f1b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6a03f1b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2a8560e25c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2a8560e25c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a8560e25c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a8560e25c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a8560e25c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2a8560e25c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a8560e25c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a8560e25c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2a8560e25c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2a8560e25c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2a963ed70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2a963ed70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2a963ed70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2a963ed70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2a963ed701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2a963ed701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2a963ed701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2a963ed701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a963ed701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a963ed701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6a03f1b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6a03f1b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2a963ed701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2a963ed701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2a963ed701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2a963ed701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2a963ed701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2a963ed701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2a963ed701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2a963ed701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2a963ed701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2a963ed701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2a963ed7016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2a963ed7016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Refcounting is custom implication in C/C++ to do memory management (doesn’t exist by default)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2a963ed7016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2a963ed701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Refcounting is custom implication in C/C++ to do memory management (doesn’t exist by default)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2a963ed7016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2a963ed7016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Refcounting is custom implication in C/C++ to do memory management (doesn’t exist by default)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2a963ed7016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2a963ed7016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3" name="Shape 2863"/>
        <p:cNvGrpSpPr/>
        <p:nvPr/>
      </p:nvGrpSpPr>
      <p:grpSpPr>
        <a:xfrm>
          <a:off x="0" y="0"/>
          <a:ext cx="0" cy="0"/>
          <a:chOff x="0" y="0"/>
          <a:chExt cx="0" cy="0"/>
        </a:xfrm>
      </p:grpSpPr>
      <p:sp>
        <p:nvSpPr>
          <p:cNvPr id="2864" name="Google Shape;2864;g2a963ed7016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5" name="Google Shape;2865;g2a963ed701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6a03f1ba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6a03f1ba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2aea13078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2aea13078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2a963ed701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2a963ed701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2aaa47eaf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2aaa47eaf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2aaa47eaf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2aaa47eaf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2aaa47eaf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2aaa47eaf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2aaa47eaf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2aaa47eaf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2ab5c06f2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2ab5c06f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https://docs.amd.com/r/en-US/pg313-network-on-chip/DRAM-Addressing</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2ab5c06f2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2ab5c06f2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2ab5c06f2d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2ab5c06f2d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ab5c06f2d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2ab5c06f2d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9e0b055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69e0b055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2abc5436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2abc5436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solidFill>
                  <a:srgbClr val="ADADAD"/>
                </a:solidFill>
              </a:rPr>
              <a:t>We always read in bursts for efficiency as accessing DRAM is slow, especially the first bit, once a row is opened, reading becomes faster so we want to read as much as possible. Burst length is the number of data words RAM can transfer in a single read. 64 bytes is the defacto that fits CPU cache lines</a:t>
            </a:r>
            <a:endParaRPr i="1">
              <a:solidFill>
                <a:srgbClr val="ADADAD"/>
              </a:solidFill>
            </a:endParaRPr>
          </a:p>
          <a:p>
            <a:pPr indent="0" lvl="0" marL="0" rtl="0" algn="l">
              <a:spcBef>
                <a:spcPts val="120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g2abc54364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7" name="Google Shape;3157;g2abc54364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DDR5</a:t>
            </a:r>
            <a:endParaRPr/>
          </a:p>
          <a:p>
            <a:pPr indent="-228600" lvl="0" marL="457200" rtl="0" algn="l">
              <a:lnSpc>
                <a:spcPct val="115000"/>
              </a:lnSpc>
              <a:spcBef>
                <a:spcPts val="1500"/>
              </a:spcBef>
              <a:spcAft>
                <a:spcPts val="0"/>
              </a:spcAft>
              <a:buClr>
                <a:srgbClr val="D1D5DB"/>
              </a:buClr>
              <a:buSzPts val="1200"/>
              <a:buFont typeface="Roboto"/>
              <a:buNone/>
            </a:pPr>
            <a:r>
              <a:rPr b="1" lang="en" sz="1200">
                <a:solidFill>
                  <a:srgbClr val="D1D5DB"/>
                </a:solidFill>
                <a:latin typeface="Roboto"/>
                <a:ea typeface="Roboto"/>
                <a:cs typeface="Roboto"/>
                <a:sym typeface="Roboto"/>
              </a:rPr>
              <a:t>Higher Effective Bandwidth</a:t>
            </a:r>
            <a:r>
              <a:rPr lang="en" sz="1200">
                <a:solidFill>
                  <a:srgbClr val="D1D5DB"/>
                </a:solidFill>
                <a:latin typeface="Roboto"/>
                <a:ea typeface="Roboto"/>
                <a:cs typeface="Roboto"/>
                <a:sym typeface="Roboto"/>
              </a:rPr>
              <a:t>: By splitting the memory into two independent channels, DDR5 can handle two separate memory requests simultaneously, effectively doubling the data access paths compared to a single 64-bit channel. This allows for better utilization of the memory bandwidth, as each channel can be accessed independently or in parallel, leading to improved overall throughput.</a:t>
            </a:r>
            <a:endParaRPr sz="12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1200"/>
              <a:buFont typeface="Roboto"/>
              <a:buNone/>
            </a:pPr>
            <a:r>
              <a:rPr b="1" lang="en" sz="1200">
                <a:solidFill>
                  <a:srgbClr val="D1D5DB"/>
                </a:solidFill>
                <a:latin typeface="Roboto"/>
                <a:ea typeface="Roboto"/>
                <a:cs typeface="Roboto"/>
                <a:sym typeface="Roboto"/>
              </a:rPr>
              <a:t>Reduced Latency</a:t>
            </a:r>
            <a:r>
              <a:rPr lang="en" sz="1200">
                <a:solidFill>
                  <a:srgbClr val="D1D5DB"/>
                </a:solidFill>
                <a:latin typeface="Roboto"/>
                <a:ea typeface="Roboto"/>
                <a:cs typeface="Roboto"/>
                <a:sym typeface="Roboto"/>
              </a:rPr>
              <a:t>: With two channels, the memory controller can manage and respond to memory requests more efficiently. If one channel is busy, the other can still handle requests, potentially reducing wait times and improving latency.</a:t>
            </a:r>
            <a:endParaRPr sz="12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1200"/>
              <a:buFont typeface="Roboto"/>
              <a:buNone/>
            </a:pPr>
            <a:r>
              <a:rPr b="1" lang="en" sz="1200">
                <a:solidFill>
                  <a:srgbClr val="D1D5DB"/>
                </a:solidFill>
                <a:latin typeface="Roboto"/>
                <a:ea typeface="Roboto"/>
                <a:cs typeface="Roboto"/>
                <a:sym typeface="Roboto"/>
              </a:rPr>
              <a:t>Improved Power Efficiency</a:t>
            </a:r>
            <a:r>
              <a:rPr lang="en" sz="1200">
                <a:solidFill>
                  <a:srgbClr val="D1D5DB"/>
                </a:solidFill>
                <a:latin typeface="Roboto"/>
                <a:ea typeface="Roboto"/>
                <a:cs typeface="Roboto"/>
                <a:sym typeface="Roboto"/>
              </a:rPr>
              <a:t>: Splitting the DIMM into two channels allows for more granular power management. Each 32-bit channel can be operated and powered independently. This means that if one channel is not in use, it can be powered down to save energy, enhancing the power efficiency of the memory module.</a:t>
            </a:r>
            <a:endParaRPr sz="12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1200"/>
              <a:buFont typeface="Roboto"/>
              <a:buNone/>
            </a:pPr>
            <a:r>
              <a:rPr b="1" lang="en" sz="1200">
                <a:solidFill>
                  <a:srgbClr val="D1D5DB"/>
                </a:solidFill>
                <a:latin typeface="Roboto"/>
                <a:ea typeface="Roboto"/>
                <a:cs typeface="Roboto"/>
                <a:sym typeface="Roboto"/>
              </a:rPr>
              <a:t>Enhanced Reliability and Fault Tolerance</a:t>
            </a:r>
            <a:r>
              <a:rPr lang="en" sz="1200">
                <a:solidFill>
                  <a:srgbClr val="D1D5DB"/>
                </a:solidFill>
                <a:latin typeface="Roboto"/>
                <a:ea typeface="Roboto"/>
                <a:cs typeface="Roboto"/>
                <a:sym typeface="Roboto"/>
              </a:rPr>
              <a:t>: With two separate channels, there's a level of redundancy that can improve the overall reliability of the memory system. In some configurations, if one channel encounters an error or a problem, the other can continue to function, providing a level of fault tolerance.</a:t>
            </a:r>
            <a:endParaRPr sz="12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1200"/>
              <a:buFont typeface="Roboto"/>
              <a:buNone/>
            </a:pPr>
            <a:r>
              <a:rPr b="1" lang="en" sz="1200">
                <a:solidFill>
                  <a:srgbClr val="D1D5DB"/>
                </a:solidFill>
                <a:latin typeface="Roboto"/>
                <a:ea typeface="Roboto"/>
                <a:cs typeface="Roboto"/>
                <a:sym typeface="Roboto"/>
              </a:rPr>
              <a:t>Flexibility in Memory Operations</a:t>
            </a:r>
            <a:r>
              <a:rPr lang="en" sz="1200">
                <a:solidFill>
                  <a:srgbClr val="D1D5DB"/>
                </a:solidFill>
                <a:latin typeface="Roboto"/>
                <a:ea typeface="Roboto"/>
                <a:cs typeface="Roboto"/>
                <a:sym typeface="Roboto"/>
              </a:rPr>
              <a:t>: Having two channels increases the flexibility in handling memory operations. For example, one channel could be dedicated to read operations while the other handles write operations, or they could be used to handle different types of data or processes, optimizing performance based on workload requirements.</a:t>
            </a:r>
            <a:endParaRPr sz="12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1200"/>
              <a:buFont typeface="Roboto"/>
              <a:buNone/>
            </a:pPr>
            <a:r>
              <a:rPr b="1" lang="en" sz="1200">
                <a:solidFill>
                  <a:srgbClr val="D1D5DB"/>
                </a:solidFill>
                <a:latin typeface="Roboto"/>
                <a:ea typeface="Roboto"/>
                <a:cs typeface="Roboto"/>
                <a:sym typeface="Roboto"/>
              </a:rPr>
              <a:t>Scalability and Future Compatibility</a:t>
            </a:r>
            <a:r>
              <a:rPr lang="en" sz="1200">
                <a:solidFill>
                  <a:srgbClr val="D1D5DB"/>
                </a:solidFill>
                <a:latin typeface="Roboto"/>
                <a:ea typeface="Roboto"/>
                <a:cs typeface="Roboto"/>
                <a:sym typeface="Roboto"/>
              </a:rPr>
              <a:t>: This architecture provides a foundation for future scalability in memory design. As memory technology continues to evolve, having a dual-channel architecture allows for more innovations in how memory bandwidth and operations are managed.</a:t>
            </a:r>
            <a:endParaRPr sz="1200">
              <a:solidFill>
                <a:srgbClr val="D1D5DB"/>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2ab5c06f2d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2ab5c06f2d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0" name="Shape 3180"/>
        <p:cNvGrpSpPr/>
        <p:nvPr/>
      </p:nvGrpSpPr>
      <p:grpSpPr>
        <a:xfrm>
          <a:off x="0" y="0"/>
          <a:ext cx="0" cy="0"/>
          <a:chOff x="0" y="0"/>
          <a:chExt cx="0" cy="0"/>
        </a:xfrm>
      </p:grpSpPr>
      <p:sp>
        <p:nvSpPr>
          <p:cNvPr id="3181" name="Google Shape;3181;g2c81c4edc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2" name="Google Shape;3182;g2c81c4edc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https://en.wikipedia.org/wiki/Sense_amplifier</a:t>
            </a:r>
            <a:endParaRPr/>
          </a:p>
          <a:p>
            <a:pPr indent="0" lvl="0" marL="0" rtl="0" algn="l">
              <a:spcBef>
                <a:spcPts val="0"/>
              </a:spcBef>
              <a:spcAft>
                <a:spcPts val="0"/>
              </a:spcAft>
              <a:buNone/>
            </a:pPr>
            <a:r>
              <a:rPr lang="en" u="sng">
                <a:solidFill>
                  <a:schemeClr val="hlink"/>
                </a:solidFill>
                <a:hlinkClick r:id="rId3"/>
              </a:rPr>
              <a:t>https://tayloredge.com/reference/Electronics/Memory/dram1.pdf</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2abc54364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2abc54364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2aea130788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2aea130788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2aea130788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2aea130788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2aea130788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2aea130788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g2aea130788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4" name="Google Shape;3284;g2aea130788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2aea130788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2aea130788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6a03f1b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6a03f1b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2aea130788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2aea130788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2c053e623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3" name="Google Shape;3373;g2c053e623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2b104b03e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2b104b03e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g2b104b03e9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8" name="Google Shape;3388;g2b104b03e9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g2b104b03e9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5" name="Google Shape;3395;g2b104b03e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2b104b03e9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2b104b03e9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2b104b03e9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7" name="Google Shape;3407;g2b104b03e9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g2b104b03e9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9" name="Google Shape;3419;g2b104b03e9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2b104b03e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1" name="Google Shape;3431;g2b104b03e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2b104b03e9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2b104b03e9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6a03f1ba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6a03f1ba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2b104b03e9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2b104b03e9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2b104b03e9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2b104b03e9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g2b104b03e9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9" name="Google Shape;3489;g2b104b03e9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2b104b03e9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2b104b03e9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g2b104b03e9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2b104b03e9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2b104b03e9f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2b104b03e9f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2b221b0d405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2b221b0d405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g2b221b0d40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1" name="Google Shape;3601;g2b221b0d40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b104b03e9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b104b03e9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8" name="Shape 3698"/>
        <p:cNvGrpSpPr/>
        <p:nvPr/>
      </p:nvGrpSpPr>
      <p:grpSpPr>
        <a:xfrm>
          <a:off x="0" y="0"/>
          <a:ext cx="0" cy="0"/>
          <a:chOff x="0" y="0"/>
          <a:chExt cx="0" cy="0"/>
        </a:xfrm>
      </p:grpSpPr>
      <p:sp>
        <p:nvSpPr>
          <p:cNvPr id="3699" name="Google Shape;3699;g2b104b03e9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2b104b03e9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6a03f1ba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6a03f1ba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g2b104b03e9f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9" name="Google Shape;3719;g2b104b03e9f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2b104b03e9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2b104b03e9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g2b104b03e9f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3" name="Google Shape;3753;g2b104b03e9f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7" name="Shape 3757"/>
        <p:cNvGrpSpPr/>
        <p:nvPr/>
      </p:nvGrpSpPr>
      <p:grpSpPr>
        <a:xfrm>
          <a:off x="0" y="0"/>
          <a:ext cx="0" cy="0"/>
          <a:chOff x="0" y="0"/>
          <a:chExt cx="0" cy="0"/>
        </a:xfrm>
      </p:grpSpPr>
      <p:sp>
        <p:nvSpPr>
          <p:cNvPr id="3758" name="Google Shape;3758;g2b104b03e9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9" name="Google Shape;3759;g2b104b03e9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2b104b03e9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2b104b03e9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g2b104b03e9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0" name="Google Shape;3800;g2b104b03e9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4" name="Shape 3834"/>
        <p:cNvGrpSpPr/>
        <p:nvPr/>
      </p:nvGrpSpPr>
      <p:grpSpPr>
        <a:xfrm>
          <a:off x="0" y="0"/>
          <a:ext cx="0" cy="0"/>
          <a:chOff x="0" y="0"/>
          <a:chExt cx="0" cy="0"/>
        </a:xfrm>
      </p:grpSpPr>
      <p:sp>
        <p:nvSpPr>
          <p:cNvPr id="3835" name="Google Shape;3835;g2b104b03e9f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6" name="Google Shape;3836;g2b104b03e9f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6" name="Shape 3876"/>
        <p:cNvGrpSpPr/>
        <p:nvPr/>
      </p:nvGrpSpPr>
      <p:grpSpPr>
        <a:xfrm>
          <a:off x="0" y="0"/>
          <a:ext cx="0" cy="0"/>
          <a:chOff x="0" y="0"/>
          <a:chExt cx="0" cy="0"/>
        </a:xfrm>
      </p:grpSpPr>
      <p:sp>
        <p:nvSpPr>
          <p:cNvPr id="3877" name="Google Shape;3877;g2b104b03e9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8" name="Google Shape;3878;g2b104b03e9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2" name="Shape 3882"/>
        <p:cNvGrpSpPr/>
        <p:nvPr/>
      </p:nvGrpSpPr>
      <p:grpSpPr>
        <a:xfrm>
          <a:off x="0" y="0"/>
          <a:ext cx="0" cy="0"/>
          <a:chOff x="0" y="0"/>
          <a:chExt cx="0" cy="0"/>
        </a:xfrm>
      </p:grpSpPr>
      <p:sp>
        <p:nvSpPr>
          <p:cNvPr id="3883" name="Google Shape;3883;g2b221b0d40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4" name="Google Shape;3884;g2b221b0d40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6" name="Shape 3926"/>
        <p:cNvGrpSpPr/>
        <p:nvPr/>
      </p:nvGrpSpPr>
      <p:grpSpPr>
        <a:xfrm>
          <a:off x="0" y="0"/>
          <a:ext cx="0" cy="0"/>
          <a:chOff x="0" y="0"/>
          <a:chExt cx="0" cy="0"/>
        </a:xfrm>
      </p:grpSpPr>
      <p:sp>
        <p:nvSpPr>
          <p:cNvPr id="3927" name="Google Shape;3927;g2b221b0d4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8" name="Google Shape;3928;g2b221b0d4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6a03f1ba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6a03f1ba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g2b221b0d405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2b221b0d405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5" name="Shape 3975"/>
        <p:cNvGrpSpPr/>
        <p:nvPr/>
      </p:nvGrpSpPr>
      <p:grpSpPr>
        <a:xfrm>
          <a:off x="0" y="0"/>
          <a:ext cx="0" cy="0"/>
          <a:chOff x="0" y="0"/>
          <a:chExt cx="0" cy="0"/>
        </a:xfrm>
      </p:grpSpPr>
      <p:sp>
        <p:nvSpPr>
          <p:cNvPr id="3976" name="Google Shape;3976;g2b3a0f914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2b3a0f914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2" name="Shape 3982"/>
        <p:cNvGrpSpPr/>
        <p:nvPr/>
      </p:nvGrpSpPr>
      <p:grpSpPr>
        <a:xfrm>
          <a:off x="0" y="0"/>
          <a:ext cx="0" cy="0"/>
          <a:chOff x="0" y="0"/>
          <a:chExt cx="0" cy="0"/>
        </a:xfrm>
      </p:grpSpPr>
      <p:sp>
        <p:nvSpPr>
          <p:cNvPr id="3983" name="Google Shape;3983;g2b3a0f914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4" name="Google Shape;3984;g2b3a0f914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2b3a0f914f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5" name="Google Shape;3995;g2b3a0f914f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https://www.science.unitn.it/~fiorella/guidelinux/tlk/node87.html#:~:text=First%20of%20all%20the%20DMA,address%20space%20of%20a%20process.</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7" name="Shape 4007"/>
        <p:cNvGrpSpPr/>
        <p:nvPr/>
      </p:nvGrpSpPr>
      <p:grpSpPr>
        <a:xfrm>
          <a:off x="0" y="0"/>
          <a:ext cx="0" cy="0"/>
          <a:chOff x="0" y="0"/>
          <a:chExt cx="0" cy="0"/>
        </a:xfrm>
      </p:grpSpPr>
      <p:sp>
        <p:nvSpPr>
          <p:cNvPr id="4008" name="Google Shape;4008;g2c90ed18c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9" name="Google Shape;4009;g2c90ed18c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https://www.science.unitn.it/~fiorella/guidelinux/tlk/node87.html#:~:text=First%20of%20all%20the%20DMA,address%20space%20of%20a%20process.</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2b3a0f914f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5" name="Google Shape;4015;g2b3a0f914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g2b3a0f914f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1" name="Google Shape;4021;g2b3a0f914f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2b3a0f914f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6" name="Google Shape;4026;g2b3a0f914f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0" name="Shape 4030"/>
        <p:cNvGrpSpPr/>
        <p:nvPr/>
      </p:nvGrpSpPr>
      <p:grpSpPr>
        <a:xfrm>
          <a:off x="0" y="0"/>
          <a:ext cx="0" cy="0"/>
          <a:chOff x="0" y="0"/>
          <a:chExt cx="0" cy="0"/>
        </a:xfrm>
      </p:grpSpPr>
      <p:sp>
        <p:nvSpPr>
          <p:cNvPr id="4031" name="Google Shape;4031;g2c9cbff00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2" name="Google Shape;4032;g2c9cbff00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6" name="Shape 4036"/>
        <p:cNvGrpSpPr/>
        <p:nvPr/>
      </p:nvGrpSpPr>
      <p:grpSpPr>
        <a:xfrm>
          <a:off x="0" y="0"/>
          <a:ext cx="0" cy="0"/>
          <a:chOff x="0" y="0"/>
          <a:chExt cx="0" cy="0"/>
        </a:xfrm>
      </p:grpSpPr>
      <p:sp>
        <p:nvSpPr>
          <p:cNvPr id="4037" name="Google Shape;4037;g2b3a0f914f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8" name="Google Shape;4038;g2b3a0f914f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6a03f1ba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6a03f1ba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3" name="Shape 4043"/>
        <p:cNvGrpSpPr/>
        <p:nvPr/>
      </p:nvGrpSpPr>
      <p:grpSpPr>
        <a:xfrm>
          <a:off x="0" y="0"/>
          <a:ext cx="0" cy="0"/>
          <a:chOff x="0" y="0"/>
          <a:chExt cx="0" cy="0"/>
        </a:xfrm>
      </p:grpSpPr>
      <p:sp>
        <p:nvSpPr>
          <p:cNvPr id="4044" name="Google Shape;4044;g2b3a0f914f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5" name="Google Shape;4045;g2b3a0f914f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0" name="Shape 4050"/>
        <p:cNvGrpSpPr/>
        <p:nvPr/>
      </p:nvGrpSpPr>
      <p:grpSpPr>
        <a:xfrm>
          <a:off x="0" y="0"/>
          <a:ext cx="0" cy="0"/>
          <a:chOff x="0" y="0"/>
          <a:chExt cx="0" cy="0"/>
        </a:xfrm>
      </p:grpSpPr>
      <p:sp>
        <p:nvSpPr>
          <p:cNvPr id="4051" name="Google Shape;4051;g2b3a0f914f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2" name="Google Shape;4052;g2b3a0f914f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6" name="Shape 4066"/>
        <p:cNvGrpSpPr/>
        <p:nvPr/>
      </p:nvGrpSpPr>
      <p:grpSpPr>
        <a:xfrm>
          <a:off x="0" y="0"/>
          <a:ext cx="0" cy="0"/>
          <a:chOff x="0" y="0"/>
          <a:chExt cx="0" cy="0"/>
        </a:xfrm>
      </p:grpSpPr>
      <p:sp>
        <p:nvSpPr>
          <p:cNvPr id="4067" name="Google Shape;4067;g2b3a0f914f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8" name="Google Shape;4068;g2b3a0f914f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2b3a0f914f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2b3a0f914f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3" name="Shape 4123"/>
        <p:cNvGrpSpPr/>
        <p:nvPr/>
      </p:nvGrpSpPr>
      <p:grpSpPr>
        <a:xfrm>
          <a:off x="0" y="0"/>
          <a:ext cx="0" cy="0"/>
          <a:chOff x="0" y="0"/>
          <a:chExt cx="0" cy="0"/>
        </a:xfrm>
      </p:grpSpPr>
      <p:sp>
        <p:nvSpPr>
          <p:cNvPr id="4124" name="Google Shape;4124;g2b3a0f914f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5" name="Google Shape;4125;g2b3a0f914f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Distributed Shard memory connects the two buses, so core 3 can access DIMM1 RAM but its non-uniform.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0" name="Shape 4150"/>
        <p:cNvGrpSpPr/>
        <p:nvPr/>
      </p:nvGrpSpPr>
      <p:grpSpPr>
        <a:xfrm>
          <a:off x="0" y="0"/>
          <a:ext cx="0" cy="0"/>
          <a:chOff x="0" y="0"/>
          <a:chExt cx="0" cy="0"/>
        </a:xfrm>
      </p:grpSpPr>
      <p:sp>
        <p:nvSpPr>
          <p:cNvPr id="4151" name="Google Shape;4151;g2b3a0f914f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2" name="Google Shape;4152;g2b3a0f914f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4" name="Shape 4164"/>
        <p:cNvGrpSpPr/>
        <p:nvPr/>
      </p:nvGrpSpPr>
      <p:grpSpPr>
        <a:xfrm>
          <a:off x="0" y="0"/>
          <a:ext cx="0" cy="0"/>
          <a:chOff x="0" y="0"/>
          <a:chExt cx="0" cy="0"/>
        </a:xfrm>
      </p:grpSpPr>
      <p:sp>
        <p:nvSpPr>
          <p:cNvPr id="4165" name="Google Shape;4165;g2b3a0f914f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6" name="Google Shape;4166;g2b3a0f914f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2b3a0f914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0" name="Google Shape;4180;g2b3a0f914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https://www.phoronix.com/news/Linux-Kernel-Faster-memchr</a:t>
            </a:r>
            <a:endParaRPr/>
          </a:p>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2" name="Shape 4192"/>
        <p:cNvGrpSpPr/>
        <p:nvPr/>
      </p:nvGrpSpPr>
      <p:grpSpPr>
        <a:xfrm>
          <a:off x="0" y="0"/>
          <a:ext cx="0" cy="0"/>
          <a:chOff x="0" y="0"/>
          <a:chExt cx="0" cy="0"/>
        </a:xfrm>
      </p:grpSpPr>
      <p:sp>
        <p:nvSpPr>
          <p:cNvPr id="4193" name="Google Shape;4193;g2b3a0f914f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4" name="Google Shape;4194;g2b3a0f914f8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7" name="Shape 4207"/>
        <p:cNvGrpSpPr/>
        <p:nvPr/>
      </p:nvGrpSpPr>
      <p:grpSpPr>
        <a:xfrm>
          <a:off x="0" y="0"/>
          <a:ext cx="0" cy="0"/>
          <a:chOff x="0" y="0"/>
          <a:chExt cx="0" cy="0"/>
        </a:xfrm>
      </p:grpSpPr>
      <p:sp>
        <p:nvSpPr>
          <p:cNvPr id="4208" name="Google Shape;4208;g2b3a0f914f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9" name="Google Shape;4209;g2b3a0f914f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6a03f1ba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6a03f1ba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g2b3a0f914f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6" name="Google Shape;4236;g2b3a0f914f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1" name="Shape 4261"/>
        <p:cNvGrpSpPr/>
        <p:nvPr/>
      </p:nvGrpSpPr>
      <p:grpSpPr>
        <a:xfrm>
          <a:off x="0" y="0"/>
          <a:ext cx="0" cy="0"/>
          <a:chOff x="0" y="0"/>
          <a:chExt cx="0" cy="0"/>
        </a:xfrm>
      </p:grpSpPr>
      <p:sp>
        <p:nvSpPr>
          <p:cNvPr id="4262" name="Google Shape;4262;g2b30b4011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3" name="Google Shape;4263;g2b30b4011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7" name="Shape 4267"/>
        <p:cNvGrpSpPr/>
        <p:nvPr/>
      </p:nvGrpSpPr>
      <p:grpSpPr>
        <a:xfrm>
          <a:off x="0" y="0"/>
          <a:ext cx="0" cy="0"/>
          <a:chOff x="0" y="0"/>
          <a:chExt cx="0" cy="0"/>
        </a:xfrm>
      </p:grpSpPr>
      <p:sp>
        <p:nvSpPr>
          <p:cNvPr id="4268" name="Google Shape;4268;g2b3a0f914f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9" name="Google Shape;4269;g2b3a0f914f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https://www.spiceworks.com/tech/tech-general/articles/risc-vs-cisc/#:~:text=In%20RISC%20processors%2C%20instruction%20decoding,%2C%20Power%20Architecture%2C%20and%20SPARC.</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3" name="Shape 4273"/>
        <p:cNvGrpSpPr/>
        <p:nvPr/>
      </p:nvGrpSpPr>
      <p:grpSpPr>
        <a:xfrm>
          <a:off x="0" y="0"/>
          <a:ext cx="0" cy="0"/>
          <a:chOff x="0" y="0"/>
          <a:chExt cx="0" cy="0"/>
        </a:xfrm>
      </p:grpSpPr>
      <p:sp>
        <p:nvSpPr>
          <p:cNvPr id="4274" name="Google Shape;4274;g2b3a0f914f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5" name="Google Shape;4275;g2b3a0f914f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g2b3a0f914f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1" name="Google Shape;4281;g2b3a0f914f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5" name="Shape 4285"/>
        <p:cNvGrpSpPr/>
        <p:nvPr/>
      </p:nvGrpSpPr>
      <p:grpSpPr>
        <a:xfrm>
          <a:off x="0" y="0"/>
          <a:ext cx="0" cy="0"/>
          <a:chOff x="0" y="0"/>
          <a:chExt cx="0" cy="0"/>
        </a:xfrm>
      </p:grpSpPr>
      <p:sp>
        <p:nvSpPr>
          <p:cNvPr id="4286" name="Google Shape;4286;g2b3a0f914f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7" name="Google Shape;4287;g2b3a0f914f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1" name="Shape 4291"/>
        <p:cNvGrpSpPr/>
        <p:nvPr/>
      </p:nvGrpSpPr>
      <p:grpSpPr>
        <a:xfrm>
          <a:off x="0" y="0"/>
          <a:ext cx="0" cy="0"/>
          <a:chOff x="0" y="0"/>
          <a:chExt cx="0" cy="0"/>
        </a:xfrm>
      </p:grpSpPr>
      <p:sp>
        <p:nvSpPr>
          <p:cNvPr id="4292" name="Google Shape;4292;g2b3a0f914f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3" name="Google Shape;4293;g2b3a0f914f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g2b45356d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0" name="Google Shape;4300;g2b45356d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4" name="Shape 4304"/>
        <p:cNvGrpSpPr/>
        <p:nvPr/>
      </p:nvGrpSpPr>
      <p:grpSpPr>
        <a:xfrm>
          <a:off x="0" y="0"/>
          <a:ext cx="0" cy="0"/>
          <a:chOff x="0" y="0"/>
          <a:chExt cx="0" cy="0"/>
        </a:xfrm>
      </p:grpSpPr>
      <p:sp>
        <p:nvSpPr>
          <p:cNvPr id="4305" name="Google Shape;4305;g2b45356dc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6" name="Google Shape;4306;g2b45356dc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3" name="Shape 4333"/>
        <p:cNvGrpSpPr/>
        <p:nvPr/>
      </p:nvGrpSpPr>
      <p:grpSpPr>
        <a:xfrm>
          <a:off x="0" y="0"/>
          <a:ext cx="0" cy="0"/>
          <a:chOff x="0" y="0"/>
          <a:chExt cx="0" cy="0"/>
        </a:xfrm>
      </p:grpSpPr>
      <p:sp>
        <p:nvSpPr>
          <p:cNvPr id="4334" name="Google Shape;4334;g2b45356dc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5" name="Google Shape;4335;g2b45356dc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2df2d0b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2df2d0b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6a03f1ba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6a03f1ba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0" name="Shape 4360"/>
        <p:cNvGrpSpPr/>
        <p:nvPr/>
      </p:nvGrpSpPr>
      <p:grpSpPr>
        <a:xfrm>
          <a:off x="0" y="0"/>
          <a:ext cx="0" cy="0"/>
          <a:chOff x="0" y="0"/>
          <a:chExt cx="0" cy="0"/>
        </a:xfrm>
      </p:grpSpPr>
      <p:sp>
        <p:nvSpPr>
          <p:cNvPr id="4361" name="Google Shape;4361;g2b45356dc4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2" name="Google Shape;4362;g2b45356dc4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g2b45356dc4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9" name="Google Shape;4389;g2b45356dc4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g2b45356dc4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4" name="Google Shape;4414;g2b45356dc4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g2b45356dc4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1" name="Google Shape;4441;g2b45356dc4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g2b45356dc4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9" name="Google Shape;4469;g2b45356dc4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5" name="Shape 4495"/>
        <p:cNvGrpSpPr/>
        <p:nvPr/>
      </p:nvGrpSpPr>
      <p:grpSpPr>
        <a:xfrm>
          <a:off x="0" y="0"/>
          <a:ext cx="0" cy="0"/>
          <a:chOff x="0" y="0"/>
          <a:chExt cx="0" cy="0"/>
        </a:xfrm>
      </p:grpSpPr>
      <p:sp>
        <p:nvSpPr>
          <p:cNvPr id="4496" name="Google Shape;4496;g2b45356dc4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7" name="Google Shape;4497;g2b45356dc4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2" name="Shape 4522"/>
        <p:cNvGrpSpPr/>
        <p:nvPr/>
      </p:nvGrpSpPr>
      <p:grpSpPr>
        <a:xfrm>
          <a:off x="0" y="0"/>
          <a:ext cx="0" cy="0"/>
          <a:chOff x="0" y="0"/>
          <a:chExt cx="0" cy="0"/>
        </a:xfrm>
      </p:grpSpPr>
      <p:sp>
        <p:nvSpPr>
          <p:cNvPr id="4523" name="Google Shape;4523;g2b45356dc4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4" name="Google Shape;4524;g2b45356dc4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8" name="Shape 4528"/>
        <p:cNvGrpSpPr/>
        <p:nvPr/>
      </p:nvGrpSpPr>
      <p:grpSpPr>
        <a:xfrm>
          <a:off x="0" y="0"/>
          <a:ext cx="0" cy="0"/>
          <a:chOff x="0" y="0"/>
          <a:chExt cx="0" cy="0"/>
        </a:xfrm>
      </p:grpSpPr>
      <p:sp>
        <p:nvSpPr>
          <p:cNvPr id="4529" name="Google Shape;4529;g2b45356dc4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0" name="Google Shape;4530;g2b45356dc4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4" name="Shape 4534"/>
        <p:cNvGrpSpPr/>
        <p:nvPr/>
      </p:nvGrpSpPr>
      <p:grpSpPr>
        <a:xfrm>
          <a:off x="0" y="0"/>
          <a:ext cx="0" cy="0"/>
          <a:chOff x="0" y="0"/>
          <a:chExt cx="0" cy="0"/>
        </a:xfrm>
      </p:grpSpPr>
      <p:sp>
        <p:nvSpPr>
          <p:cNvPr id="4535" name="Google Shape;4535;g2b45356dc4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6" name="Google Shape;4536;g2b45356dc4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1" name="Shape 4541"/>
        <p:cNvGrpSpPr/>
        <p:nvPr/>
      </p:nvGrpSpPr>
      <p:grpSpPr>
        <a:xfrm>
          <a:off x="0" y="0"/>
          <a:ext cx="0" cy="0"/>
          <a:chOff x="0" y="0"/>
          <a:chExt cx="0" cy="0"/>
        </a:xfrm>
      </p:grpSpPr>
      <p:sp>
        <p:nvSpPr>
          <p:cNvPr id="4542" name="Google Shape;4542;g2b45356dc4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3" name="Google Shape;4543;g2b45356dc4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6a03f1b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6a03f1b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7" name="Shape 4557"/>
        <p:cNvGrpSpPr/>
        <p:nvPr/>
      </p:nvGrpSpPr>
      <p:grpSpPr>
        <a:xfrm>
          <a:off x="0" y="0"/>
          <a:ext cx="0" cy="0"/>
          <a:chOff x="0" y="0"/>
          <a:chExt cx="0" cy="0"/>
        </a:xfrm>
      </p:grpSpPr>
      <p:sp>
        <p:nvSpPr>
          <p:cNvPr id="4558" name="Google Shape;4558;g2b45356dc4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9" name="Google Shape;4559;g2b45356dc4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4" name="Shape 4584"/>
        <p:cNvGrpSpPr/>
        <p:nvPr/>
      </p:nvGrpSpPr>
      <p:grpSpPr>
        <a:xfrm>
          <a:off x="0" y="0"/>
          <a:ext cx="0" cy="0"/>
          <a:chOff x="0" y="0"/>
          <a:chExt cx="0" cy="0"/>
        </a:xfrm>
      </p:grpSpPr>
      <p:sp>
        <p:nvSpPr>
          <p:cNvPr id="4585" name="Google Shape;4585;g2b45356dc4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6" name="Google Shape;4586;g2b45356dc4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5" name="Shape 4605"/>
        <p:cNvGrpSpPr/>
        <p:nvPr/>
      </p:nvGrpSpPr>
      <p:grpSpPr>
        <a:xfrm>
          <a:off x="0" y="0"/>
          <a:ext cx="0" cy="0"/>
          <a:chOff x="0" y="0"/>
          <a:chExt cx="0" cy="0"/>
        </a:xfrm>
      </p:grpSpPr>
      <p:sp>
        <p:nvSpPr>
          <p:cNvPr id="4606" name="Google Shape;4606;g2b45356dc42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7" name="Google Shape;4607;g2b45356dc42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0" name="Shape 4630"/>
        <p:cNvGrpSpPr/>
        <p:nvPr/>
      </p:nvGrpSpPr>
      <p:grpSpPr>
        <a:xfrm>
          <a:off x="0" y="0"/>
          <a:ext cx="0" cy="0"/>
          <a:chOff x="0" y="0"/>
          <a:chExt cx="0" cy="0"/>
        </a:xfrm>
      </p:grpSpPr>
      <p:sp>
        <p:nvSpPr>
          <p:cNvPr id="4631" name="Google Shape;4631;g2c81c4edc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2" name="Google Shape;4632;g2c81c4edc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0" name="Shape 4640"/>
        <p:cNvGrpSpPr/>
        <p:nvPr/>
      </p:nvGrpSpPr>
      <p:grpSpPr>
        <a:xfrm>
          <a:off x="0" y="0"/>
          <a:ext cx="0" cy="0"/>
          <a:chOff x="0" y="0"/>
          <a:chExt cx="0" cy="0"/>
        </a:xfrm>
      </p:grpSpPr>
      <p:sp>
        <p:nvSpPr>
          <p:cNvPr id="4641" name="Google Shape;4641;g2b45356dc4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2" name="Google Shape;4642;g2b45356dc4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g2b45356dc42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8" name="Google Shape;4648;g2b45356dc42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3" name="Shape 4653"/>
        <p:cNvGrpSpPr/>
        <p:nvPr/>
      </p:nvGrpSpPr>
      <p:grpSpPr>
        <a:xfrm>
          <a:off x="0" y="0"/>
          <a:ext cx="0" cy="0"/>
          <a:chOff x="0" y="0"/>
          <a:chExt cx="0" cy="0"/>
        </a:xfrm>
      </p:grpSpPr>
      <p:sp>
        <p:nvSpPr>
          <p:cNvPr id="4654" name="Google Shape;4654;g2b45356dc42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5" name="Google Shape;4655;g2b45356dc42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g2b45356dc42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1" name="Google Shape;4661;g2b45356dc42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g2b45356dc4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7" name="Google Shape;4667;g2b45356dc4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2" name="Shape 4672"/>
        <p:cNvGrpSpPr/>
        <p:nvPr/>
      </p:nvGrpSpPr>
      <p:grpSpPr>
        <a:xfrm>
          <a:off x="0" y="0"/>
          <a:ext cx="0" cy="0"/>
          <a:chOff x="0" y="0"/>
          <a:chExt cx="0" cy="0"/>
        </a:xfrm>
      </p:grpSpPr>
      <p:sp>
        <p:nvSpPr>
          <p:cNvPr id="4673" name="Google Shape;4673;g2b5f9247b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4" name="Google Shape;4674;g2b5f9247b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6a03f1ba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6a03f1ba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9" name="Shape 4679"/>
        <p:cNvGrpSpPr/>
        <p:nvPr/>
      </p:nvGrpSpPr>
      <p:grpSpPr>
        <a:xfrm>
          <a:off x="0" y="0"/>
          <a:ext cx="0" cy="0"/>
          <a:chOff x="0" y="0"/>
          <a:chExt cx="0" cy="0"/>
        </a:xfrm>
      </p:grpSpPr>
      <p:sp>
        <p:nvSpPr>
          <p:cNvPr id="4680" name="Google Shape;4680;g2b5f9247b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1" name="Google Shape;4681;g2b5f9247b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1" name="Shape 4701"/>
        <p:cNvGrpSpPr/>
        <p:nvPr/>
      </p:nvGrpSpPr>
      <p:grpSpPr>
        <a:xfrm>
          <a:off x="0" y="0"/>
          <a:ext cx="0" cy="0"/>
          <a:chOff x="0" y="0"/>
          <a:chExt cx="0" cy="0"/>
        </a:xfrm>
      </p:grpSpPr>
      <p:sp>
        <p:nvSpPr>
          <p:cNvPr id="4702" name="Google Shape;4702;g2b5f9247b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3" name="Google Shape;4703;g2b5f9247b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7" name="Shape 4707"/>
        <p:cNvGrpSpPr/>
        <p:nvPr/>
      </p:nvGrpSpPr>
      <p:grpSpPr>
        <a:xfrm>
          <a:off x="0" y="0"/>
          <a:ext cx="0" cy="0"/>
          <a:chOff x="0" y="0"/>
          <a:chExt cx="0" cy="0"/>
        </a:xfrm>
      </p:grpSpPr>
      <p:sp>
        <p:nvSpPr>
          <p:cNvPr id="4708" name="Google Shape;4708;g2b5f9247b6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9" name="Google Shape;4709;g2b5f9247b6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3" name="Shape 4733"/>
        <p:cNvGrpSpPr/>
        <p:nvPr/>
      </p:nvGrpSpPr>
      <p:grpSpPr>
        <a:xfrm>
          <a:off x="0" y="0"/>
          <a:ext cx="0" cy="0"/>
          <a:chOff x="0" y="0"/>
          <a:chExt cx="0" cy="0"/>
        </a:xfrm>
      </p:grpSpPr>
      <p:sp>
        <p:nvSpPr>
          <p:cNvPr id="4734" name="Google Shape;4734;g2b5f9247b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5" name="Google Shape;4735;g2b5f9247b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7" name="Shape 4757"/>
        <p:cNvGrpSpPr/>
        <p:nvPr/>
      </p:nvGrpSpPr>
      <p:grpSpPr>
        <a:xfrm>
          <a:off x="0" y="0"/>
          <a:ext cx="0" cy="0"/>
          <a:chOff x="0" y="0"/>
          <a:chExt cx="0" cy="0"/>
        </a:xfrm>
      </p:grpSpPr>
      <p:sp>
        <p:nvSpPr>
          <p:cNvPr id="4758" name="Google Shape;4758;g2b5f9247b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9" name="Google Shape;4759;g2b5f9247b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3" name="Shape 4763"/>
        <p:cNvGrpSpPr/>
        <p:nvPr/>
      </p:nvGrpSpPr>
      <p:grpSpPr>
        <a:xfrm>
          <a:off x="0" y="0"/>
          <a:ext cx="0" cy="0"/>
          <a:chOff x="0" y="0"/>
          <a:chExt cx="0" cy="0"/>
        </a:xfrm>
      </p:grpSpPr>
      <p:sp>
        <p:nvSpPr>
          <p:cNvPr id="4764" name="Google Shape;4764;g2b5f9247b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5" name="Google Shape;4765;g2b5f9247b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a:t>
            </a:r>
            <a:r>
              <a:rPr lang="en" u="sng">
                <a:solidFill>
                  <a:schemeClr val="hlink"/>
                </a:solidFill>
                <a:hlinkClick r:id="rId2"/>
              </a:rPr>
              <a:t>http://www.cs.iit.edu/~cs561/cs450/ChilkuriDineshThreads/dinesh%27s%20files/User%20and%20Kernel%20Level%20Threads.html#:~:text=Instead%20of%20thread%20table%20in,to%20create%20and%20manage%20threads.</a:t>
            </a:r>
            <a:r>
              <a:rPr lang="en"/>
              <a:t>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1" name="Shape 4791"/>
        <p:cNvGrpSpPr/>
        <p:nvPr/>
      </p:nvGrpSpPr>
      <p:grpSpPr>
        <a:xfrm>
          <a:off x="0" y="0"/>
          <a:ext cx="0" cy="0"/>
          <a:chOff x="0" y="0"/>
          <a:chExt cx="0" cy="0"/>
        </a:xfrm>
      </p:grpSpPr>
      <p:sp>
        <p:nvSpPr>
          <p:cNvPr id="4792" name="Google Shape;4792;g2b5f9247b6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3" name="Google Shape;4793;g2b5f9247b6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7" name="Shape 4797"/>
        <p:cNvGrpSpPr/>
        <p:nvPr/>
      </p:nvGrpSpPr>
      <p:grpSpPr>
        <a:xfrm>
          <a:off x="0" y="0"/>
          <a:ext cx="0" cy="0"/>
          <a:chOff x="0" y="0"/>
          <a:chExt cx="0" cy="0"/>
        </a:xfrm>
      </p:grpSpPr>
      <p:sp>
        <p:nvSpPr>
          <p:cNvPr id="4798" name="Google Shape;4798;g2b5f9247b6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9" name="Google Shape;4799;g2b5f9247b6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https://www.postgresql.org/message-id/31cc6df9-53fe-3cd9-af5b-ac0d801163f4%40iki.fi</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g43d5898d7100744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6" name="Google Shape;4806;g43d5898d7100744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g26bd808ba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2" name="Google Shape;4812;g26bd808b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6a03f1b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6a03f1b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26bd808ba6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26bd808ba6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8" name="Shape 4918"/>
        <p:cNvGrpSpPr/>
        <p:nvPr/>
      </p:nvGrpSpPr>
      <p:grpSpPr>
        <a:xfrm>
          <a:off x="0" y="0"/>
          <a:ext cx="0" cy="0"/>
          <a:chOff x="0" y="0"/>
          <a:chExt cx="0" cy="0"/>
        </a:xfrm>
      </p:grpSpPr>
      <p:sp>
        <p:nvSpPr>
          <p:cNvPr id="4919" name="Google Shape;4919;g26bd808ba6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0" name="Google Shape;4920;g26bd808ba6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1" name="Shape 4981"/>
        <p:cNvGrpSpPr/>
        <p:nvPr/>
      </p:nvGrpSpPr>
      <p:grpSpPr>
        <a:xfrm>
          <a:off x="0" y="0"/>
          <a:ext cx="0" cy="0"/>
          <a:chOff x="0" y="0"/>
          <a:chExt cx="0" cy="0"/>
        </a:xfrm>
      </p:grpSpPr>
      <p:sp>
        <p:nvSpPr>
          <p:cNvPr id="4982" name="Google Shape;4982;g26bd808ba6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3" name="Google Shape;4983;g26bd808ba6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2" name="Shape 5042"/>
        <p:cNvGrpSpPr/>
        <p:nvPr/>
      </p:nvGrpSpPr>
      <p:grpSpPr>
        <a:xfrm>
          <a:off x="0" y="0"/>
          <a:ext cx="0" cy="0"/>
          <a:chOff x="0" y="0"/>
          <a:chExt cx="0" cy="0"/>
        </a:xfrm>
      </p:grpSpPr>
      <p:sp>
        <p:nvSpPr>
          <p:cNvPr id="5043" name="Google Shape;5043;g26bd808ba6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4" name="Google Shape;5044;g26bd808ba6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full article </a:t>
            </a:r>
            <a:r>
              <a:rPr lang="en" u="sng">
                <a:solidFill>
                  <a:schemeClr val="hlink"/>
                </a:solidFill>
                <a:hlinkClick r:id="rId2"/>
              </a:rPr>
              <a:t>https://codeconfessions.substack.com/p/a-war-story-involving-a-python-a</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8" name="Shape 5048"/>
        <p:cNvGrpSpPr/>
        <p:nvPr/>
      </p:nvGrpSpPr>
      <p:grpSpPr>
        <a:xfrm>
          <a:off x="0" y="0"/>
          <a:ext cx="0" cy="0"/>
          <a:chOff x="0" y="0"/>
          <a:chExt cx="0" cy="0"/>
        </a:xfrm>
      </p:grpSpPr>
      <p:sp>
        <p:nvSpPr>
          <p:cNvPr id="5049" name="Google Shape;5049;g2b5f9247b6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0" name="Google Shape;5050;g2b5f9247b6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b5f9247b6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b5f9247b6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1" name="Shape 5061"/>
        <p:cNvGrpSpPr/>
        <p:nvPr/>
      </p:nvGrpSpPr>
      <p:grpSpPr>
        <a:xfrm>
          <a:off x="0" y="0"/>
          <a:ext cx="0" cy="0"/>
          <a:chOff x="0" y="0"/>
          <a:chExt cx="0" cy="0"/>
        </a:xfrm>
      </p:grpSpPr>
      <p:sp>
        <p:nvSpPr>
          <p:cNvPr id="5062" name="Google Shape;5062;g2b5f9247b6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3" name="Google Shape;5063;g2b5f9247b6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7" name="Shape 5067"/>
        <p:cNvGrpSpPr/>
        <p:nvPr/>
      </p:nvGrpSpPr>
      <p:grpSpPr>
        <a:xfrm>
          <a:off x="0" y="0"/>
          <a:ext cx="0" cy="0"/>
          <a:chOff x="0" y="0"/>
          <a:chExt cx="0" cy="0"/>
        </a:xfrm>
      </p:grpSpPr>
      <p:sp>
        <p:nvSpPr>
          <p:cNvPr id="5068" name="Google Shape;5068;g2b5f9247b6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9" name="Google Shape;5069;g2b5f9247b6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3" name="Shape 5073"/>
        <p:cNvGrpSpPr/>
        <p:nvPr/>
      </p:nvGrpSpPr>
      <p:grpSpPr>
        <a:xfrm>
          <a:off x="0" y="0"/>
          <a:ext cx="0" cy="0"/>
          <a:chOff x="0" y="0"/>
          <a:chExt cx="0" cy="0"/>
        </a:xfrm>
      </p:grpSpPr>
      <p:sp>
        <p:nvSpPr>
          <p:cNvPr id="5074" name="Google Shape;5074;g2b5f9247b6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5" name="Google Shape;5075;g2b5f9247b6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8" name="Shape 5108"/>
        <p:cNvGrpSpPr/>
        <p:nvPr/>
      </p:nvGrpSpPr>
      <p:grpSpPr>
        <a:xfrm>
          <a:off x="0" y="0"/>
          <a:ext cx="0" cy="0"/>
          <a:chOff x="0" y="0"/>
          <a:chExt cx="0" cy="0"/>
        </a:xfrm>
      </p:grpSpPr>
      <p:sp>
        <p:nvSpPr>
          <p:cNvPr id="5109" name="Google Shape;5109;g2b5f9247b6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0" name="Google Shape;5110;g2b5f9247b6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6a03f1ba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6a03f1ba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3" name="Shape 5143"/>
        <p:cNvGrpSpPr/>
        <p:nvPr/>
      </p:nvGrpSpPr>
      <p:grpSpPr>
        <a:xfrm>
          <a:off x="0" y="0"/>
          <a:ext cx="0" cy="0"/>
          <a:chOff x="0" y="0"/>
          <a:chExt cx="0" cy="0"/>
        </a:xfrm>
      </p:grpSpPr>
      <p:sp>
        <p:nvSpPr>
          <p:cNvPr id="5144" name="Google Shape;5144;g2b5f9247b6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5" name="Google Shape;5145;g2b5f9247b6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9" name="Shape 5179"/>
        <p:cNvGrpSpPr/>
        <p:nvPr/>
      </p:nvGrpSpPr>
      <p:grpSpPr>
        <a:xfrm>
          <a:off x="0" y="0"/>
          <a:ext cx="0" cy="0"/>
          <a:chOff x="0" y="0"/>
          <a:chExt cx="0" cy="0"/>
        </a:xfrm>
      </p:grpSpPr>
      <p:sp>
        <p:nvSpPr>
          <p:cNvPr id="5180" name="Google Shape;5180;g2b5f9247b6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1" name="Google Shape;5181;g2b5f9247b6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g2b5f9247b6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7" name="Google Shape;5217;g2b5f9247b6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TLB flush more details here </a:t>
            </a:r>
            <a:r>
              <a:rPr lang="en" sz="1000" u="sng">
                <a:solidFill>
                  <a:schemeClr val="hlink"/>
                </a:solidFill>
                <a:hlinkClick r:id="rId2"/>
              </a:rPr>
              <a:t>https://lass.cs.umass.edu/~shenoy/courses/fall12/lectures/notes/Lec06_notes.pdf</a:t>
            </a:r>
            <a:endParaRPr sz="1000" u="sng">
              <a:solidFill>
                <a:schemeClr val="hlink"/>
              </a:solidFill>
            </a:endParaRPr>
          </a:p>
          <a:p>
            <a:pPr indent="0" lvl="0" marL="0" rtl="0" algn="l">
              <a:spcBef>
                <a:spcPts val="0"/>
              </a:spcBef>
              <a:spcAft>
                <a:spcPts val="0"/>
              </a:spcAft>
              <a:buClr>
                <a:schemeClr val="dk1"/>
              </a:buClr>
              <a:buSzPts val="1100"/>
              <a:buFont typeface="Arial"/>
              <a:buNone/>
            </a:pPr>
            <a:r>
              <a:rPr lang="en">
                <a:solidFill>
                  <a:schemeClr val="dk1"/>
                </a:solidFill>
              </a:rPr>
              <a:t>More reading on sharing page tables mshare method </a:t>
            </a:r>
            <a:r>
              <a:rPr lang="en" u="sng">
                <a:solidFill>
                  <a:schemeClr val="hlink"/>
                </a:solidFill>
                <a:hlinkClick r:id="rId3"/>
              </a:rPr>
              <a:t>https://lwn.net/Articles/895217/</a:t>
            </a:r>
            <a:endParaRPr sz="1000" u="sng">
              <a:solidFill>
                <a:schemeClr val="hlink"/>
              </a:solidFill>
            </a:endParaRPr>
          </a:p>
          <a:p>
            <a:pPr indent="0" lvl="0" marL="0" rtl="0" algn="l">
              <a:spcBef>
                <a:spcPts val="0"/>
              </a:spcBef>
              <a:spcAft>
                <a:spcPts val="0"/>
              </a:spcAft>
              <a:buNone/>
            </a:pPr>
            <a:r>
              <a:rPr lang="en" sz="1000" u="sng">
                <a:solidFill>
                  <a:schemeClr val="hlink"/>
                </a:solidFill>
              </a:rPr>
              <a:t>More readings </a:t>
            </a:r>
            <a:endParaRPr sz="1000" u="sng">
              <a:solidFill>
                <a:schemeClr val="hlink"/>
              </a:solidFill>
            </a:endParaRPr>
          </a:p>
          <a:p>
            <a:pPr indent="0" lvl="0" marL="0" rtl="0" algn="l">
              <a:spcBef>
                <a:spcPts val="0"/>
              </a:spcBef>
              <a:spcAft>
                <a:spcPts val="0"/>
              </a:spcAft>
              <a:buNone/>
            </a:pPr>
            <a:r>
              <a:t/>
            </a:r>
            <a:endParaRPr sz="1000" u="sng">
              <a:solidFill>
                <a:schemeClr val="hlink"/>
              </a:solidFill>
            </a:endParaRPr>
          </a:p>
          <a:p>
            <a:pPr indent="0" lvl="0" marL="0" rtl="0" algn="l">
              <a:spcBef>
                <a:spcPts val="0"/>
              </a:spcBef>
              <a:spcAft>
                <a:spcPts val="0"/>
              </a:spcAft>
              <a:buNone/>
            </a:pPr>
            <a:r>
              <a:t/>
            </a:r>
            <a:endParaRPr sz="1000" u="sng">
              <a:solidFill>
                <a:schemeClr val="hlink"/>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268c4824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268c4824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https://www.postgresql.org/message-id/20230607213721.al3etgcgtija3ytz%40awork3.anarazel.de</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2c81c4edc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2c81c4edc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https://developer.arm.com/documentation/den0013/d/The-Memory-Management-Unit/Multi-tasking-and-OS-usage-of-translation-tables/Address-Space-ID</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g2b5f9247b6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7" name="Google Shape;5237;g2b5f9247b6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TLB flush more details here </a:t>
            </a:r>
            <a:r>
              <a:rPr lang="en" sz="1000" u="sng">
                <a:solidFill>
                  <a:schemeClr val="hlink"/>
                </a:solidFill>
                <a:hlinkClick r:id="rId2"/>
              </a:rPr>
              <a:t>https://lass.cs.umass.edu/~shenoy/courses/fall12/lectures/notes/Lec06_notes.pdf</a:t>
            </a:r>
            <a:endParaRPr sz="1000" u="sng">
              <a:solidFill>
                <a:schemeClr val="hlink"/>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g2b5f9247b6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3" name="Google Shape;5243;g2b5f9247b6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g2b5f9247b6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6" name="Google Shape;5256;g2b5f9247b6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TLB flush more details here </a:t>
            </a:r>
            <a:r>
              <a:rPr lang="en" sz="1000" u="sng">
                <a:solidFill>
                  <a:schemeClr val="hlink"/>
                </a:solidFill>
                <a:hlinkClick r:id="rId2"/>
              </a:rPr>
              <a:t>https://lass.cs.umass.edu/~shenoy/courses/fall12/lectures/notes/Lec06_notes.pdf</a:t>
            </a:r>
            <a:endParaRPr sz="1000" u="sng">
              <a:solidFill>
                <a:schemeClr val="hlink"/>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g2b5f9247b6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2" name="Google Shape;5262;g2b5f9247b6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TLB flush more details here </a:t>
            </a:r>
            <a:r>
              <a:rPr lang="en" sz="1000" u="sng">
                <a:solidFill>
                  <a:schemeClr val="hlink"/>
                </a:solidFill>
                <a:hlinkClick r:id="rId2"/>
              </a:rPr>
              <a:t>https://lass.cs.umass.edu/~shenoy/courses/fall12/lectures/notes/Lec06_notes.pdf</a:t>
            </a:r>
            <a:endParaRPr sz="1000" u="sng">
              <a:solidFill>
                <a:schemeClr val="hlink"/>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2c053e623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2c053e623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6a03f1ba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6a03f1ba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5" name="Shape 5275"/>
        <p:cNvGrpSpPr/>
        <p:nvPr/>
      </p:nvGrpSpPr>
      <p:grpSpPr>
        <a:xfrm>
          <a:off x="0" y="0"/>
          <a:ext cx="0" cy="0"/>
          <a:chOff x="0" y="0"/>
          <a:chExt cx="0" cy="0"/>
        </a:xfrm>
      </p:grpSpPr>
      <p:sp>
        <p:nvSpPr>
          <p:cNvPr id="5276" name="Google Shape;5276;g2b5f9247b6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7" name="Google Shape;5277;g2b5f9247b6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1" name="Shape 5281"/>
        <p:cNvGrpSpPr/>
        <p:nvPr/>
      </p:nvGrpSpPr>
      <p:grpSpPr>
        <a:xfrm>
          <a:off x="0" y="0"/>
          <a:ext cx="0" cy="0"/>
          <a:chOff x="0" y="0"/>
          <a:chExt cx="0" cy="0"/>
        </a:xfrm>
      </p:grpSpPr>
      <p:sp>
        <p:nvSpPr>
          <p:cNvPr id="5282" name="Google Shape;5282;g2b5f9247b6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3" name="Google Shape;5283;g2b5f9247b6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8" name="Shape 5288"/>
        <p:cNvGrpSpPr/>
        <p:nvPr/>
      </p:nvGrpSpPr>
      <p:grpSpPr>
        <a:xfrm>
          <a:off x="0" y="0"/>
          <a:ext cx="0" cy="0"/>
          <a:chOff x="0" y="0"/>
          <a:chExt cx="0" cy="0"/>
        </a:xfrm>
      </p:grpSpPr>
      <p:sp>
        <p:nvSpPr>
          <p:cNvPr id="5289" name="Google Shape;5289;g2b5f9247b6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0" name="Google Shape;5290;g2b5f9247b6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4" name="Shape 5294"/>
        <p:cNvGrpSpPr/>
        <p:nvPr/>
      </p:nvGrpSpPr>
      <p:grpSpPr>
        <a:xfrm>
          <a:off x="0" y="0"/>
          <a:ext cx="0" cy="0"/>
          <a:chOff x="0" y="0"/>
          <a:chExt cx="0" cy="0"/>
        </a:xfrm>
      </p:grpSpPr>
      <p:sp>
        <p:nvSpPr>
          <p:cNvPr id="5295" name="Google Shape;5295;g2b5f9247b6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6" name="Google Shape;5296;g2b5f9247b6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0" name="Shape 5300"/>
        <p:cNvGrpSpPr/>
        <p:nvPr/>
      </p:nvGrpSpPr>
      <p:grpSpPr>
        <a:xfrm>
          <a:off x="0" y="0"/>
          <a:ext cx="0" cy="0"/>
          <a:chOff x="0" y="0"/>
          <a:chExt cx="0" cy="0"/>
        </a:xfrm>
      </p:grpSpPr>
      <p:sp>
        <p:nvSpPr>
          <p:cNvPr id="5301" name="Google Shape;5301;g2b5f9247b6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2" name="Google Shape;5302;g2b5f9247b6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1" name="Shape 5311"/>
        <p:cNvGrpSpPr/>
        <p:nvPr/>
      </p:nvGrpSpPr>
      <p:grpSpPr>
        <a:xfrm>
          <a:off x="0" y="0"/>
          <a:ext cx="0" cy="0"/>
          <a:chOff x="0" y="0"/>
          <a:chExt cx="0" cy="0"/>
        </a:xfrm>
      </p:grpSpPr>
      <p:sp>
        <p:nvSpPr>
          <p:cNvPr id="5312" name="Google Shape;5312;g2b5f9247b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3" name="Google Shape;5313;g2b5f9247b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4" name="Shape 5324"/>
        <p:cNvGrpSpPr/>
        <p:nvPr/>
      </p:nvGrpSpPr>
      <p:grpSpPr>
        <a:xfrm>
          <a:off x="0" y="0"/>
          <a:ext cx="0" cy="0"/>
          <a:chOff x="0" y="0"/>
          <a:chExt cx="0" cy="0"/>
        </a:xfrm>
      </p:grpSpPr>
      <p:sp>
        <p:nvSpPr>
          <p:cNvPr id="5325" name="Google Shape;5325;g2b5f9247b6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6" name="Google Shape;5326;g2b5f9247b6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g2b5f9247b6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2b5f9247b6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g1f0fd21c1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7" name="Google Shape;5357;g1f0fd21c1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9" name="Shape 5369"/>
        <p:cNvGrpSpPr/>
        <p:nvPr/>
      </p:nvGrpSpPr>
      <p:grpSpPr>
        <a:xfrm>
          <a:off x="0" y="0"/>
          <a:ext cx="0" cy="0"/>
          <a:chOff x="0" y="0"/>
          <a:chExt cx="0" cy="0"/>
        </a:xfrm>
      </p:grpSpPr>
      <p:sp>
        <p:nvSpPr>
          <p:cNvPr id="5370" name="Google Shape;5370;g1f0fd21c16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1" name="Google Shape;5371;g1f0fd21c16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6a03f1ba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6a03f1ba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3" name="Shape 5383"/>
        <p:cNvGrpSpPr/>
        <p:nvPr/>
      </p:nvGrpSpPr>
      <p:grpSpPr>
        <a:xfrm>
          <a:off x="0" y="0"/>
          <a:ext cx="0" cy="0"/>
          <a:chOff x="0" y="0"/>
          <a:chExt cx="0" cy="0"/>
        </a:xfrm>
      </p:grpSpPr>
      <p:sp>
        <p:nvSpPr>
          <p:cNvPr id="5384" name="Google Shape;5384;g1f0fd21c16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5" name="Google Shape;5385;g1f0fd21c16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7" name="Shape 5397"/>
        <p:cNvGrpSpPr/>
        <p:nvPr/>
      </p:nvGrpSpPr>
      <p:grpSpPr>
        <a:xfrm>
          <a:off x="0" y="0"/>
          <a:ext cx="0" cy="0"/>
          <a:chOff x="0" y="0"/>
          <a:chExt cx="0" cy="0"/>
        </a:xfrm>
      </p:grpSpPr>
      <p:sp>
        <p:nvSpPr>
          <p:cNvPr id="5398" name="Google Shape;5398;g1f0fd21c1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9" name="Google Shape;5399;g1f0fd21c1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1" name="Shape 5411"/>
        <p:cNvGrpSpPr/>
        <p:nvPr/>
      </p:nvGrpSpPr>
      <p:grpSpPr>
        <a:xfrm>
          <a:off x="0" y="0"/>
          <a:ext cx="0" cy="0"/>
          <a:chOff x="0" y="0"/>
          <a:chExt cx="0" cy="0"/>
        </a:xfrm>
      </p:grpSpPr>
      <p:sp>
        <p:nvSpPr>
          <p:cNvPr id="5412" name="Google Shape;5412;g1f0fd21c16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3" name="Google Shape;5413;g1f0fd21c16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3" name="Shape 5423"/>
        <p:cNvGrpSpPr/>
        <p:nvPr/>
      </p:nvGrpSpPr>
      <p:grpSpPr>
        <a:xfrm>
          <a:off x="0" y="0"/>
          <a:ext cx="0" cy="0"/>
          <a:chOff x="0" y="0"/>
          <a:chExt cx="0" cy="0"/>
        </a:xfrm>
      </p:grpSpPr>
      <p:sp>
        <p:nvSpPr>
          <p:cNvPr id="5424" name="Google Shape;5424;g1f0fd21c16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5" name="Google Shape;5425;g1f0fd21c16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4" name="Shape 5434"/>
        <p:cNvGrpSpPr/>
        <p:nvPr/>
      </p:nvGrpSpPr>
      <p:grpSpPr>
        <a:xfrm>
          <a:off x="0" y="0"/>
          <a:ext cx="0" cy="0"/>
          <a:chOff x="0" y="0"/>
          <a:chExt cx="0" cy="0"/>
        </a:xfrm>
      </p:grpSpPr>
      <p:sp>
        <p:nvSpPr>
          <p:cNvPr id="5435" name="Google Shape;5435;g1f0fd21c16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6" name="Google Shape;5436;g1f0fd21c16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2" name="Shape 5442"/>
        <p:cNvGrpSpPr/>
        <p:nvPr/>
      </p:nvGrpSpPr>
      <p:grpSpPr>
        <a:xfrm>
          <a:off x="0" y="0"/>
          <a:ext cx="0" cy="0"/>
          <a:chOff x="0" y="0"/>
          <a:chExt cx="0" cy="0"/>
        </a:xfrm>
      </p:grpSpPr>
      <p:sp>
        <p:nvSpPr>
          <p:cNvPr id="5443" name="Google Shape;5443;g1f0fd21c16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4" name="Google Shape;5444;g1f0fd21c16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1f0fd21c16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1f0fd21c16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4" name="Shape 5454"/>
        <p:cNvGrpSpPr/>
        <p:nvPr/>
      </p:nvGrpSpPr>
      <p:grpSpPr>
        <a:xfrm>
          <a:off x="0" y="0"/>
          <a:ext cx="0" cy="0"/>
          <a:chOff x="0" y="0"/>
          <a:chExt cx="0" cy="0"/>
        </a:xfrm>
      </p:grpSpPr>
      <p:sp>
        <p:nvSpPr>
          <p:cNvPr id="5455" name="Google Shape;5455;g268c48244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6" name="Google Shape;5456;g268c48244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0" name="Shape 5460"/>
        <p:cNvGrpSpPr/>
        <p:nvPr/>
      </p:nvGrpSpPr>
      <p:grpSpPr>
        <a:xfrm>
          <a:off x="0" y="0"/>
          <a:ext cx="0" cy="0"/>
          <a:chOff x="0" y="0"/>
          <a:chExt cx="0" cy="0"/>
        </a:xfrm>
      </p:grpSpPr>
      <p:sp>
        <p:nvSpPr>
          <p:cNvPr id="5461" name="Google Shape;5461;g268c48244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2" name="Google Shape;5462;g268c48244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7" name="Shape 5467"/>
        <p:cNvGrpSpPr/>
        <p:nvPr/>
      </p:nvGrpSpPr>
      <p:grpSpPr>
        <a:xfrm>
          <a:off x="0" y="0"/>
          <a:ext cx="0" cy="0"/>
          <a:chOff x="0" y="0"/>
          <a:chExt cx="0" cy="0"/>
        </a:xfrm>
      </p:grpSpPr>
      <p:sp>
        <p:nvSpPr>
          <p:cNvPr id="5468" name="Google Shape;5468;g268c482447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9" name="Google Shape;5469;g268c48244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6a03f1ba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6a03f1ba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g268c482447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6" name="Google Shape;5476;g268c482447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0" name="Shape 5480"/>
        <p:cNvGrpSpPr/>
        <p:nvPr/>
      </p:nvGrpSpPr>
      <p:grpSpPr>
        <a:xfrm>
          <a:off x="0" y="0"/>
          <a:ext cx="0" cy="0"/>
          <a:chOff x="0" y="0"/>
          <a:chExt cx="0" cy="0"/>
        </a:xfrm>
      </p:grpSpPr>
      <p:sp>
        <p:nvSpPr>
          <p:cNvPr id="5481" name="Google Shape;5481;g268c482447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2" name="Google Shape;5482;g268c482447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g1f1ab2279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2" name="Google Shape;5522;g1f1ab2279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2698d2aafa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2698d2aafa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0" name="Shape 5590"/>
        <p:cNvGrpSpPr/>
        <p:nvPr/>
      </p:nvGrpSpPr>
      <p:grpSpPr>
        <a:xfrm>
          <a:off x="0" y="0"/>
          <a:ext cx="0" cy="0"/>
          <a:chOff x="0" y="0"/>
          <a:chExt cx="0" cy="0"/>
        </a:xfrm>
      </p:grpSpPr>
      <p:sp>
        <p:nvSpPr>
          <p:cNvPr id="5591" name="Google Shape;5591;g2698d2aafa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2" name="Google Shape;5592;g2698d2aafa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5" name="Shape 5615"/>
        <p:cNvGrpSpPr/>
        <p:nvPr/>
      </p:nvGrpSpPr>
      <p:grpSpPr>
        <a:xfrm>
          <a:off x="0" y="0"/>
          <a:ext cx="0" cy="0"/>
          <a:chOff x="0" y="0"/>
          <a:chExt cx="0" cy="0"/>
        </a:xfrm>
      </p:grpSpPr>
      <p:sp>
        <p:nvSpPr>
          <p:cNvPr id="5616" name="Google Shape;5616;g2698d2aafa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7" name="Google Shape;5617;g2698d2aafa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1" name="Shape 5641"/>
        <p:cNvGrpSpPr/>
        <p:nvPr/>
      </p:nvGrpSpPr>
      <p:grpSpPr>
        <a:xfrm>
          <a:off x="0" y="0"/>
          <a:ext cx="0" cy="0"/>
          <a:chOff x="0" y="0"/>
          <a:chExt cx="0" cy="0"/>
        </a:xfrm>
      </p:grpSpPr>
      <p:sp>
        <p:nvSpPr>
          <p:cNvPr id="5642" name="Google Shape;5642;g2698d2aafa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3" name="Google Shape;5643;g2698d2aafa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7" name="Shape 5667"/>
        <p:cNvGrpSpPr/>
        <p:nvPr/>
      </p:nvGrpSpPr>
      <p:grpSpPr>
        <a:xfrm>
          <a:off x="0" y="0"/>
          <a:ext cx="0" cy="0"/>
          <a:chOff x="0" y="0"/>
          <a:chExt cx="0" cy="0"/>
        </a:xfrm>
      </p:grpSpPr>
      <p:sp>
        <p:nvSpPr>
          <p:cNvPr id="5668" name="Google Shape;5668;g2698d2aafa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9" name="Google Shape;5669;g2698d2aafa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6" name="Shape 5696"/>
        <p:cNvGrpSpPr/>
        <p:nvPr/>
      </p:nvGrpSpPr>
      <p:grpSpPr>
        <a:xfrm>
          <a:off x="0" y="0"/>
          <a:ext cx="0" cy="0"/>
          <a:chOff x="0" y="0"/>
          <a:chExt cx="0" cy="0"/>
        </a:xfrm>
      </p:grpSpPr>
      <p:sp>
        <p:nvSpPr>
          <p:cNvPr id="5697" name="Google Shape;5697;g2698d2aafa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8" name="Google Shape;5698;g2698d2aafa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5" name="Shape 5725"/>
        <p:cNvGrpSpPr/>
        <p:nvPr/>
      </p:nvGrpSpPr>
      <p:grpSpPr>
        <a:xfrm>
          <a:off x="0" y="0"/>
          <a:ext cx="0" cy="0"/>
          <a:chOff x="0" y="0"/>
          <a:chExt cx="0" cy="0"/>
        </a:xfrm>
      </p:grpSpPr>
      <p:sp>
        <p:nvSpPr>
          <p:cNvPr id="5726" name="Google Shape;5726;g2698d2aafa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7" name="Google Shape;5727;g2698d2aafa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6a03f1ba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6a03f1ba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4" name="Shape 5754"/>
        <p:cNvGrpSpPr/>
        <p:nvPr/>
      </p:nvGrpSpPr>
      <p:grpSpPr>
        <a:xfrm>
          <a:off x="0" y="0"/>
          <a:ext cx="0" cy="0"/>
          <a:chOff x="0" y="0"/>
          <a:chExt cx="0" cy="0"/>
        </a:xfrm>
      </p:grpSpPr>
      <p:sp>
        <p:nvSpPr>
          <p:cNvPr id="5755" name="Google Shape;5755;g2698d2aafa4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6" name="Google Shape;5756;g2698d2aafa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3" name="Shape 5783"/>
        <p:cNvGrpSpPr/>
        <p:nvPr/>
      </p:nvGrpSpPr>
      <p:grpSpPr>
        <a:xfrm>
          <a:off x="0" y="0"/>
          <a:ext cx="0" cy="0"/>
          <a:chOff x="0" y="0"/>
          <a:chExt cx="0" cy="0"/>
        </a:xfrm>
      </p:grpSpPr>
      <p:sp>
        <p:nvSpPr>
          <p:cNvPr id="5784" name="Google Shape;5784;g2698d2aafa4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5" name="Google Shape;5785;g2698d2aafa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5" name="Shape 5815"/>
        <p:cNvGrpSpPr/>
        <p:nvPr/>
      </p:nvGrpSpPr>
      <p:grpSpPr>
        <a:xfrm>
          <a:off x="0" y="0"/>
          <a:ext cx="0" cy="0"/>
          <a:chOff x="0" y="0"/>
          <a:chExt cx="0" cy="0"/>
        </a:xfrm>
      </p:grpSpPr>
      <p:sp>
        <p:nvSpPr>
          <p:cNvPr id="5816" name="Google Shape;5816;g2698d2aafa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7" name="Google Shape;5817;g2698d2aafa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0" name="Shape 5850"/>
        <p:cNvGrpSpPr/>
        <p:nvPr/>
      </p:nvGrpSpPr>
      <p:grpSpPr>
        <a:xfrm>
          <a:off x="0" y="0"/>
          <a:ext cx="0" cy="0"/>
          <a:chOff x="0" y="0"/>
          <a:chExt cx="0" cy="0"/>
        </a:xfrm>
      </p:grpSpPr>
      <p:sp>
        <p:nvSpPr>
          <p:cNvPr id="5851" name="Google Shape;5851;g2698d2aafa4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2" name="Google Shape;5852;g2698d2aafa4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9" name="Shape 5889"/>
        <p:cNvGrpSpPr/>
        <p:nvPr/>
      </p:nvGrpSpPr>
      <p:grpSpPr>
        <a:xfrm>
          <a:off x="0" y="0"/>
          <a:ext cx="0" cy="0"/>
          <a:chOff x="0" y="0"/>
          <a:chExt cx="0" cy="0"/>
        </a:xfrm>
      </p:grpSpPr>
      <p:sp>
        <p:nvSpPr>
          <p:cNvPr id="5890" name="Google Shape;5890;g2698d2aafa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1" name="Google Shape;5891;g2698d2aafa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4" name="Shape 5924"/>
        <p:cNvGrpSpPr/>
        <p:nvPr/>
      </p:nvGrpSpPr>
      <p:grpSpPr>
        <a:xfrm>
          <a:off x="0" y="0"/>
          <a:ext cx="0" cy="0"/>
          <a:chOff x="0" y="0"/>
          <a:chExt cx="0" cy="0"/>
        </a:xfrm>
      </p:grpSpPr>
      <p:sp>
        <p:nvSpPr>
          <p:cNvPr id="5925" name="Google Shape;5925;g2698d2aafa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6" name="Google Shape;5926;g2698d2aafa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9" name="Shape 5959"/>
        <p:cNvGrpSpPr/>
        <p:nvPr/>
      </p:nvGrpSpPr>
      <p:grpSpPr>
        <a:xfrm>
          <a:off x="0" y="0"/>
          <a:ext cx="0" cy="0"/>
          <a:chOff x="0" y="0"/>
          <a:chExt cx="0" cy="0"/>
        </a:xfrm>
      </p:grpSpPr>
      <p:sp>
        <p:nvSpPr>
          <p:cNvPr id="5960" name="Google Shape;5960;g2698d2aafa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1" name="Google Shape;5961;g2698d2aafa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3" name="Shape 5983"/>
        <p:cNvGrpSpPr/>
        <p:nvPr/>
      </p:nvGrpSpPr>
      <p:grpSpPr>
        <a:xfrm>
          <a:off x="0" y="0"/>
          <a:ext cx="0" cy="0"/>
          <a:chOff x="0" y="0"/>
          <a:chExt cx="0" cy="0"/>
        </a:xfrm>
      </p:grpSpPr>
      <p:sp>
        <p:nvSpPr>
          <p:cNvPr id="5984" name="Google Shape;5984;g2698d2aafa4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5" name="Google Shape;5985;g2698d2aafa4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9" name="Shape 5989"/>
        <p:cNvGrpSpPr/>
        <p:nvPr/>
      </p:nvGrpSpPr>
      <p:grpSpPr>
        <a:xfrm>
          <a:off x="0" y="0"/>
          <a:ext cx="0" cy="0"/>
          <a:chOff x="0" y="0"/>
          <a:chExt cx="0" cy="0"/>
        </a:xfrm>
      </p:grpSpPr>
      <p:sp>
        <p:nvSpPr>
          <p:cNvPr id="5990" name="Google Shape;5990;g2bbe80b51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1" name="Google Shape;5991;g2bbe80b51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6" name="Shape 5996"/>
        <p:cNvGrpSpPr/>
        <p:nvPr/>
      </p:nvGrpSpPr>
      <p:grpSpPr>
        <a:xfrm>
          <a:off x="0" y="0"/>
          <a:ext cx="0" cy="0"/>
          <a:chOff x="0" y="0"/>
          <a:chExt cx="0" cy="0"/>
        </a:xfrm>
      </p:grpSpPr>
      <p:sp>
        <p:nvSpPr>
          <p:cNvPr id="5997" name="Google Shape;5997;g2bbe80b51a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8" name="Google Shape;5998;g2bbe80b51a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6a03f1ba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6a03f1ba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7" name="Shape 6007"/>
        <p:cNvGrpSpPr/>
        <p:nvPr/>
      </p:nvGrpSpPr>
      <p:grpSpPr>
        <a:xfrm>
          <a:off x="0" y="0"/>
          <a:ext cx="0" cy="0"/>
          <a:chOff x="0" y="0"/>
          <a:chExt cx="0" cy="0"/>
        </a:xfrm>
      </p:grpSpPr>
      <p:sp>
        <p:nvSpPr>
          <p:cNvPr id="6008" name="Google Shape;6008;g2bbe80b51a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9" name="Google Shape;6009;g2bbe80b51a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3" name="Shape 6013"/>
        <p:cNvGrpSpPr/>
        <p:nvPr/>
      </p:nvGrpSpPr>
      <p:grpSpPr>
        <a:xfrm>
          <a:off x="0" y="0"/>
          <a:ext cx="0" cy="0"/>
          <a:chOff x="0" y="0"/>
          <a:chExt cx="0" cy="0"/>
        </a:xfrm>
      </p:grpSpPr>
      <p:sp>
        <p:nvSpPr>
          <p:cNvPr id="6014" name="Google Shape;6014;g2cc13b8df1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5" name="Google Shape;6015;g2cc13b8df1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0" name="Shape 6030"/>
        <p:cNvGrpSpPr/>
        <p:nvPr/>
      </p:nvGrpSpPr>
      <p:grpSpPr>
        <a:xfrm>
          <a:off x="0" y="0"/>
          <a:ext cx="0" cy="0"/>
          <a:chOff x="0" y="0"/>
          <a:chExt cx="0" cy="0"/>
        </a:xfrm>
      </p:grpSpPr>
      <p:sp>
        <p:nvSpPr>
          <p:cNvPr id="6031" name="Google Shape;6031;g2bbe80b51a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2" name="Google Shape;6032;g2bbe80b51a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9" name="Shape 6059"/>
        <p:cNvGrpSpPr/>
        <p:nvPr/>
      </p:nvGrpSpPr>
      <p:grpSpPr>
        <a:xfrm>
          <a:off x="0" y="0"/>
          <a:ext cx="0" cy="0"/>
          <a:chOff x="0" y="0"/>
          <a:chExt cx="0" cy="0"/>
        </a:xfrm>
      </p:grpSpPr>
      <p:sp>
        <p:nvSpPr>
          <p:cNvPr id="6060" name="Google Shape;6060;g2be31def8c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1" name="Google Shape;6061;g2be31def8c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2be31def8c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2be31def8c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8" name="Shape 6108"/>
        <p:cNvGrpSpPr/>
        <p:nvPr/>
      </p:nvGrpSpPr>
      <p:grpSpPr>
        <a:xfrm>
          <a:off x="0" y="0"/>
          <a:ext cx="0" cy="0"/>
          <a:chOff x="0" y="0"/>
          <a:chExt cx="0" cy="0"/>
        </a:xfrm>
      </p:grpSpPr>
      <p:sp>
        <p:nvSpPr>
          <p:cNvPr id="6109" name="Google Shape;6109;g2be31def8c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0" name="Google Shape;6110;g2be31def8c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6" name="Shape 6116"/>
        <p:cNvGrpSpPr/>
        <p:nvPr/>
      </p:nvGrpSpPr>
      <p:grpSpPr>
        <a:xfrm>
          <a:off x="0" y="0"/>
          <a:ext cx="0" cy="0"/>
          <a:chOff x="0" y="0"/>
          <a:chExt cx="0" cy="0"/>
        </a:xfrm>
      </p:grpSpPr>
      <p:sp>
        <p:nvSpPr>
          <p:cNvPr id="6117" name="Google Shape;6117;g2cc13b8df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8" name="Google Shape;6118;g2cc13b8df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g2c053e62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7" name="Google Shape;6157;g2c053e62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g2c053e623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3" name="Google Shape;6163;g2c053e623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2" name="Shape 6172"/>
        <p:cNvGrpSpPr/>
        <p:nvPr/>
      </p:nvGrpSpPr>
      <p:grpSpPr>
        <a:xfrm>
          <a:off x="0" y="0"/>
          <a:ext cx="0" cy="0"/>
          <a:chOff x="0" y="0"/>
          <a:chExt cx="0" cy="0"/>
        </a:xfrm>
      </p:grpSpPr>
      <p:sp>
        <p:nvSpPr>
          <p:cNvPr id="6173" name="Google Shape;6173;g2cc13b8df1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4" name="Google Shape;6174;g2cc13b8df1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2df2d0b9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2df2d0b9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6a03f1bac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a6a03f1bac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6" name="Shape 6186"/>
        <p:cNvGrpSpPr/>
        <p:nvPr/>
      </p:nvGrpSpPr>
      <p:grpSpPr>
        <a:xfrm>
          <a:off x="0" y="0"/>
          <a:ext cx="0" cy="0"/>
          <a:chOff x="0" y="0"/>
          <a:chExt cx="0" cy="0"/>
        </a:xfrm>
      </p:grpSpPr>
      <p:sp>
        <p:nvSpPr>
          <p:cNvPr id="6187" name="Google Shape;6187;g2c053e623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8" name="Google Shape;6188;g2c053e623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9" name="Shape 6199"/>
        <p:cNvGrpSpPr/>
        <p:nvPr/>
      </p:nvGrpSpPr>
      <p:grpSpPr>
        <a:xfrm>
          <a:off x="0" y="0"/>
          <a:ext cx="0" cy="0"/>
          <a:chOff x="0" y="0"/>
          <a:chExt cx="0" cy="0"/>
        </a:xfrm>
      </p:grpSpPr>
      <p:sp>
        <p:nvSpPr>
          <p:cNvPr id="6200" name="Google Shape;6200;g2cc13b8df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1" name="Google Shape;6201;g2cc13b8df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https://bugzilla.mozilla.org/show_bug.cgi?id=421482</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6" name="Shape 6206"/>
        <p:cNvGrpSpPr/>
        <p:nvPr/>
      </p:nvGrpSpPr>
      <p:grpSpPr>
        <a:xfrm>
          <a:off x="0" y="0"/>
          <a:ext cx="0" cy="0"/>
          <a:chOff x="0" y="0"/>
          <a:chExt cx="0" cy="0"/>
        </a:xfrm>
      </p:grpSpPr>
      <p:sp>
        <p:nvSpPr>
          <p:cNvPr id="6207" name="Google Shape;6207;g2c053e6237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8" name="Google Shape;6208;g2c053e6237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2" name="Shape 6212"/>
        <p:cNvGrpSpPr/>
        <p:nvPr/>
      </p:nvGrpSpPr>
      <p:grpSpPr>
        <a:xfrm>
          <a:off x="0" y="0"/>
          <a:ext cx="0" cy="0"/>
          <a:chOff x="0" y="0"/>
          <a:chExt cx="0" cy="0"/>
        </a:xfrm>
      </p:grpSpPr>
      <p:sp>
        <p:nvSpPr>
          <p:cNvPr id="6213" name="Google Shape;6213;g2c053e6237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4" name="Google Shape;6214;g2c053e6237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g2c053e6237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0" name="Google Shape;6220;g2c053e6237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7" name="Shape 6227"/>
        <p:cNvGrpSpPr/>
        <p:nvPr/>
      </p:nvGrpSpPr>
      <p:grpSpPr>
        <a:xfrm>
          <a:off x="0" y="0"/>
          <a:ext cx="0" cy="0"/>
          <a:chOff x="0" y="0"/>
          <a:chExt cx="0" cy="0"/>
        </a:xfrm>
      </p:grpSpPr>
      <p:sp>
        <p:nvSpPr>
          <p:cNvPr id="6228" name="Google Shape;6228;g2cc13b8df1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9" name="Google Shape;6229;g2cc13b8df1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4" name="Shape 6254"/>
        <p:cNvGrpSpPr/>
        <p:nvPr/>
      </p:nvGrpSpPr>
      <p:grpSpPr>
        <a:xfrm>
          <a:off x="0" y="0"/>
          <a:ext cx="0" cy="0"/>
          <a:chOff x="0" y="0"/>
          <a:chExt cx="0" cy="0"/>
        </a:xfrm>
      </p:grpSpPr>
      <p:sp>
        <p:nvSpPr>
          <p:cNvPr id="6255" name="Google Shape;6255;g2cc13b8df1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6" name="Google Shape;6256;g2cc13b8df1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endParaRPr/>
          </a:p>
          <a:p>
            <a:pPr indent="0" lvl="0" marL="0" rtl="0" algn="l">
              <a:spcBef>
                <a:spcPts val="0"/>
              </a:spcBef>
              <a:spcAft>
                <a:spcPts val="0"/>
              </a:spcAft>
              <a:buNone/>
            </a:pPr>
            <a:r>
              <a:rPr lang="en" u="sng">
                <a:solidFill>
                  <a:schemeClr val="hlink"/>
                </a:solidFill>
                <a:hlinkClick r:id="rId2"/>
              </a:rPr>
              <a:t>https://web.archive.org/web/20190503044834/https://developer.ibm.com/tutorials/l-linux-on-4kb-sector-disks/</a:t>
            </a:r>
            <a:endParaRPr/>
          </a:p>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2" name="Shape 6262"/>
        <p:cNvGrpSpPr/>
        <p:nvPr/>
      </p:nvGrpSpPr>
      <p:grpSpPr>
        <a:xfrm>
          <a:off x="0" y="0"/>
          <a:ext cx="0" cy="0"/>
          <a:chOff x="0" y="0"/>
          <a:chExt cx="0" cy="0"/>
        </a:xfrm>
      </p:grpSpPr>
      <p:sp>
        <p:nvSpPr>
          <p:cNvPr id="6263" name="Google Shape;6263;g2c053e6237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4" name="Google Shape;6264;g2c053e6237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9" name="Shape 6269"/>
        <p:cNvGrpSpPr/>
        <p:nvPr/>
      </p:nvGrpSpPr>
      <p:grpSpPr>
        <a:xfrm>
          <a:off x="0" y="0"/>
          <a:ext cx="0" cy="0"/>
          <a:chOff x="0" y="0"/>
          <a:chExt cx="0" cy="0"/>
        </a:xfrm>
      </p:grpSpPr>
      <p:sp>
        <p:nvSpPr>
          <p:cNvPr id="6270" name="Google Shape;6270;g26bd808ba6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1" name="Google Shape;6271;g26bd808ba6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5" name="Shape 6275"/>
        <p:cNvGrpSpPr/>
        <p:nvPr/>
      </p:nvGrpSpPr>
      <p:grpSpPr>
        <a:xfrm>
          <a:off x="0" y="0"/>
          <a:ext cx="0" cy="0"/>
          <a:chOff x="0" y="0"/>
          <a:chExt cx="0" cy="0"/>
        </a:xfrm>
      </p:grpSpPr>
      <p:sp>
        <p:nvSpPr>
          <p:cNvPr id="6276" name="Google Shape;6276;g2c053e6237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7" name="Google Shape;6277;g2c053e6237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6a03f1ba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6a03f1ba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2" name="Shape 6282"/>
        <p:cNvGrpSpPr/>
        <p:nvPr/>
      </p:nvGrpSpPr>
      <p:grpSpPr>
        <a:xfrm>
          <a:off x="0" y="0"/>
          <a:ext cx="0" cy="0"/>
          <a:chOff x="0" y="0"/>
          <a:chExt cx="0" cy="0"/>
        </a:xfrm>
      </p:grpSpPr>
      <p:sp>
        <p:nvSpPr>
          <p:cNvPr id="6283" name="Google Shape;6283;g2c053e623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4" name="Google Shape;6284;g2c053e6237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Linux, to find the logical/physical sector size</a:t>
            </a:r>
            <a:endParaRPr/>
          </a:p>
          <a:p>
            <a:pPr indent="0" lvl="0" marL="0" rtl="0" algn="l">
              <a:lnSpc>
                <a:spcPct val="115000"/>
              </a:lnSpc>
              <a:spcBef>
                <a:spcPts val="0"/>
              </a:spcBef>
              <a:spcAft>
                <a:spcPts val="0"/>
              </a:spcAft>
              <a:buNone/>
            </a:pPr>
            <a:r>
              <a:rPr lang="en"/>
              <a:t>lsblk -o NAME,PHY-SeC,LOG-SEC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Windows</a:t>
            </a:r>
            <a:endParaRPr/>
          </a:p>
          <a:p>
            <a:pPr indent="0" lvl="0" marL="0" rtl="0" algn="l">
              <a:lnSpc>
                <a:spcPct val="115000"/>
              </a:lnSpc>
              <a:spcBef>
                <a:spcPts val="0"/>
              </a:spcBef>
              <a:spcAft>
                <a:spcPts val="0"/>
              </a:spcAft>
              <a:buNone/>
            </a:pPr>
            <a:r>
              <a:rPr lang="en"/>
              <a:t>Get-PhysicalDisk | Select-Object DeviceID, FriendlyName, LogicalSectorSize, PhysicalSectorSize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0" name="Shape 6290"/>
        <p:cNvGrpSpPr/>
        <p:nvPr/>
      </p:nvGrpSpPr>
      <p:grpSpPr>
        <a:xfrm>
          <a:off x="0" y="0"/>
          <a:ext cx="0" cy="0"/>
          <a:chOff x="0" y="0"/>
          <a:chExt cx="0" cy="0"/>
        </a:xfrm>
      </p:grpSpPr>
      <p:sp>
        <p:nvSpPr>
          <p:cNvPr id="6291" name="Google Shape;6291;g2c053e623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2" name="Google Shape;6292;g2c053e6237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8" name="Shape 6298"/>
        <p:cNvGrpSpPr/>
        <p:nvPr/>
      </p:nvGrpSpPr>
      <p:grpSpPr>
        <a:xfrm>
          <a:off x="0" y="0"/>
          <a:ext cx="0" cy="0"/>
          <a:chOff x="0" y="0"/>
          <a:chExt cx="0" cy="0"/>
        </a:xfrm>
      </p:grpSpPr>
      <p:sp>
        <p:nvSpPr>
          <p:cNvPr id="6299" name="Google Shape;6299;g2c053e6237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0" name="Google Shape;6300;g2c053e6237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5" name="Shape 6325"/>
        <p:cNvGrpSpPr/>
        <p:nvPr/>
      </p:nvGrpSpPr>
      <p:grpSpPr>
        <a:xfrm>
          <a:off x="0" y="0"/>
          <a:ext cx="0" cy="0"/>
          <a:chOff x="0" y="0"/>
          <a:chExt cx="0" cy="0"/>
        </a:xfrm>
      </p:grpSpPr>
      <p:sp>
        <p:nvSpPr>
          <p:cNvPr id="6326" name="Google Shape;6326;g2c053e6237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7" name="Google Shape;6327;g2c053e6237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8" name="Shape 6338"/>
        <p:cNvGrpSpPr/>
        <p:nvPr/>
      </p:nvGrpSpPr>
      <p:grpSpPr>
        <a:xfrm>
          <a:off x="0" y="0"/>
          <a:ext cx="0" cy="0"/>
          <a:chOff x="0" y="0"/>
          <a:chExt cx="0" cy="0"/>
        </a:xfrm>
      </p:grpSpPr>
      <p:sp>
        <p:nvSpPr>
          <p:cNvPr id="6339" name="Google Shape;6339;g2c053e6237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0" name="Google Shape;6340;g2c053e6237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4" name="Shape 6354"/>
        <p:cNvGrpSpPr/>
        <p:nvPr/>
      </p:nvGrpSpPr>
      <p:grpSpPr>
        <a:xfrm>
          <a:off x="0" y="0"/>
          <a:ext cx="0" cy="0"/>
          <a:chOff x="0" y="0"/>
          <a:chExt cx="0" cy="0"/>
        </a:xfrm>
      </p:grpSpPr>
      <p:sp>
        <p:nvSpPr>
          <p:cNvPr id="6355" name="Google Shape;6355;g2c053e6237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6" name="Google Shape;6356;g2c053e6237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9" name="Shape 6369"/>
        <p:cNvGrpSpPr/>
        <p:nvPr/>
      </p:nvGrpSpPr>
      <p:grpSpPr>
        <a:xfrm>
          <a:off x="0" y="0"/>
          <a:ext cx="0" cy="0"/>
          <a:chOff x="0" y="0"/>
          <a:chExt cx="0" cy="0"/>
        </a:xfrm>
      </p:grpSpPr>
      <p:sp>
        <p:nvSpPr>
          <p:cNvPr id="6370" name="Google Shape;6370;g2c053e623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1" name="Google Shape;6371;g2c053e623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4" name="Shape 6384"/>
        <p:cNvGrpSpPr/>
        <p:nvPr/>
      </p:nvGrpSpPr>
      <p:grpSpPr>
        <a:xfrm>
          <a:off x="0" y="0"/>
          <a:ext cx="0" cy="0"/>
          <a:chOff x="0" y="0"/>
          <a:chExt cx="0" cy="0"/>
        </a:xfrm>
      </p:grpSpPr>
      <p:sp>
        <p:nvSpPr>
          <p:cNvPr id="6385" name="Google Shape;6385;g2c053e6237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6" name="Google Shape;6386;g2c053e6237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0" name="Shape 6390"/>
        <p:cNvGrpSpPr/>
        <p:nvPr/>
      </p:nvGrpSpPr>
      <p:grpSpPr>
        <a:xfrm>
          <a:off x="0" y="0"/>
          <a:ext cx="0" cy="0"/>
          <a:chOff x="0" y="0"/>
          <a:chExt cx="0" cy="0"/>
        </a:xfrm>
      </p:grpSpPr>
      <p:sp>
        <p:nvSpPr>
          <p:cNvPr id="6391" name="Google Shape;6391;g26bd808ba6f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2" name="Google Shape;6392;g26bd808ba6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7" name="Shape 6397"/>
        <p:cNvGrpSpPr/>
        <p:nvPr/>
      </p:nvGrpSpPr>
      <p:grpSpPr>
        <a:xfrm>
          <a:off x="0" y="0"/>
          <a:ext cx="0" cy="0"/>
          <a:chOff x="0" y="0"/>
          <a:chExt cx="0" cy="0"/>
        </a:xfrm>
      </p:grpSpPr>
      <p:sp>
        <p:nvSpPr>
          <p:cNvPr id="6398" name="Google Shape;6398;g26bd808ba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9" name="Google Shape;6399;g26bd808ba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6a03f1bac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6a03f1bac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4" name="Shape 6404"/>
        <p:cNvGrpSpPr/>
        <p:nvPr/>
      </p:nvGrpSpPr>
      <p:grpSpPr>
        <a:xfrm>
          <a:off x="0" y="0"/>
          <a:ext cx="0" cy="0"/>
          <a:chOff x="0" y="0"/>
          <a:chExt cx="0" cy="0"/>
        </a:xfrm>
      </p:grpSpPr>
      <p:sp>
        <p:nvSpPr>
          <p:cNvPr id="6405" name="Google Shape;6405;g26bd808ba6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6" name="Google Shape;6406;g26bd808ba6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3" name="Shape 6413"/>
        <p:cNvGrpSpPr/>
        <p:nvPr/>
      </p:nvGrpSpPr>
      <p:grpSpPr>
        <a:xfrm>
          <a:off x="0" y="0"/>
          <a:ext cx="0" cy="0"/>
          <a:chOff x="0" y="0"/>
          <a:chExt cx="0" cy="0"/>
        </a:xfrm>
      </p:grpSpPr>
      <p:sp>
        <p:nvSpPr>
          <p:cNvPr id="6414" name="Google Shape;6414;g26bd808ba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5" name="Google Shape;6415;g26bd808ba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0" name="Shape 6420"/>
        <p:cNvGrpSpPr/>
        <p:nvPr/>
      </p:nvGrpSpPr>
      <p:grpSpPr>
        <a:xfrm>
          <a:off x="0" y="0"/>
          <a:ext cx="0" cy="0"/>
          <a:chOff x="0" y="0"/>
          <a:chExt cx="0" cy="0"/>
        </a:xfrm>
      </p:grpSpPr>
      <p:sp>
        <p:nvSpPr>
          <p:cNvPr id="6421" name="Google Shape;6421;g26bd808ba6f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2" name="Google Shape;6422;g26bd808ba6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6" name="Shape 6426"/>
        <p:cNvGrpSpPr/>
        <p:nvPr/>
      </p:nvGrpSpPr>
      <p:grpSpPr>
        <a:xfrm>
          <a:off x="0" y="0"/>
          <a:ext cx="0" cy="0"/>
          <a:chOff x="0" y="0"/>
          <a:chExt cx="0" cy="0"/>
        </a:xfrm>
      </p:grpSpPr>
      <p:sp>
        <p:nvSpPr>
          <p:cNvPr id="6427" name="Google Shape;6427;g26bd808ba6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8" name="Google Shape;6428;g26bd808ba6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4" name="Shape 6434"/>
        <p:cNvGrpSpPr/>
        <p:nvPr/>
      </p:nvGrpSpPr>
      <p:grpSpPr>
        <a:xfrm>
          <a:off x="0" y="0"/>
          <a:ext cx="0" cy="0"/>
          <a:chOff x="0" y="0"/>
          <a:chExt cx="0" cy="0"/>
        </a:xfrm>
      </p:grpSpPr>
      <p:sp>
        <p:nvSpPr>
          <p:cNvPr id="6435" name="Google Shape;6435;g26bd808ba6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6" name="Google Shape;6436;g26bd808ba6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1" name="Shape 6441"/>
        <p:cNvGrpSpPr/>
        <p:nvPr/>
      </p:nvGrpSpPr>
      <p:grpSpPr>
        <a:xfrm>
          <a:off x="0" y="0"/>
          <a:ext cx="0" cy="0"/>
          <a:chOff x="0" y="0"/>
          <a:chExt cx="0" cy="0"/>
        </a:xfrm>
      </p:grpSpPr>
      <p:sp>
        <p:nvSpPr>
          <p:cNvPr id="6442" name="Google Shape;6442;g26bd808ba6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3" name="Google Shape;6443;g26bd808ba6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8" name="Shape 6448"/>
        <p:cNvGrpSpPr/>
        <p:nvPr/>
      </p:nvGrpSpPr>
      <p:grpSpPr>
        <a:xfrm>
          <a:off x="0" y="0"/>
          <a:ext cx="0" cy="0"/>
          <a:chOff x="0" y="0"/>
          <a:chExt cx="0" cy="0"/>
        </a:xfrm>
      </p:grpSpPr>
      <p:sp>
        <p:nvSpPr>
          <p:cNvPr id="6449" name="Google Shape;6449;g26bd808ba6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0" name="Google Shape;6450;g26bd808ba6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g26bd808ba6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7" name="Google Shape;6457;g26bd808ba6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2" name="Shape 6462"/>
        <p:cNvGrpSpPr/>
        <p:nvPr/>
      </p:nvGrpSpPr>
      <p:grpSpPr>
        <a:xfrm>
          <a:off x="0" y="0"/>
          <a:ext cx="0" cy="0"/>
          <a:chOff x="0" y="0"/>
          <a:chExt cx="0" cy="0"/>
        </a:xfrm>
      </p:grpSpPr>
      <p:sp>
        <p:nvSpPr>
          <p:cNvPr id="6463" name="Google Shape;6463;g26bd808ba6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4" name="Google Shape;6464;g26bd808ba6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0" name="Shape 6490"/>
        <p:cNvGrpSpPr/>
        <p:nvPr/>
      </p:nvGrpSpPr>
      <p:grpSpPr>
        <a:xfrm>
          <a:off x="0" y="0"/>
          <a:ext cx="0" cy="0"/>
          <a:chOff x="0" y="0"/>
          <a:chExt cx="0" cy="0"/>
        </a:xfrm>
      </p:grpSpPr>
      <p:sp>
        <p:nvSpPr>
          <p:cNvPr id="6491" name="Google Shape;6491;g26bd808ba6f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2" name="Google Shape;6492;g26bd808ba6f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6a03f1b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6a03f1b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8" name="Shape 6538"/>
        <p:cNvGrpSpPr/>
        <p:nvPr/>
      </p:nvGrpSpPr>
      <p:grpSpPr>
        <a:xfrm>
          <a:off x="0" y="0"/>
          <a:ext cx="0" cy="0"/>
          <a:chOff x="0" y="0"/>
          <a:chExt cx="0" cy="0"/>
        </a:xfrm>
      </p:grpSpPr>
      <p:sp>
        <p:nvSpPr>
          <p:cNvPr id="6539" name="Google Shape;6539;g26bd808ba6f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0" name="Google Shape;6540;g26bd808ba6f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5" name="Shape 6575"/>
        <p:cNvGrpSpPr/>
        <p:nvPr/>
      </p:nvGrpSpPr>
      <p:grpSpPr>
        <a:xfrm>
          <a:off x="0" y="0"/>
          <a:ext cx="0" cy="0"/>
          <a:chOff x="0" y="0"/>
          <a:chExt cx="0" cy="0"/>
        </a:xfrm>
      </p:grpSpPr>
      <p:sp>
        <p:nvSpPr>
          <p:cNvPr id="6576" name="Google Shape;6576;g26bd808ba6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7" name="Google Shape;6577;g26bd808ba6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8" name="Shape 6618"/>
        <p:cNvGrpSpPr/>
        <p:nvPr/>
      </p:nvGrpSpPr>
      <p:grpSpPr>
        <a:xfrm>
          <a:off x="0" y="0"/>
          <a:ext cx="0" cy="0"/>
          <a:chOff x="0" y="0"/>
          <a:chExt cx="0" cy="0"/>
        </a:xfrm>
      </p:grpSpPr>
      <p:sp>
        <p:nvSpPr>
          <p:cNvPr id="6619" name="Google Shape;6619;g26bd808ba6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0" name="Google Shape;6620;g26bd808ba6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5" name="Shape 6625"/>
        <p:cNvGrpSpPr/>
        <p:nvPr/>
      </p:nvGrpSpPr>
      <p:grpSpPr>
        <a:xfrm>
          <a:off x="0" y="0"/>
          <a:ext cx="0" cy="0"/>
          <a:chOff x="0" y="0"/>
          <a:chExt cx="0" cy="0"/>
        </a:xfrm>
      </p:grpSpPr>
      <p:sp>
        <p:nvSpPr>
          <p:cNvPr id="6626" name="Google Shape;6626;g26bd808ba6f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7" name="Google Shape;6627;g26bd808ba6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2" name="Shape 6632"/>
        <p:cNvGrpSpPr/>
        <p:nvPr/>
      </p:nvGrpSpPr>
      <p:grpSpPr>
        <a:xfrm>
          <a:off x="0" y="0"/>
          <a:ext cx="0" cy="0"/>
          <a:chOff x="0" y="0"/>
          <a:chExt cx="0" cy="0"/>
        </a:xfrm>
      </p:grpSpPr>
      <p:sp>
        <p:nvSpPr>
          <p:cNvPr id="6633" name="Google Shape;6633;g26bd808ba6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4" name="Google Shape;6634;g26bd808ba6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9" name="Shape 6639"/>
        <p:cNvGrpSpPr/>
        <p:nvPr/>
      </p:nvGrpSpPr>
      <p:grpSpPr>
        <a:xfrm>
          <a:off x="0" y="0"/>
          <a:ext cx="0" cy="0"/>
          <a:chOff x="0" y="0"/>
          <a:chExt cx="0" cy="0"/>
        </a:xfrm>
      </p:grpSpPr>
      <p:sp>
        <p:nvSpPr>
          <p:cNvPr id="6640" name="Google Shape;6640;g26bd808ba6f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1" name="Google Shape;6641;g26bd808ba6f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3" name="Shape 6653"/>
        <p:cNvGrpSpPr/>
        <p:nvPr/>
      </p:nvGrpSpPr>
      <p:grpSpPr>
        <a:xfrm>
          <a:off x="0" y="0"/>
          <a:ext cx="0" cy="0"/>
          <a:chOff x="0" y="0"/>
          <a:chExt cx="0" cy="0"/>
        </a:xfrm>
      </p:grpSpPr>
      <p:sp>
        <p:nvSpPr>
          <p:cNvPr id="6654" name="Google Shape;6654;g26bd808ba6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5" name="Google Shape;6655;g26bd808ba6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9" name="Shape 6669"/>
        <p:cNvGrpSpPr/>
        <p:nvPr/>
      </p:nvGrpSpPr>
      <p:grpSpPr>
        <a:xfrm>
          <a:off x="0" y="0"/>
          <a:ext cx="0" cy="0"/>
          <a:chOff x="0" y="0"/>
          <a:chExt cx="0" cy="0"/>
        </a:xfrm>
      </p:grpSpPr>
      <p:sp>
        <p:nvSpPr>
          <p:cNvPr id="6670" name="Google Shape;6670;g26bd808ba6f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1" name="Google Shape;6671;g26bd808ba6f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0" name="Shape 6690"/>
        <p:cNvGrpSpPr/>
        <p:nvPr/>
      </p:nvGrpSpPr>
      <p:grpSpPr>
        <a:xfrm>
          <a:off x="0" y="0"/>
          <a:ext cx="0" cy="0"/>
          <a:chOff x="0" y="0"/>
          <a:chExt cx="0" cy="0"/>
        </a:xfrm>
      </p:grpSpPr>
      <p:sp>
        <p:nvSpPr>
          <p:cNvPr id="6691" name="Google Shape;6691;g26bd808ba6f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2" name="Google Shape;6692;g26bd808ba6f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7" name="Shape 6697"/>
        <p:cNvGrpSpPr/>
        <p:nvPr/>
      </p:nvGrpSpPr>
      <p:grpSpPr>
        <a:xfrm>
          <a:off x="0" y="0"/>
          <a:ext cx="0" cy="0"/>
          <a:chOff x="0" y="0"/>
          <a:chExt cx="0" cy="0"/>
        </a:xfrm>
      </p:grpSpPr>
      <p:sp>
        <p:nvSpPr>
          <p:cNvPr id="6698" name="Google Shape;6698;g26bd808ba6f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9" name="Google Shape;6699;g26bd808ba6f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6a03f1ba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a6a03f1ba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Compile with </a:t>
            </a:r>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gcc -g -o your_program your_program.c</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Gdb ./test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a:t>Run ./a.out (from cputest.c)</a:t>
            </a:r>
            <a:endParaRPr/>
          </a:p>
          <a:p>
            <a:pPr indent="0" lvl="0" marL="0" rtl="0" algn="l">
              <a:spcBef>
                <a:spcPts val="0"/>
              </a:spcBef>
              <a:spcAft>
                <a:spcPts val="0"/>
              </a:spcAft>
              <a:buNone/>
            </a:pPr>
            <a:r>
              <a:rPr lang="en"/>
              <a:t>Ps </a:t>
            </a:r>
            <a:endParaRPr/>
          </a:p>
          <a:p>
            <a:pPr indent="0" lvl="0" marL="0" rtl="0" algn="l">
              <a:spcBef>
                <a:spcPts val="0"/>
              </a:spcBef>
              <a:spcAft>
                <a:spcPts val="0"/>
              </a:spcAft>
              <a:buNone/>
            </a:pPr>
            <a:r>
              <a:rPr lang="en"/>
              <a:t>Get the process id</a:t>
            </a:r>
            <a:endParaRPr/>
          </a:p>
          <a:p>
            <a:pPr indent="0" lvl="0" marL="0" rtl="0" algn="l">
              <a:spcBef>
                <a:spcPts val="0"/>
              </a:spcBef>
              <a:spcAft>
                <a:spcPts val="0"/>
              </a:spcAft>
              <a:buNone/>
            </a:pPr>
            <a:r>
              <a:rPr lang="en"/>
              <a:t>Sudo gdb -p [pid]</a:t>
            </a:r>
            <a:endParaRPr/>
          </a:p>
          <a:p>
            <a:pPr indent="0" lvl="0" marL="0" rtl="0" algn="l">
              <a:spcBef>
                <a:spcPts val="0"/>
              </a:spcBef>
              <a:spcAft>
                <a:spcPts val="0"/>
              </a:spcAft>
              <a:buNone/>
            </a:pPr>
            <a:r>
              <a:rPr lang="en"/>
              <a:t>Then do </a:t>
            </a:r>
            <a:endParaRPr/>
          </a:p>
          <a:p>
            <a:pPr indent="0" lvl="0" marL="0" rtl="0" algn="l">
              <a:spcBef>
                <a:spcPts val="0"/>
              </a:spcBef>
              <a:spcAft>
                <a:spcPts val="0"/>
              </a:spcAft>
              <a:buNone/>
            </a:pPr>
            <a:r>
              <a:rPr lang="en"/>
              <a:t>Info registers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r0             0x51e4c359          1373946713</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r1             0x8e437a1           149174177</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r2             0xbc873c92          3162979474</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r3             0xffffffff          4294967295</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r4             0xe6bffeb           241958891</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r5             0x8e437a1           149174177</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r6             0x102e0             66272</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r7             0x0                 0</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r8             0x0                 0</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r9             0x0                 0</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r10            0x76fc1000          1996230656</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r11            0x7ed75534          2128041268</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r12            0x7ed755b0          2128041392</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sp             0x7ed75518          0x7ed75518</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lr             0x76e30718          1994589976</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pc             0x10404             0x10404 &lt;main+52&gt;</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cpsr           0x20000010          536870928</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rPr lang="en" sz="2700">
                <a:solidFill>
                  <a:srgbClr val="2FFF12"/>
                </a:solidFill>
              </a:rPr>
              <a:t>fpscr          0x0                 0</a:t>
            </a:r>
            <a:endParaRPr sz="2700">
              <a:solidFill>
                <a:srgbClr val="2FFF12"/>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4" name="Shape 6704"/>
        <p:cNvGrpSpPr/>
        <p:nvPr/>
      </p:nvGrpSpPr>
      <p:grpSpPr>
        <a:xfrm>
          <a:off x="0" y="0"/>
          <a:ext cx="0" cy="0"/>
          <a:chOff x="0" y="0"/>
          <a:chExt cx="0" cy="0"/>
        </a:xfrm>
      </p:grpSpPr>
      <p:sp>
        <p:nvSpPr>
          <p:cNvPr id="6705" name="Google Shape;6705;g26bd808ba6f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6" name="Google Shape;6706;g26bd808ba6f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8" name="Shape 6738"/>
        <p:cNvGrpSpPr/>
        <p:nvPr/>
      </p:nvGrpSpPr>
      <p:grpSpPr>
        <a:xfrm>
          <a:off x="0" y="0"/>
          <a:ext cx="0" cy="0"/>
          <a:chOff x="0" y="0"/>
          <a:chExt cx="0" cy="0"/>
        </a:xfrm>
      </p:grpSpPr>
      <p:sp>
        <p:nvSpPr>
          <p:cNvPr id="6739" name="Google Shape;6739;g26bd808ba6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0" name="Google Shape;6740;g26bd808ba6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8" name="Shape 6778"/>
        <p:cNvGrpSpPr/>
        <p:nvPr/>
      </p:nvGrpSpPr>
      <p:grpSpPr>
        <a:xfrm>
          <a:off x="0" y="0"/>
          <a:ext cx="0" cy="0"/>
          <a:chOff x="0" y="0"/>
          <a:chExt cx="0" cy="0"/>
        </a:xfrm>
      </p:grpSpPr>
      <p:sp>
        <p:nvSpPr>
          <p:cNvPr id="6779" name="Google Shape;6779;g26bd808ba6f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0" name="Google Shape;6780;g26bd808ba6f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5" name="Shape 6785"/>
        <p:cNvGrpSpPr/>
        <p:nvPr/>
      </p:nvGrpSpPr>
      <p:grpSpPr>
        <a:xfrm>
          <a:off x="0" y="0"/>
          <a:ext cx="0" cy="0"/>
          <a:chOff x="0" y="0"/>
          <a:chExt cx="0" cy="0"/>
        </a:xfrm>
      </p:grpSpPr>
      <p:sp>
        <p:nvSpPr>
          <p:cNvPr id="6786" name="Google Shape;6786;g26bd808ba6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7" name="Google Shape;6787;g26bd808ba6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2" name="Shape 6792"/>
        <p:cNvGrpSpPr/>
        <p:nvPr/>
      </p:nvGrpSpPr>
      <p:grpSpPr>
        <a:xfrm>
          <a:off x="0" y="0"/>
          <a:ext cx="0" cy="0"/>
          <a:chOff x="0" y="0"/>
          <a:chExt cx="0" cy="0"/>
        </a:xfrm>
      </p:grpSpPr>
      <p:sp>
        <p:nvSpPr>
          <p:cNvPr id="6793" name="Google Shape;6793;g26bd808ba6f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4" name="Google Shape;6794;g26bd808ba6f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0" name="Shape 6800"/>
        <p:cNvGrpSpPr/>
        <p:nvPr/>
      </p:nvGrpSpPr>
      <p:grpSpPr>
        <a:xfrm>
          <a:off x="0" y="0"/>
          <a:ext cx="0" cy="0"/>
          <a:chOff x="0" y="0"/>
          <a:chExt cx="0" cy="0"/>
        </a:xfrm>
      </p:grpSpPr>
      <p:sp>
        <p:nvSpPr>
          <p:cNvPr id="6801" name="Google Shape;6801;g26bd808ba6f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2" name="Google Shape;6802;g26bd808ba6f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7" name="Shape 6807"/>
        <p:cNvGrpSpPr/>
        <p:nvPr/>
      </p:nvGrpSpPr>
      <p:grpSpPr>
        <a:xfrm>
          <a:off x="0" y="0"/>
          <a:ext cx="0" cy="0"/>
          <a:chOff x="0" y="0"/>
          <a:chExt cx="0" cy="0"/>
        </a:xfrm>
      </p:grpSpPr>
      <p:sp>
        <p:nvSpPr>
          <p:cNvPr id="6808" name="Google Shape;6808;g26bd808ba6f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9" name="Google Shape;6809;g26bd808ba6f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4" name="Shape 6814"/>
        <p:cNvGrpSpPr/>
        <p:nvPr/>
      </p:nvGrpSpPr>
      <p:grpSpPr>
        <a:xfrm>
          <a:off x="0" y="0"/>
          <a:ext cx="0" cy="0"/>
          <a:chOff x="0" y="0"/>
          <a:chExt cx="0" cy="0"/>
        </a:xfrm>
      </p:grpSpPr>
      <p:sp>
        <p:nvSpPr>
          <p:cNvPr id="6815" name="Google Shape;6815;g26bd808ba6f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6" name="Google Shape;6816;g26bd808ba6f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1" name="Shape 6821"/>
        <p:cNvGrpSpPr/>
        <p:nvPr/>
      </p:nvGrpSpPr>
      <p:grpSpPr>
        <a:xfrm>
          <a:off x="0" y="0"/>
          <a:ext cx="0" cy="0"/>
          <a:chOff x="0" y="0"/>
          <a:chExt cx="0" cy="0"/>
        </a:xfrm>
      </p:grpSpPr>
      <p:sp>
        <p:nvSpPr>
          <p:cNvPr id="6822" name="Google Shape;6822;g26bd808ba6f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3" name="Google Shape;6823;g26bd808ba6f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8" name="Shape 6828"/>
        <p:cNvGrpSpPr/>
        <p:nvPr/>
      </p:nvGrpSpPr>
      <p:grpSpPr>
        <a:xfrm>
          <a:off x="0" y="0"/>
          <a:ext cx="0" cy="0"/>
          <a:chOff x="0" y="0"/>
          <a:chExt cx="0" cy="0"/>
        </a:xfrm>
      </p:grpSpPr>
      <p:sp>
        <p:nvSpPr>
          <p:cNvPr id="6829" name="Google Shape;6829;g26bd808ba6f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0" name="Google Shape;6830;g26bd808ba6f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6a03f1ba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6a03f1ba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9" name="Shape 6869"/>
        <p:cNvGrpSpPr/>
        <p:nvPr/>
      </p:nvGrpSpPr>
      <p:grpSpPr>
        <a:xfrm>
          <a:off x="0" y="0"/>
          <a:ext cx="0" cy="0"/>
          <a:chOff x="0" y="0"/>
          <a:chExt cx="0" cy="0"/>
        </a:xfrm>
      </p:grpSpPr>
      <p:sp>
        <p:nvSpPr>
          <p:cNvPr id="6870" name="Google Shape;6870;g26bd808ba6f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1" name="Google Shape;6871;g26bd808ba6f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2" name="Shape 6912"/>
        <p:cNvGrpSpPr/>
        <p:nvPr/>
      </p:nvGrpSpPr>
      <p:grpSpPr>
        <a:xfrm>
          <a:off x="0" y="0"/>
          <a:ext cx="0" cy="0"/>
          <a:chOff x="0" y="0"/>
          <a:chExt cx="0" cy="0"/>
        </a:xfrm>
      </p:grpSpPr>
      <p:sp>
        <p:nvSpPr>
          <p:cNvPr id="6913" name="Google Shape;6913;g26bd808ba6f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4" name="Google Shape;6914;g26bd808ba6f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9" name="Shape 6919"/>
        <p:cNvGrpSpPr/>
        <p:nvPr/>
      </p:nvGrpSpPr>
      <p:grpSpPr>
        <a:xfrm>
          <a:off x="0" y="0"/>
          <a:ext cx="0" cy="0"/>
          <a:chOff x="0" y="0"/>
          <a:chExt cx="0" cy="0"/>
        </a:xfrm>
      </p:grpSpPr>
      <p:sp>
        <p:nvSpPr>
          <p:cNvPr id="6920" name="Google Shape;6920;g26bd808ba6f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1" name="Google Shape;6921;g26bd808ba6f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6" name="Shape 6926"/>
        <p:cNvGrpSpPr/>
        <p:nvPr/>
      </p:nvGrpSpPr>
      <p:grpSpPr>
        <a:xfrm>
          <a:off x="0" y="0"/>
          <a:ext cx="0" cy="0"/>
          <a:chOff x="0" y="0"/>
          <a:chExt cx="0" cy="0"/>
        </a:xfrm>
      </p:grpSpPr>
      <p:sp>
        <p:nvSpPr>
          <p:cNvPr id="6927" name="Google Shape;6927;g26bd808ba6f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8" name="Google Shape;6928;g26bd808ba6f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3" name="Shape 6933"/>
        <p:cNvGrpSpPr/>
        <p:nvPr/>
      </p:nvGrpSpPr>
      <p:grpSpPr>
        <a:xfrm>
          <a:off x="0" y="0"/>
          <a:ext cx="0" cy="0"/>
          <a:chOff x="0" y="0"/>
          <a:chExt cx="0" cy="0"/>
        </a:xfrm>
      </p:grpSpPr>
      <p:sp>
        <p:nvSpPr>
          <p:cNvPr id="6934" name="Google Shape;6934;g26bd808ba6f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5" name="Google Shape;6935;g26bd808ba6f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7" name="Shape 6947"/>
        <p:cNvGrpSpPr/>
        <p:nvPr/>
      </p:nvGrpSpPr>
      <p:grpSpPr>
        <a:xfrm>
          <a:off x="0" y="0"/>
          <a:ext cx="0" cy="0"/>
          <a:chOff x="0" y="0"/>
          <a:chExt cx="0" cy="0"/>
        </a:xfrm>
      </p:grpSpPr>
      <p:sp>
        <p:nvSpPr>
          <p:cNvPr id="6948" name="Google Shape;6948;g26bd808ba6f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9" name="Google Shape;6949;g26bd808ba6f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3" name="Shape 6963"/>
        <p:cNvGrpSpPr/>
        <p:nvPr/>
      </p:nvGrpSpPr>
      <p:grpSpPr>
        <a:xfrm>
          <a:off x="0" y="0"/>
          <a:ext cx="0" cy="0"/>
          <a:chOff x="0" y="0"/>
          <a:chExt cx="0" cy="0"/>
        </a:xfrm>
      </p:grpSpPr>
      <p:sp>
        <p:nvSpPr>
          <p:cNvPr id="6964" name="Google Shape;6964;g26bd808ba6f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5" name="Google Shape;6965;g26bd808ba6f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8" name="Shape 6988"/>
        <p:cNvGrpSpPr/>
        <p:nvPr/>
      </p:nvGrpSpPr>
      <p:grpSpPr>
        <a:xfrm>
          <a:off x="0" y="0"/>
          <a:ext cx="0" cy="0"/>
          <a:chOff x="0" y="0"/>
          <a:chExt cx="0" cy="0"/>
        </a:xfrm>
      </p:grpSpPr>
      <p:sp>
        <p:nvSpPr>
          <p:cNvPr id="6989" name="Google Shape;6989;g26bd808ba6f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0" name="Google Shape;6990;g26bd808ba6f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5" name="Shape 6995"/>
        <p:cNvGrpSpPr/>
        <p:nvPr/>
      </p:nvGrpSpPr>
      <p:grpSpPr>
        <a:xfrm>
          <a:off x="0" y="0"/>
          <a:ext cx="0" cy="0"/>
          <a:chOff x="0" y="0"/>
          <a:chExt cx="0" cy="0"/>
        </a:xfrm>
      </p:grpSpPr>
      <p:sp>
        <p:nvSpPr>
          <p:cNvPr id="6996" name="Google Shape;6996;g26bd808ba6f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7" name="Google Shape;6997;g26bd808ba6f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2" name="Shape 7002"/>
        <p:cNvGrpSpPr/>
        <p:nvPr/>
      </p:nvGrpSpPr>
      <p:grpSpPr>
        <a:xfrm>
          <a:off x="0" y="0"/>
          <a:ext cx="0" cy="0"/>
          <a:chOff x="0" y="0"/>
          <a:chExt cx="0" cy="0"/>
        </a:xfrm>
      </p:grpSpPr>
      <p:sp>
        <p:nvSpPr>
          <p:cNvPr id="7003" name="Google Shape;7003;g26bd808ba6f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4" name="Google Shape;7004;g26bd808ba6f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6a03f1ba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6a03f1ba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9" name="Shape 7009"/>
        <p:cNvGrpSpPr/>
        <p:nvPr/>
      </p:nvGrpSpPr>
      <p:grpSpPr>
        <a:xfrm>
          <a:off x="0" y="0"/>
          <a:ext cx="0" cy="0"/>
          <a:chOff x="0" y="0"/>
          <a:chExt cx="0" cy="0"/>
        </a:xfrm>
      </p:grpSpPr>
      <p:sp>
        <p:nvSpPr>
          <p:cNvPr id="7010" name="Google Shape;7010;g26bd808ba6f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1" name="Google Shape;7011;g26bd808ba6f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6" name="Shape 7016"/>
        <p:cNvGrpSpPr/>
        <p:nvPr/>
      </p:nvGrpSpPr>
      <p:grpSpPr>
        <a:xfrm>
          <a:off x="0" y="0"/>
          <a:ext cx="0" cy="0"/>
          <a:chOff x="0" y="0"/>
          <a:chExt cx="0" cy="0"/>
        </a:xfrm>
      </p:grpSpPr>
      <p:sp>
        <p:nvSpPr>
          <p:cNvPr id="7017" name="Google Shape;7017;g26bd808ba6f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8" name="Google Shape;7018;g26bd808ba6f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3" name="Shape 7023"/>
        <p:cNvGrpSpPr/>
        <p:nvPr/>
      </p:nvGrpSpPr>
      <p:grpSpPr>
        <a:xfrm>
          <a:off x="0" y="0"/>
          <a:ext cx="0" cy="0"/>
          <a:chOff x="0" y="0"/>
          <a:chExt cx="0" cy="0"/>
        </a:xfrm>
      </p:grpSpPr>
      <p:sp>
        <p:nvSpPr>
          <p:cNvPr id="7024" name="Google Shape;7024;g26bd808ba6f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5" name="Google Shape;7025;g26bd808ba6f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0" name="Shape 7030"/>
        <p:cNvGrpSpPr/>
        <p:nvPr/>
      </p:nvGrpSpPr>
      <p:grpSpPr>
        <a:xfrm>
          <a:off x="0" y="0"/>
          <a:ext cx="0" cy="0"/>
          <a:chOff x="0" y="0"/>
          <a:chExt cx="0" cy="0"/>
        </a:xfrm>
      </p:grpSpPr>
      <p:sp>
        <p:nvSpPr>
          <p:cNvPr id="7031" name="Google Shape;7031;g26bd808ba6f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2" name="Google Shape;7032;g26bd808ba6f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4" name="Shape 7044"/>
        <p:cNvGrpSpPr/>
        <p:nvPr/>
      </p:nvGrpSpPr>
      <p:grpSpPr>
        <a:xfrm>
          <a:off x="0" y="0"/>
          <a:ext cx="0" cy="0"/>
          <a:chOff x="0" y="0"/>
          <a:chExt cx="0" cy="0"/>
        </a:xfrm>
      </p:grpSpPr>
      <p:sp>
        <p:nvSpPr>
          <p:cNvPr id="7045" name="Google Shape;7045;g26bd808ba6f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6" name="Google Shape;7046;g26bd808ba6f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1" name="Shape 7051"/>
        <p:cNvGrpSpPr/>
        <p:nvPr/>
      </p:nvGrpSpPr>
      <p:grpSpPr>
        <a:xfrm>
          <a:off x="0" y="0"/>
          <a:ext cx="0" cy="0"/>
          <a:chOff x="0" y="0"/>
          <a:chExt cx="0" cy="0"/>
        </a:xfrm>
      </p:grpSpPr>
      <p:sp>
        <p:nvSpPr>
          <p:cNvPr id="7052" name="Google Shape;7052;g26bd808ba6f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3" name="Google Shape;7053;g26bd808ba6f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8" name="Shape 7058"/>
        <p:cNvGrpSpPr/>
        <p:nvPr/>
      </p:nvGrpSpPr>
      <p:grpSpPr>
        <a:xfrm>
          <a:off x="0" y="0"/>
          <a:ext cx="0" cy="0"/>
          <a:chOff x="0" y="0"/>
          <a:chExt cx="0" cy="0"/>
        </a:xfrm>
      </p:grpSpPr>
      <p:sp>
        <p:nvSpPr>
          <p:cNvPr id="7059" name="Google Shape;7059;g26bd808ba6f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0" name="Google Shape;7060;g26bd808ba6f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4" name="Shape 7074"/>
        <p:cNvGrpSpPr/>
        <p:nvPr/>
      </p:nvGrpSpPr>
      <p:grpSpPr>
        <a:xfrm>
          <a:off x="0" y="0"/>
          <a:ext cx="0" cy="0"/>
          <a:chOff x="0" y="0"/>
          <a:chExt cx="0" cy="0"/>
        </a:xfrm>
      </p:grpSpPr>
      <p:sp>
        <p:nvSpPr>
          <p:cNvPr id="7075" name="Google Shape;7075;g26bd808ba6f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6" name="Google Shape;7076;g26bd808ba6f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1" name="Shape 7111"/>
        <p:cNvGrpSpPr/>
        <p:nvPr/>
      </p:nvGrpSpPr>
      <p:grpSpPr>
        <a:xfrm>
          <a:off x="0" y="0"/>
          <a:ext cx="0" cy="0"/>
          <a:chOff x="0" y="0"/>
          <a:chExt cx="0" cy="0"/>
        </a:xfrm>
      </p:grpSpPr>
      <p:sp>
        <p:nvSpPr>
          <p:cNvPr id="7112" name="Google Shape;7112;g26bd808ba6f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3" name="Google Shape;7113;g26bd808ba6f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2" name="Shape 7142"/>
        <p:cNvGrpSpPr/>
        <p:nvPr/>
      </p:nvGrpSpPr>
      <p:grpSpPr>
        <a:xfrm>
          <a:off x="0" y="0"/>
          <a:ext cx="0" cy="0"/>
          <a:chOff x="0" y="0"/>
          <a:chExt cx="0" cy="0"/>
        </a:xfrm>
      </p:grpSpPr>
      <p:sp>
        <p:nvSpPr>
          <p:cNvPr id="7143" name="Google Shape;7143;g26bd808ba6f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4" name="Google Shape;7144;g26bd808ba6f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6a03f1ba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6a03f1ba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5" name="Shape 7185"/>
        <p:cNvGrpSpPr/>
        <p:nvPr/>
      </p:nvGrpSpPr>
      <p:grpSpPr>
        <a:xfrm>
          <a:off x="0" y="0"/>
          <a:ext cx="0" cy="0"/>
          <a:chOff x="0" y="0"/>
          <a:chExt cx="0" cy="0"/>
        </a:xfrm>
      </p:grpSpPr>
      <p:sp>
        <p:nvSpPr>
          <p:cNvPr id="7186" name="Google Shape;7186;g26bd808ba6f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7" name="Google Shape;7187;g26bd808ba6f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1" name="Shape 7241"/>
        <p:cNvGrpSpPr/>
        <p:nvPr/>
      </p:nvGrpSpPr>
      <p:grpSpPr>
        <a:xfrm>
          <a:off x="0" y="0"/>
          <a:ext cx="0" cy="0"/>
          <a:chOff x="0" y="0"/>
          <a:chExt cx="0" cy="0"/>
        </a:xfrm>
      </p:grpSpPr>
      <p:sp>
        <p:nvSpPr>
          <p:cNvPr id="7242" name="Google Shape;7242;g26bd808ba6f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3" name="Google Shape;7243;g26bd808ba6f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4" name="Shape 7284"/>
        <p:cNvGrpSpPr/>
        <p:nvPr/>
      </p:nvGrpSpPr>
      <p:grpSpPr>
        <a:xfrm>
          <a:off x="0" y="0"/>
          <a:ext cx="0" cy="0"/>
          <a:chOff x="0" y="0"/>
          <a:chExt cx="0" cy="0"/>
        </a:xfrm>
      </p:grpSpPr>
      <p:sp>
        <p:nvSpPr>
          <p:cNvPr id="7285" name="Google Shape;7285;g26bd808ba6f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6" name="Google Shape;7286;g26bd808ba6f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1" name="Shape 7291"/>
        <p:cNvGrpSpPr/>
        <p:nvPr/>
      </p:nvGrpSpPr>
      <p:grpSpPr>
        <a:xfrm>
          <a:off x="0" y="0"/>
          <a:ext cx="0" cy="0"/>
          <a:chOff x="0" y="0"/>
          <a:chExt cx="0" cy="0"/>
        </a:xfrm>
      </p:grpSpPr>
      <p:sp>
        <p:nvSpPr>
          <p:cNvPr id="7292" name="Google Shape;7292;g26bd808ba6f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3" name="Google Shape;7293;g26bd808ba6f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8" name="Shape 7298"/>
        <p:cNvGrpSpPr/>
        <p:nvPr/>
      </p:nvGrpSpPr>
      <p:grpSpPr>
        <a:xfrm>
          <a:off x="0" y="0"/>
          <a:ext cx="0" cy="0"/>
          <a:chOff x="0" y="0"/>
          <a:chExt cx="0" cy="0"/>
        </a:xfrm>
      </p:grpSpPr>
      <p:sp>
        <p:nvSpPr>
          <p:cNvPr id="7299" name="Google Shape;7299;g26bd808ba6f_0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0" name="Google Shape;7300;g26bd808ba6f_0_1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6" name="Shape 7306"/>
        <p:cNvGrpSpPr/>
        <p:nvPr/>
      </p:nvGrpSpPr>
      <p:grpSpPr>
        <a:xfrm>
          <a:off x="0" y="0"/>
          <a:ext cx="0" cy="0"/>
          <a:chOff x="0" y="0"/>
          <a:chExt cx="0" cy="0"/>
        </a:xfrm>
      </p:grpSpPr>
      <p:sp>
        <p:nvSpPr>
          <p:cNvPr id="7307" name="Google Shape;7307;g26bd808ba6f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8" name="Google Shape;7308;g26bd808ba6f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9" name="Shape 7319"/>
        <p:cNvGrpSpPr/>
        <p:nvPr/>
      </p:nvGrpSpPr>
      <p:grpSpPr>
        <a:xfrm>
          <a:off x="0" y="0"/>
          <a:ext cx="0" cy="0"/>
          <a:chOff x="0" y="0"/>
          <a:chExt cx="0" cy="0"/>
        </a:xfrm>
      </p:grpSpPr>
      <p:sp>
        <p:nvSpPr>
          <p:cNvPr id="7320" name="Google Shape;7320;g26bd808ba6f_0_2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1" name="Google Shape;7321;g26bd808ba6f_0_2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4" name="Shape 7334"/>
        <p:cNvGrpSpPr/>
        <p:nvPr/>
      </p:nvGrpSpPr>
      <p:grpSpPr>
        <a:xfrm>
          <a:off x="0" y="0"/>
          <a:ext cx="0" cy="0"/>
          <a:chOff x="0" y="0"/>
          <a:chExt cx="0" cy="0"/>
        </a:xfrm>
      </p:grpSpPr>
      <p:sp>
        <p:nvSpPr>
          <p:cNvPr id="7335" name="Google Shape;7335;g26bd808ba6f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6" name="Google Shape;7336;g26bd808ba6f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0" name="Shape 7350"/>
        <p:cNvGrpSpPr/>
        <p:nvPr/>
      </p:nvGrpSpPr>
      <p:grpSpPr>
        <a:xfrm>
          <a:off x="0" y="0"/>
          <a:ext cx="0" cy="0"/>
          <a:chOff x="0" y="0"/>
          <a:chExt cx="0" cy="0"/>
        </a:xfrm>
      </p:grpSpPr>
      <p:sp>
        <p:nvSpPr>
          <p:cNvPr id="7351" name="Google Shape;7351;g26bd808ba6f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2" name="Google Shape;7352;g26bd808ba6f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6" name="Shape 7356"/>
        <p:cNvGrpSpPr/>
        <p:nvPr/>
      </p:nvGrpSpPr>
      <p:grpSpPr>
        <a:xfrm>
          <a:off x="0" y="0"/>
          <a:ext cx="0" cy="0"/>
          <a:chOff x="0" y="0"/>
          <a:chExt cx="0" cy="0"/>
        </a:xfrm>
      </p:grpSpPr>
      <p:sp>
        <p:nvSpPr>
          <p:cNvPr id="7357" name="Google Shape;7357;g26bd808ba6f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8" name="Google Shape;7358;g26bd808ba6f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6a03f1ba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6a03f1ba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2" name="Shape 7362"/>
        <p:cNvGrpSpPr/>
        <p:nvPr/>
      </p:nvGrpSpPr>
      <p:grpSpPr>
        <a:xfrm>
          <a:off x="0" y="0"/>
          <a:ext cx="0" cy="0"/>
          <a:chOff x="0" y="0"/>
          <a:chExt cx="0" cy="0"/>
        </a:xfrm>
      </p:grpSpPr>
      <p:sp>
        <p:nvSpPr>
          <p:cNvPr id="7363" name="Google Shape;7363;g26bd808ba6f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4" name="Google Shape;7364;g26bd808ba6f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8" name="Shape 7398"/>
        <p:cNvGrpSpPr/>
        <p:nvPr/>
      </p:nvGrpSpPr>
      <p:grpSpPr>
        <a:xfrm>
          <a:off x="0" y="0"/>
          <a:ext cx="0" cy="0"/>
          <a:chOff x="0" y="0"/>
          <a:chExt cx="0" cy="0"/>
        </a:xfrm>
      </p:grpSpPr>
      <p:sp>
        <p:nvSpPr>
          <p:cNvPr id="7399" name="Google Shape;7399;g26bd808ba6f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0" name="Google Shape;7400;g26bd808ba6f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4" name="Shape 7404"/>
        <p:cNvGrpSpPr/>
        <p:nvPr/>
      </p:nvGrpSpPr>
      <p:grpSpPr>
        <a:xfrm>
          <a:off x="0" y="0"/>
          <a:ext cx="0" cy="0"/>
          <a:chOff x="0" y="0"/>
          <a:chExt cx="0" cy="0"/>
        </a:xfrm>
      </p:grpSpPr>
      <p:sp>
        <p:nvSpPr>
          <p:cNvPr id="7405" name="Google Shape;7405;g26bd808ba6f_0_2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6" name="Google Shape;7406;g26bd808ba6f_0_2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2" name="Shape 7412"/>
        <p:cNvGrpSpPr/>
        <p:nvPr/>
      </p:nvGrpSpPr>
      <p:grpSpPr>
        <a:xfrm>
          <a:off x="0" y="0"/>
          <a:ext cx="0" cy="0"/>
          <a:chOff x="0" y="0"/>
          <a:chExt cx="0" cy="0"/>
        </a:xfrm>
      </p:grpSpPr>
      <p:sp>
        <p:nvSpPr>
          <p:cNvPr id="7413" name="Google Shape;7413;g26bd808ba6f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4" name="Google Shape;7414;g26bd808ba6f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8" name="Shape 7418"/>
        <p:cNvGrpSpPr/>
        <p:nvPr/>
      </p:nvGrpSpPr>
      <p:grpSpPr>
        <a:xfrm>
          <a:off x="0" y="0"/>
          <a:ext cx="0" cy="0"/>
          <a:chOff x="0" y="0"/>
          <a:chExt cx="0" cy="0"/>
        </a:xfrm>
      </p:grpSpPr>
      <p:sp>
        <p:nvSpPr>
          <p:cNvPr id="7419" name="Google Shape;7419;g26bd808ba6f_0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0" name="Google Shape;7420;g26bd808ba6f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5" name="Shape 7425"/>
        <p:cNvGrpSpPr/>
        <p:nvPr/>
      </p:nvGrpSpPr>
      <p:grpSpPr>
        <a:xfrm>
          <a:off x="0" y="0"/>
          <a:ext cx="0" cy="0"/>
          <a:chOff x="0" y="0"/>
          <a:chExt cx="0" cy="0"/>
        </a:xfrm>
      </p:grpSpPr>
      <p:sp>
        <p:nvSpPr>
          <p:cNvPr id="7426" name="Google Shape;7426;g26bd808ba6f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7" name="Google Shape;7427;g26bd808ba6f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1" name="Shape 7431"/>
        <p:cNvGrpSpPr/>
        <p:nvPr/>
      </p:nvGrpSpPr>
      <p:grpSpPr>
        <a:xfrm>
          <a:off x="0" y="0"/>
          <a:ext cx="0" cy="0"/>
          <a:chOff x="0" y="0"/>
          <a:chExt cx="0" cy="0"/>
        </a:xfrm>
      </p:grpSpPr>
      <p:sp>
        <p:nvSpPr>
          <p:cNvPr id="7432" name="Google Shape;7432;g26bd808ba6f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3" name="Google Shape;7433;g26bd808ba6f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5" name="Shape 7455"/>
        <p:cNvGrpSpPr/>
        <p:nvPr/>
      </p:nvGrpSpPr>
      <p:grpSpPr>
        <a:xfrm>
          <a:off x="0" y="0"/>
          <a:ext cx="0" cy="0"/>
          <a:chOff x="0" y="0"/>
          <a:chExt cx="0" cy="0"/>
        </a:xfrm>
      </p:grpSpPr>
      <p:sp>
        <p:nvSpPr>
          <p:cNvPr id="7456" name="Google Shape;7456;g26bd808ba6f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7" name="Google Shape;7457;g26bd808ba6f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9" name="Shape 7479"/>
        <p:cNvGrpSpPr/>
        <p:nvPr/>
      </p:nvGrpSpPr>
      <p:grpSpPr>
        <a:xfrm>
          <a:off x="0" y="0"/>
          <a:ext cx="0" cy="0"/>
          <a:chOff x="0" y="0"/>
          <a:chExt cx="0" cy="0"/>
        </a:xfrm>
      </p:grpSpPr>
      <p:sp>
        <p:nvSpPr>
          <p:cNvPr id="7480" name="Google Shape;7480;g26bd808ba6f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1" name="Google Shape;7481;g26bd808ba6f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5" name="Shape 7485"/>
        <p:cNvGrpSpPr/>
        <p:nvPr/>
      </p:nvGrpSpPr>
      <p:grpSpPr>
        <a:xfrm>
          <a:off x="0" y="0"/>
          <a:ext cx="0" cy="0"/>
          <a:chOff x="0" y="0"/>
          <a:chExt cx="0" cy="0"/>
        </a:xfrm>
      </p:grpSpPr>
      <p:sp>
        <p:nvSpPr>
          <p:cNvPr id="7486" name="Google Shape;7486;g26bd808ba6f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7" name="Google Shape;7487;g26bd808ba6f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6a03f1b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6a03f1b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2" name="Shape 7492"/>
        <p:cNvGrpSpPr/>
        <p:nvPr/>
      </p:nvGrpSpPr>
      <p:grpSpPr>
        <a:xfrm>
          <a:off x="0" y="0"/>
          <a:ext cx="0" cy="0"/>
          <a:chOff x="0" y="0"/>
          <a:chExt cx="0" cy="0"/>
        </a:xfrm>
      </p:grpSpPr>
      <p:sp>
        <p:nvSpPr>
          <p:cNvPr id="7493" name="Google Shape;7493;g26bd808ba6f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4" name="Google Shape;7494;g26bd808ba6f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8" name="Shape 7498"/>
        <p:cNvGrpSpPr/>
        <p:nvPr/>
      </p:nvGrpSpPr>
      <p:grpSpPr>
        <a:xfrm>
          <a:off x="0" y="0"/>
          <a:ext cx="0" cy="0"/>
          <a:chOff x="0" y="0"/>
          <a:chExt cx="0" cy="0"/>
        </a:xfrm>
      </p:grpSpPr>
      <p:sp>
        <p:nvSpPr>
          <p:cNvPr id="7499" name="Google Shape;7499;g26bd808ba6f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0" name="Google Shape;7500;g26bd808ba6f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4" name="Shape 7504"/>
        <p:cNvGrpSpPr/>
        <p:nvPr/>
      </p:nvGrpSpPr>
      <p:grpSpPr>
        <a:xfrm>
          <a:off x="0" y="0"/>
          <a:ext cx="0" cy="0"/>
          <a:chOff x="0" y="0"/>
          <a:chExt cx="0" cy="0"/>
        </a:xfrm>
      </p:grpSpPr>
      <p:sp>
        <p:nvSpPr>
          <p:cNvPr id="7505" name="Google Shape;7505;g26bd808ba6f_0_2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6" name="Google Shape;7506;g26bd808ba6f_0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0" name="Shape 7510"/>
        <p:cNvGrpSpPr/>
        <p:nvPr/>
      </p:nvGrpSpPr>
      <p:grpSpPr>
        <a:xfrm>
          <a:off x="0" y="0"/>
          <a:ext cx="0" cy="0"/>
          <a:chOff x="0" y="0"/>
          <a:chExt cx="0" cy="0"/>
        </a:xfrm>
      </p:grpSpPr>
      <p:sp>
        <p:nvSpPr>
          <p:cNvPr id="7511" name="Google Shape;7511;g26bd808ba6f_0_2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2" name="Google Shape;7512;g26bd808ba6f_0_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6" name="Shape 7516"/>
        <p:cNvGrpSpPr/>
        <p:nvPr/>
      </p:nvGrpSpPr>
      <p:grpSpPr>
        <a:xfrm>
          <a:off x="0" y="0"/>
          <a:ext cx="0" cy="0"/>
          <a:chOff x="0" y="0"/>
          <a:chExt cx="0" cy="0"/>
        </a:xfrm>
      </p:grpSpPr>
      <p:sp>
        <p:nvSpPr>
          <p:cNvPr id="7517" name="Google Shape;7517;g26bd808ba6f_0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8" name="Google Shape;7518;g26bd808ba6f_0_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2" name="Shape 7522"/>
        <p:cNvGrpSpPr/>
        <p:nvPr/>
      </p:nvGrpSpPr>
      <p:grpSpPr>
        <a:xfrm>
          <a:off x="0" y="0"/>
          <a:ext cx="0" cy="0"/>
          <a:chOff x="0" y="0"/>
          <a:chExt cx="0" cy="0"/>
        </a:xfrm>
      </p:grpSpPr>
      <p:sp>
        <p:nvSpPr>
          <p:cNvPr id="7523" name="Google Shape;7523;g26bd808ba6f_0_2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4" name="Google Shape;7524;g26bd808ba6f_0_2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9" name="Shape 7529"/>
        <p:cNvGrpSpPr/>
        <p:nvPr/>
      </p:nvGrpSpPr>
      <p:grpSpPr>
        <a:xfrm>
          <a:off x="0" y="0"/>
          <a:ext cx="0" cy="0"/>
          <a:chOff x="0" y="0"/>
          <a:chExt cx="0" cy="0"/>
        </a:xfrm>
      </p:grpSpPr>
      <p:sp>
        <p:nvSpPr>
          <p:cNvPr id="7530" name="Google Shape;7530;g26bd808ba6f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1" name="Google Shape;7531;g26bd808ba6f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0" name="Shape 7540"/>
        <p:cNvGrpSpPr/>
        <p:nvPr/>
      </p:nvGrpSpPr>
      <p:grpSpPr>
        <a:xfrm>
          <a:off x="0" y="0"/>
          <a:ext cx="0" cy="0"/>
          <a:chOff x="0" y="0"/>
          <a:chExt cx="0" cy="0"/>
        </a:xfrm>
      </p:grpSpPr>
      <p:sp>
        <p:nvSpPr>
          <p:cNvPr id="7541" name="Google Shape;7541;g26bd808ba6f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2" name="Google Shape;7542;g26bd808ba6f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9" name="Shape 7579"/>
        <p:cNvGrpSpPr/>
        <p:nvPr/>
      </p:nvGrpSpPr>
      <p:grpSpPr>
        <a:xfrm>
          <a:off x="0" y="0"/>
          <a:ext cx="0" cy="0"/>
          <a:chOff x="0" y="0"/>
          <a:chExt cx="0" cy="0"/>
        </a:xfrm>
      </p:grpSpPr>
      <p:sp>
        <p:nvSpPr>
          <p:cNvPr id="7580" name="Google Shape;7580;g26bd808ba6f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1" name="Google Shape;7581;g26bd808ba6f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5" name="Shape 7585"/>
        <p:cNvGrpSpPr/>
        <p:nvPr/>
      </p:nvGrpSpPr>
      <p:grpSpPr>
        <a:xfrm>
          <a:off x="0" y="0"/>
          <a:ext cx="0" cy="0"/>
          <a:chOff x="0" y="0"/>
          <a:chExt cx="0" cy="0"/>
        </a:xfrm>
      </p:grpSpPr>
      <p:sp>
        <p:nvSpPr>
          <p:cNvPr id="7586" name="Google Shape;7586;g26bd808ba6f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7" name="Google Shape;7587;g26bd808ba6f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2df2d0b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2df2d0b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6a03f1bac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6a03f1bac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2" name="Shape 7592"/>
        <p:cNvGrpSpPr/>
        <p:nvPr/>
      </p:nvGrpSpPr>
      <p:grpSpPr>
        <a:xfrm>
          <a:off x="0" y="0"/>
          <a:ext cx="0" cy="0"/>
          <a:chOff x="0" y="0"/>
          <a:chExt cx="0" cy="0"/>
        </a:xfrm>
      </p:grpSpPr>
      <p:sp>
        <p:nvSpPr>
          <p:cNvPr id="7593" name="Google Shape;7593;g26bd808ba6f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4" name="Google Shape;7594;g26bd808ba6f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5" name="Shape 7615"/>
        <p:cNvGrpSpPr/>
        <p:nvPr/>
      </p:nvGrpSpPr>
      <p:grpSpPr>
        <a:xfrm>
          <a:off x="0" y="0"/>
          <a:ext cx="0" cy="0"/>
          <a:chOff x="0" y="0"/>
          <a:chExt cx="0" cy="0"/>
        </a:xfrm>
      </p:grpSpPr>
      <p:sp>
        <p:nvSpPr>
          <p:cNvPr id="7616" name="Google Shape;7616;g26bd808ba6f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7" name="Google Shape;7617;g26bd808ba6f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9" name="Shape 7639"/>
        <p:cNvGrpSpPr/>
        <p:nvPr/>
      </p:nvGrpSpPr>
      <p:grpSpPr>
        <a:xfrm>
          <a:off x="0" y="0"/>
          <a:ext cx="0" cy="0"/>
          <a:chOff x="0" y="0"/>
          <a:chExt cx="0" cy="0"/>
        </a:xfrm>
      </p:grpSpPr>
      <p:sp>
        <p:nvSpPr>
          <p:cNvPr id="7640" name="Google Shape;7640;g26bd808ba6f_0_2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1" name="Google Shape;7641;g26bd808ba6f_0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5" name="Shape 7645"/>
        <p:cNvGrpSpPr/>
        <p:nvPr/>
      </p:nvGrpSpPr>
      <p:grpSpPr>
        <a:xfrm>
          <a:off x="0" y="0"/>
          <a:ext cx="0" cy="0"/>
          <a:chOff x="0" y="0"/>
          <a:chExt cx="0" cy="0"/>
        </a:xfrm>
      </p:grpSpPr>
      <p:sp>
        <p:nvSpPr>
          <p:cNvPr id="7646" name="Google Shape;7646;g26bd808ba6f_0_2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7" name="Google Shape;7647;g26bd808ba6f_0_2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6" name="Shape 7666"/>
        <p:cNvGrpSpPr/>
        <p:nvPr/>
      </p:nvGrpSpPr>
      <p:grpSpPr>
        <a:xfrm>
          <a:off x="0" y="0"/>
          <a:ext cx="0" cy="0"/>
          <a:chOff x="0" y="0"/>
          <a:chExt cx="0" cy="0"/>
        </a:xfrm>
      </p:grpSpPr>
      <p:sp>
        <p:nvSpPr>
          <p:cNvPr id="7667" name="Google Shape;7667;g2c4d61406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8" name="Google Shape;7668;g2c4d61406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6" name="Shape 7686"/>
        <p:cNvGrpSpPr/>
        <p:nvPr/>
      </p:nvGrpSpPr>
      <p:grpSpPr>
        <a:xfrm>
          <a:off x="0" y="0"/>
          <a:ext cx="0" cy="0"/>
          <a:chOff x="0" y="0"/>
          <a:chExt cx="0" cy="0"/>
        </a:xfrm>
      </p:grpSpPr>
      <p:sp>
        <p:nvSpPr>
          <p:cNvPr id="7687" name="Google Shape;7687;g2c4d61406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8" name="Google Shape;7688;g2c4d61406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0" name="Shape 7710"/>
        <p:cNvGrpSpPr/>
        <p:nvPr/>
      </p:nvGrpSpPr>
      <p:grpSpPr>
        <a:xfrm>
          <a:off x="0" y="0"/>
          <a:ext cx="0" cy="0"/>
          <a:chOff x="0" y="0"/>
          <a:chExt cx="0" cy="0"/>
        </a:xfrm>
      </p:grpSpPr>
      <p:sp>
        <p:nvSpPr>
          <p:cNvPr id="7711" name="Google Shape;7711;g2c4d614063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2" name="Google Shape;7712;g2c4d614063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4" name="Shape 7734"/>
        <p:cNvGrpSpPr/>
        <p:nvPr/>
      </p:nvGrpSpPr>
      <p:grpSpPr>
        <a:xfrm>
          <a:off x="0" y="0"/>
          <a:ext cx="0" cy="0"/>
          <a:chOff x="0" y="0"/>
          <a:chExt cx="0" cy="0"/>
        </a:xfrm>
      </p:grpSpPr>
      <p:sp>
        <p:nvSpPr>
          <p:cNvPr id="7735" name="Google Shape;7735;g2c4d614063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6" name="Google Shape;7736;g2c4d614063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5" name="Shape 7755"/>
        <p:cNvGrpSpPr/>
        <p:nvPr/>
      </p:nvGrpSpPr>
      <p:grpSpPr>
        <a:xfrm>
          <a:off x="0" y="0"/>
          <a:ext cx="0" cy="0"/>
          <a:chOff x="0" y="0"/>
          <a:chExt cx="0" cy="0"/>
        </a:xfrm>
      </p:grpSpPr>
      <p:sp>
        <p:nvSpPr>
          <p:cNvPr id="7756" name="Google Shape;7756;g2c4d61406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7" name="Google Shape;7757;g2c4d61406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1" name="Shape 7761"/>
        <p:cNvGrpSpPr/>
        <p:nvPr/>
      </p:nvGrpSpPr>
      <p:grpSpPr>
        <a:xfrm>
          <a:off x="0" y="0"/>
          <a:ext cx="0" cy="0"/>
          <a:chOff x="0" y="0"/>
          <a:chExt cx="0" cy="0"/>
        </a:xfrm>
      </p:grpSpPr>
      <p:sp>
        <p:nvSpPr>
          <p:cNvPr id="7762" name="Google Shape;7762;g2c4d614063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3" name="Google Shape;7763;g2c4d614063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7984fd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c7984fd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7" name="Shape 7767"/>
        <p:cNvGrpSpPr/>
        <p:nvPr/>
      </p:nvGrpSpPr>
      <p:grpSpPr>
        <a:xfrm>
          <a:off x="0" y="0"/>
          <a:ext cx="0" cy="0"/>
          <a:chOff x="0" y="0"/>
          <a:chExt cx="0" cy="0"/>
        </a:xfrm>
      </p:grpSpPr>
      <p:sp>
        <p:nvSpPr>
          <p:cNvPr id="7768" name="Google Shape;7768;g2c4d61406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9" name="Google Shape;7769;g2c4d61406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3" name="Shape 7773"/>
        <p:cNvGrpSpPr/>
        <p:nvPr/>
      </p:nvGrpSpPr>
      <p:grpSpPr>
        <a:xfrm>
          <a:off x="0" y="0"/>
          <a:ext cx="0" cy="0"/>
          <a:chOff x="0" y="0"/>
          <a:chExt cx="0" cy="0"/>
        </a:xfrm>
      </p:grpSpPr>
      <p:sp>
        <p:nvSpPr>
          <p:cNvPr id="7774" name="Google Shape;7774;g2c4d61406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5" name="Google Shape;7775;g2c4d61406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3" name="Shape 7803"/>
        <p:cNvGrpSpPr/>
        <p:nvPr/>
      </p:nvGrpSpPr>
      <p:grpSpPr>
        <a:xfrm>
          <a:off x="0" y="0"/>
          <a:ext cx="0" cy="0"/>
          <a:chOff x="0" y="0"/>
          <a:chExt cx="0" cy="0"/>
        </a:xfrm>
      </p:grpSpPr>
      <p:sp>
        <p:nvSpPr>
          <p:cNvPr id="7804" name="Google Shape;7804;g2c4d614063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5" name="Google Shape;7805;g2c4d614063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9" name="Shape 7809"/>
        <p:cNvGrpSpPr/>
        <p:nvPr/>
      </p:nvGrpSpPr>
      <p:grpSpPr>
        <a:xfrm>
          <a:off x="0" y="0"/>
          <a:ext cx="0" cy="0"/>
          <a:chOff x="0" y="0"/>
          <a:chExt cx="0" cy="0"/>
        </a:xfrm>
      </p:grpSpPr>
      <p:sp>
        <p:nvSpPr>
          <p:cNvPr id="7810" name="Google Shape;7810;g26bd808ba6f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1" name="Google Shape;7811;g26bd808ba6f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6" name="Shape 7816"/>
        <p:cNvGrpSpPr/>
        <p:nvPr/>
      </p:nvGrpSpPr>
      <p:grpSpPr>
        <a:xfrm>
          <a:off x="0" y="0"/>
          <a:ext cx="0" cy="0"/>
          <a:chOff x="0" y="0"/>
          <a:chExt cx="0" cy="0"/>
        </a:xfrm>
      </p:grpSpPr>
      <p:sp>
        <p:nvSpPr>
          <p:cNvPr id="7817" name="Google Shape;7817;g2c4d614063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8" name="Google Shape;7818;g2c4d614063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2" name="Shape 7822"/>
        <p:cNvGrpSpPr/>
        <p:nvPr/>
      </p:nvGrpSpPr>
      <p:grpSpPr>
        <a:xfrm>
          <a:off x="0" y="0"/>
          <a:ext cx="0" cy="0"/>
          <a:chOff x="0" y="0"/>
          <a:chExt cx="0" cy="0"/>
        </a:xfrm>
      </p:grpSpPr>
      <p:sp>
        <p:nvSpPr>
          <p:cNvPr id="7823" name="Google Shape;7823;g2c4d61406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4" name="Google Shape;7824;g2c4d61406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9" name="Shape 7829"/>
        <p:cNvGrpSpPr/>
        <p:nvPr/>
      </p:nvGrpSpPr>
      <p:grpSpPr>
        <a:xfrm>
          <a:off x="0" y="0"/>
          <a:ext cx="0" cy="0"/>
          <a:chOff x="0" y="0"/>
          <a:chExt cx="0" cy="0"/>
        </a:xfrm>
      </p:grpSpPr>
      <p:sp>
        <p:nvSpPr>
          <p:cNvPr id="7830" name="Google Shape;7830;g2c4d614063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1" name="Google Shape;7831;g2c4d614063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6" name="Shape 7836"/>
        <p:cNvGrpSpPr/>
        <p:nvPr/>
      </p:nvGrpSpPr>
      <p:grpSpPr>
        <a:xfrm>
          <a:off x="0" y="0"/>
          <a:ext cx="0" cy="0"/>
          <a:chOff x="0" y="0"/>
          <a:chExt cx="0" cy="0"/>
        </a:xfrm>
      </p:grpSpPr>
      <p:sp>
        <p:nvSpPr>
          <p:cNvPr id="7837" name="Google Shape;7837;g2c4d61406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8" name="Google Shape;7838;g2c4d61406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6" name="Shape 7846"/>
        <p:cNvGrpSpPr/>
        <p:nvPr/>
      </p:nvGrpSpPr>
      <p:grpSpPr>
        <a:xfrm>
          <a:off x="0" y="0"/>
          <a:ext cx="0" cy="0"/>
          <a:chOff x="0" y="0"/>
          <a:chExt cx="0" cy="0"/>
        </a:xfrm>
      </p:grpSpPr>
      <p:sp>
        <p:nvSpPr>
          <p:cNvPr id="7847" name="Google Shape;7847;g2c4d61406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8" name="Google Shape;7848;g2c4d61406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3" name="Shape 7853"/>
        <p:cNvGrpSpPr/>
        <p:nvPr/>
      </p:nvGrpSpPr>
      <p:grpSpPr>
        <a:xfrm>
          <a:off x="0" y="0"/>
          <a:ext cx="0" cy="0"/>
          <a:chOff x="0" y="0"/>
          <a:chExt cx="0" cy="0"/>
        </a:xfrm>
      </p:grpSpPr>
      <p:sp>
        <p:nvSpPr>
          <p:cNvPr id="7854" name="Google Shape;7854;g2c4d614063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5" name="Google Shape;7855;g2c4d614063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a6a03f1ba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a6a03f1ba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process is spun up, the text code and many other data is loaded in memory, the program counter or instruction </a:t>
            </a:r>
            <a:r>
              <a:rPr lang="en"/>
              <a:t>pointer</a:t>
            </a:r>
            <a:r>
              <a:rPr lang="en"/>
              <a:t> points to where the first instruction is, usually specified in the program</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1" name="Shape 7861"/>
        <p:cNvGrpSpPr/>
        <p:nvPr/>
      </p:nvGrpSpPr>
      <p:grpSpPr>
        <a:xfrm>
          <a:off x="0" y="0"/>
          <a:ext cx="0" cy="0"/>
          <a:chOff x="0" y="0"/>
          <a:chExt cx="0" cy="0"/>
        </a:xfrm>
      </p:grpSpPr>
      <p:sp>
        <p:nvSpPr>
          <p:cNvPr id="7862" name="Google Shape;7862;g2c4d61406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3" name="Google Shape;7863;g2c4d61406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7" name="Shape 7867"/>
        <p:cNvGrpSpPr/>
        <p:nvPr/>
      </p:nvGrpSpPr>
      <p:grpSpPr>
        <a:xfrm>
          <a:off x="0" y="0"/>
          <a:ext cx="0" cy="0"/>
          <a:chOff x="0" y="0"/>
          <a:chExt cx="0" cy="0"/>
        </a:xfrm>
      </p:grpSpPr>
      <p:sp>
        <p:nvSpPr>
          <p:cNvPr id="7868" name="Google Shape;7868;g2c4d614063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9" name="Google Shape;7869;g2c4d614063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3" name="Shape 7873"/>
        <p:cNvGrpSpPr/>
        <p:nvPr/>
      </p:nvGrpSpPr>
      <p:grpSpPr>
        <a:xfrm>
          <a:off x="0" y="0"/>
          <a:ext cx="0" cy="0"/>
          <a:chOff x="0" y="0"/>
          <a:chExt cx="0" cy="0"/>
        </a:xfrm>
      </p:grpSpPr>
      <p:sp>
        <p:nvSpPr>
          <p:cNvPr id="7874" name="Google Shape;7874;g2c4d61406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5" name="Google Shape;7875;g2c4d61406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0" name="Shape 7880"/>
        <p:cNvGrpSpPr/>
        <p:nvPr/>
      </p:nvGrpSpPr>
      <p:grpSpPr>
        <a:xfrm>
          <a:off x="0" y="0"/>
          <a:ext cx="0" cy="0"/>
          <a:chOff x="0" y="0"/>
          <a:chExt cx="0" cy="0"/>
        </a:xfrm>
      </p:grpSpPr>
      <p:sp>
        <p:nvSpPr>
          <p:cNvPr id="7881" name="Google Shape;7881;g26bd808ba6f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2" name="Google Shape;7882;g26bd808ba6f_0_2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7" name="Shape 7887"/>
        <p:cNvGrpSpPr/>
        <p:nvPr/>
      </p:nvGrpSpPr>
      <p:grpSpPr>
        <a:xfrm>
          <a:off x="0" y="0"/>
          <a:ext cx="0" cy="0"/>
          <a:chOff x="0" y="0"/>
          <a:chExt cx="0" cy="0"/>
        </a:xfrm>
      </p:grpSpPr>
      <p:sp>
        <p:nvSpPr>
          <p:cNvPr id="7888" name="Google Shape;7888;g26bd808ba6f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9" name="Google Shape;7889;g26bd808ba6f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3" name="Shape 7893"/>
        <p:cNvGrpSpPr/>
        <p:nvPr/>
      </p:nvGrpSpPr>
      <p:grpSpPr>
        <a:xfrm>
          <a:off x="0" y="0"/>
          <a:ext cx="0" cy="0"/>
          <a:chOff x="0" y="0"/>
          <a:chExt cx="0" cy="0"/>
        </a:xfrm>
      </p:grpSpPr>
      <p:sp>
        <p:nvSpPr>
          <p:cNvPr id="7894" name="Google Shape;7894;g2c4d614063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5" name="Google Shape;7895;g2c4d614063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0" name="Shape 7900"/>
        <p:cNvGrpSpPr/>
        <p:nvPr/>
      </p:nvGrpSpPr>
      <p:grpSpPr>
        <a:xfrm>
          <a:off x="0" y="0"/>
          <a:ext cx="0" cy="0"/>
          <a:chOff x="0" y="0"/>
          <a:chExt cx="0" cy="0"/>
        </a:xfrm>
      </p:grpSpPr>
      <p:sp>
        <p:nvSpPr>
          <p:cNvPr id="7901" name="Google Shape;7901;g2c4d614063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2" name="Google Shape;7902;g2c4d614063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6" name="Shape 7906"/>
        <p:cNvGrpSpPr/>
        <p:nvPr/>
      </p:nvGrpSpPr>
      <p:grpSpPr>
        <a:xfrm>
          <a:off x="0" y="0"/>
          <a:ext cx="0" cy="0"/>
          <a:chOff x="0" y="0"/>
          <a:chExt cx="0" cy="0"/>
        </a:xfrm>
      </p:grpSpPr>
      <p:sp>
        <p:nvSpPr>
          <p:cNvPr id="7907" name="Google Shape;7907;g2c4d614063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8" name="Google Shape;7908;g2c4d614063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2" name="Shape 7912"/>
        <p:cNvGrpSpPr/>
        <p:nvPr/>
      </p:nvGrpSpPr>
      <p:grpSpPr>
        <a:xfrm>
          <a:off x="0" y="0"/>
          <a:ext cx="0" cy="0"/>
          <a:chOff x="0" y="0"/>
          <a:chExt cx="0" cy="0"/>
        </a:xfrm>
      </p:grpSpPr>
      <p:sp>
        <p:nvSpPr>
          <p:cNvPr id="7913" name="Google Shape;7913;g2c4d614063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4" name="Google Shape;7914;g2c4d614063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8" name="Shape 7918"/>
        <p:cNvGrpSpPr/>
        <p:nvPr/>
      </p:nvGrpSpPr>
      <p:grpSpPr>
        <a:xfrm>
          <a:off x="0" y="0"/>
          <a:ext cx="0" cy="0"/>
          <a:chOff x="0" y="0"/>
          <a:chExt cx="0" cy="0"/>
        </a:xfrm>
      </p:grpSpPr>
      <p:sp>
        <p:nvSpPr>
          <p:cNvPr id="7919" name="Google Shape;7919;g2c4d614063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0" name="Google Shape;7920;g2c4d614063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a6a03f1ba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a6a03f1ba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the program, the instruction pointer or program counter points to the first instruction, the pc register is updated with the memory address of the program counter</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4" name="Shape 7924"/>
        <p:cNvGrpSpPr/>
        <p:nvPr/>
      </p:nvGrpSpPr>
      <p:grpSpPr>
        <a:xfrm>
          <a:off x="0" y="0"/>
          <a:ext cx="0" cy="0"/>
          <a:chOff x="0" y="0"/>
          <a:chExt cx="0" cy="0"/>
        </a:xfrm>
      </p:grpSpPr>
      <p:sp>
        <p:nvSpPr>
          <p:cNvPr id="7925" name="Google Shape;7925;g2c4d614063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6" name="Google Shape;7926;g2c4d614063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0" name="Shape 7930"/>
        <p:cNvGrpSpPr/>
        <p:nvPr/>
      </p:nvGrpSpPr>
      <p:grpSpPr>
        <a:xfrm>
          <a:off x="0" y="0"/>
          <a:ext cx="0" cy="0"/>
          <a:chOff x="0" y="0"/>
          <a:chExt cx="0" cy="0"/>
        </a:xfrm>
      </p:grpSpPr>
      <p:sp>
        <p:nvSpPr>
          <p:cNvPr id="7931" name="Google Shape;7931;g2c4d614063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2" name="Google Shape;7932;g2c4d614063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2" name="Shape 7942"/>
        <p:cNvGrpSpPr/>
        <p:nvPr/>
      </p:nvGrpSpPr>
      <p:grpSpPr>
        <a:xfrm>
          <a:off x="0" y="0"/>
          <a:ext cx="0" cy="0"/>
          <a:chOff x="0" y="0"/>
          <a:chExt cx="0" cy="0"/>
        </a:xfrm>
      </p:grpSpPr>
      <p:sp>
        <p:nvSpPr>
          <p:cNvPr id="7943" name="Google Shape;7943;g2c4d614063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4" name="Google Shape;7944;g2c4d614063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7" name="Shape 7957"/>
        <p:cNvGrpSpPr/>
        <p:nvPr/>
      </p:nvGrpSpPr>
      <p:grpSpPr>
        <a:xfrm>
          <a:off x="0" y="0"/>
          <a:ext cx="0" cy="0"/>
          <a:chOff x="0" y="0"/>
          <a:chExt cx="0" cy="0"/>
        </a:xfrm>
      </p:grpSpPr>
      <p:sp>
        <p:nvSpPr>
          <p:cNvPr id="7958" name="Google Shape;7958;g2c4d614063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9" name="Google Shape;7959;g2c4d614063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0" name="Shape 7970"/>
        <p:cNvGrpSpPr/>
        <p:nvPr/>
      </p:nvGrpSpPr>
      <p:grpSpPr>
        <a:xfrm>
          <a:off x="0" y="0"/>
          <a:ext cx="0" cy="0"/>
          <a:chOff x="0" y="0"/>
          <a:chExt cx="0" cy="0"/>
        </a:xfrm>
      </p:grpSpPr>
      <p:sp>
        <p:nvSpPr>
          <p:cNvPr id="7971" name="Google Shape;7971;g2c4d614063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2" name="Google Shape;7972;g2c4d614063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3" name="Shape 7983"/>
        <p:cNvGrpSpPr/>
        <p:nvPr/>
      </p:nvGrpSpPr>
      <p:grpSpPr>
        <a:xfrm>
          <a:off x="0" y="0"/>
          <a:ext cx="0" cy="0"/>
          <a:chOff x="0" y="0"/>
          <a:chExt cx="0" cy="0"/>
        </a:xfrm>
      </p:grpSpPr>
      <p:sp>
        <p:nvSpPr>
          <p:cNvPr id="7984" name="Google Shape;7984;g2c4d614063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5" name="Google Shape;7985;g2c4d614063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9" name="Shape 7989"/>
        <p:cNvGrpSpPr/>
        <p:nvPr/>
      </p:nvGrpSpPr>
      <p:grpSpPr>
        <a:xfrm>
          <a:off x="0" y="0"/>
          <a:ext cx="0" cy="0"/>
          <a:chOff x="0" y="0"/>
          <a:chExt cx="0" cy="0"/>
        </a:xfrm>
      </p:grpSpPr>
      <p:sp>
        <p:nvSpPr>
          <p:cNvPr id="7990" name="Google Shape;7990;g2c5bf128d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1" name="Google Shape;7991;g2c5bf128d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5" name="Shape 7995"/>
        <p:cNvGrpSpPr/>
        <p:nvPr/>
      </p:nvGrpSpPr>
      <p:grpSpPr>
        <a:xfrm>
          <a:off x="0" y="0"/>
          <a:ext cx="0" cy="0"/>
          <a:chOff x="0" y="0"/>
          <a:chExt cx="0" cy="0"/>
        </a:xfrm>
      </p:grpSpPr>
      <p:sp>
        <p:nvSpPr>
          <p:cNvPr id="7996" name="Google Shape;7996;g2c64f26d4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7" name="Google Shape;7997;g2c64f26d4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1" name="Shape 8001"/>
        <p:cNvGrpSpPr/>
        <p:nvPr/>
      </p:nvGrpSpPr>
      <p:grpSpPr>
        <a:xfrm>
          <a:off x="0" y="0"/>
          <a:ext cx="0" cy="0"/>
          <a:chOff x="0" y="0"/>
          <a:chExt cx="0" cy="0"/>
        </a:xfrm>
      </p:grpSpPr>
      <p:sp>
        <p:nvSpPr>
          <p:cNvPr id="8002" name="Google Shape;8002;g2c64f26d4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3" name="Google Shape;8003;g2c64f26d4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7" name="Shape 8007"/>
        <p:cNvGrpSpPr/>
        <p:nvPr/>
      </p:nvGrpSpPr>
      <p:grpSpPr>
        <a:xfrm>
          <a:off x="0" y="0"/>
          <a:ext cx="0" cy="0"/>
          <a:chOff x="0" y="0"/>
          <a:chExt cx="0" cy="0"/>
        </a:xfrm>
      </p:grpSpPr>
      <p:sp>
        <p:nvSpPr>
          <p:cNvPr id="8008" name="Google Shape;8008;g2c64f26d4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9" name="Google Shape;8009;g2c64f26d4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a719ffbf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a719ffbf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a:t>
            </a:r>
            <a:r>
              <a:rPr lang="en"/>
              <a:t>what</a:t>
            </a:r>
            <a:r>
              <a:rPr lang="en"/>
              <a:t> the instruction is.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0" name="Shape 8020"/>
        <p:cNvGrpSpPr/>
        <p:nvPr/>
      </p:nvGrpSpPr>
      <p:grpSpPr>
        <a:xfrm>
          <a:off x="0" y="0"/>
          <a:ext cx="0" cy="0"/>
          <a:chOff x="0" y="0"/>
          <a:chExt cx="0" cy="0"/>
        </a:xfrm>
      </p:grpSpPr>
      <p:sp>
        <p:nvSpPr>
          <p:cNvPr id="8021" name="Google Shape;8021;g2c64f26d4b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2" name="Google Shape;8022;g2c64f26d4b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6" name="Shape 8036"/>
        <p:cNvGrpSpPr/>
        <p:nvPr/>
      </p:nvGrpSpPr>
      <p:grpSpPr>
        <a:xfrm>
          <a:off x="0" y="0"/>
          <a:ext cx="0" cy="0"/>
          <a:chOff x="0" y="0"/>
          <a:chExt cx="0" cy="0"/>
        </a:xfrm>
      </p:grpSpPr>
      <p:sp>
        <p:nvSpPr>
          <p:cNvPr id="8037" name="Google Shape;8037;g2c64f26d4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8" name="Google Shape;8038;g2c64f26d4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4" name="Shape 8044"/>
        <p:cNvGrpSpPr/>
        <p:nvPr/>
      </p:nvGrpSpPr>
      <p:grpSpPr>
        <a:xfrm>
          <a:off x="0" y="0"/>
          <a:ext cx="0" cy="0"/>
          <a:chOff x="0" y="0"/>
          <a:chExt cx="0" cy="0"/>
        </a:xfrm>
      </p:grpSpPr>
      <p:sp>
        <p:nvSpPr>
          <p:cNvPr id="8045" name="Google Shape;8045;g2c64f26d4b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6" name="Google Shape;8046;g2c64f26d4b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6" name="Shape 8056"/>
        <p:cNvGrpSpPr/>
        <p:nvPr/>
      </p:nvGrpSpPr>
      <p:grpSpPr>
        <a:xfrm>
          <a:off x="0" y="0"/>
          <a:ext cx="0" cy="0"/>
          <a:chOff x="0" y="0"/>
          <a:chExt cx="0" cy="0"/>
        </a:xfrm>
      </p:grpSpPr>
      <p:sp>
        <p:nvSpPr>
          <p:cNvPr id="8057" name="Google Shape;8057;g2c64f26d4b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8" name="Google Shape;8058;g2c64f26d4b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6" name="Shape 8066"/>
        <p:cNvGrpSpPr/>
        <p:nvPr/>
      </p:nvGrpSpPr>
      <p:grpSpPr>
        <a:xfrm>
          <a:off x="0" y="0"/>
          <a:ext cx="0" cy="0"/>
          <a:chOff x="0" y="0"/>
          <a:chExt cx="0" cy="0"/>
        </a:xfrm>
      </p:grpSpPr>
      <p:sp>
        <p:nvSpPr>
          <p:cNvPr id="8067" name="Google Shape;8067;g2c64f26d4b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8" name="Google Shape;8068;g2c64f26d4b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2" name="Shape 8072"/>
        <p:cNvGrpSpPr/>
        <p:nvPr/>
      </p:nvGrpSpPr>
      <p:grpSpPr>
        <a:xfrm>
          <a:off x="0" y="0"/>
          <a:ext cx="0" cy="0"/>
          <a:chOff x="0" y="0"/>
          <a:chExt cx="0" cy="0"/>
        </a:xfrm>
      </p:grpSpPr>
      <p:sp>
        <p:nvSpPr>
          <p:cNvPr id="8073" name="Google Shape;8073;g2c64f26d4b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4" name="Google Shape;8074;g2c64f26d4b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8" name="Shape 8078"/>
        <p:cNvGrpSpPr/>
        <p:nvPr/>
      </p:nvGrpSpPr>
      <p:grpSpPr>
        <a:xfrm>
          <a:off x="0" y="0"/>
          <a:ext cx="0" cy="0"/>
          <a:chOff x="0" y="0"/>
          <a:chExt cx="0" cy="0"/>
        </a:xfrm>
      </p:grpSpPr>
      <p:sp>
        <p:nvSpPr>
          <p:cNvPr id="8079" name="Google Shape;8079;g2c64f26d4b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0" name="Google Shape;8080;g2c64f26d4b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4" name="Shape 8084"/>
        <p:cNvGrpSpPr/>
        <p:nvPr/>
      </p:nvGrpSpPr>
      <p:grpSpPr>
        <a:xfrm>
          <a:off x="0" y="0"/>
          <a:ext cx="0" cy="0"/>
          <a:chOff x="0" y="0"/>
          <a:chExt cx="0" cy="0"/>
        </a:xfrm>
      </p:grpSpPr>
      <p:sp>
        <p:nvSpPr>
          <p:cNvPr id="8085" name="Google Shape;8085;g2c64f26d4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6" name="Google Shape;8086;g2c64f26d4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0" name="Shape 8090"/>
        <p:cNvGrpSpPr/>
        <p:nvPr/>
      </p:nvGrpSpPr>
      <p:grpSpPr>
        <a:xfrm>
          <a:off x="0" y="0"/>
          <a:ext cx="0" cy="0"/>
          <a:chOff x="0" y="0"/>
          <a:chExt cx="0" cy="0"/>
        </a:xfrm>
      </p:grpSpPr>
      <p:sp>
        <p:nvSpPr>
          <p:cNvPr id="8091" name="Google Shape;8091;g2c64f26d4b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2" name="Google Shape;8092;g2c64f26d4b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6" name="Shape 8096"/>
        <p:cNvGrpSpPr/>
        <p:nvPr/>
      </p:nvGrpSpPr>
      <p:grpSpPr>
        <a:xfrm>
          <a:off x="0" y="0"/>
          <a:ext cx="0" cy="0"/>
          <a:chOff x="0" y="0"/>
          <a:chExt cx="0" cy="0"/>
        </a:xfrm>
      </p:grpSpPr>
      <p:sp>
        <p:nvSpPr>
          <p:cNvPr id="8097" name="Google Shape;8097;g2c64f26d4b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8" name="Google Shape;8098;g2c64f26d4b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a719ffbf29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a719ffbf2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2" name="Shape 8102"/>
        <p:cNvGrpSpPr/>
        <p:nvPr/>
      </p:nvGrpSpPr>
      <p:grpSpPr>
        <a:xfrm>
          <a:off x="0" y="0"/>
          <a:ext cx="0" cy="0"/>
          <a:chOff x="0" y="0"/>
          <a:chExt cx="0" cy="0"/>
        </a:xfrm>
      </p:grpSpPr>
      <p:sp>
        <p:nvSpPr>
          <p:cNvPr id="8103" name="Google Shape;8103;g2c64f26d4b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4" name="Google Shape;8104;g2c64f26d4b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a719ffbf2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a719ffbf2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a719ffbf2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a719ffbf2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a719ffbf29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a719ffbf29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a719ffbf29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a719ffbf29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69e0b055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69e0b055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a719ffbf29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a719ffbf29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a719ffbf29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a719ffbf29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a719ffbf29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a719ffbf29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a719ffbf2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a719ffbf2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a6a03f1b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a6a03f1b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a719ffbf29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a719ffbf29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a6a03f1ba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a6a03f1ba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719ffbf29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719ffbf29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a719ffbf29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a719ffbf29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a719ffbf29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a719ffbf29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9e0b055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9e0b055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719ffbf29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719ffbf29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a719ffbf29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a719ffbf29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a719ffbf29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a719ffbf29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a719ffbf29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a719ffbf29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a719ffbf29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a719ffbf29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a719ffbf29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a719ffbf29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a719ffbf29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a719ffbf29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a719ffbf29_1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a719ffbf29_1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a719ffbf29_1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a719ffbf29_1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a719ffbf29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a719ffbf29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6a03f1b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6a03f1b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a719ffbf29_1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a719ffbf29_1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a719ffbf29_1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a719ffbf29_1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a719ffbf29_1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a719ffbf29_1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a719ffbf29_1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a719ffbf29_1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a719ffbf29_1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a719ffbf29_1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a719ffbf29_1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a719ffbf29_1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a719ffbf29_1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a719ffbf29_1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a719ffbf29_1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a719ffbf29_1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a719ffbf29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a719ffbf29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a719ffbf29_1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a719ffbf29_1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6a03f1b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6a03f1b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a719ffbf29_1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a719ffbf29_1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a719ffbf29_1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a719ffbf29_1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a719ffbf29_1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a719ffbf29_1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a719ffbf29_1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a719ffbf29_1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a719ffbf29_1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2a719ffbf29_1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2a719ffbf29_1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2a719ffbf29_1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a719ffbf29_1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a719ffbf29_1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a719ffbf29_1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a719ffbf29_1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a719ffbf29_1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a719ffbf29_1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2a719ffbf29_1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2a719ffbf29_1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6a03f1b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6a03f1b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t>
            </a:r>
            <a:r>
              <a:rPr lang="en"/>
              <a:t>understand</a:t>
            </a:r>
            <a:r>
              <a:rPr lang="en"/>
              <a:t> how operating </a:t>
            </a:r>
            <a:r>
              <a:rPr lang="en"/>
              <a:t>systems work you can build your own if needed, but most importantly you can finesse your app around the quirks of the OS and make the app flow with the OS like water flowing through a river.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a719ffbf29_1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a719ffbf29_1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2a719ffbf29_1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2a719ffbf29_1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2aaa47ea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2aaa47eaf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2a719ffbf29_1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a719ffbf29_1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a719ffbf29_1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a719ffbf29_1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a719ffbf29_1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2a719ffbf29_1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a719ffbf29_1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a719ffbf29_1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2a8560e25c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2a8560e25c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a8560e25c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2a8560e25c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2a8560e25c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2a8560e25c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load the instruction from memory to the cpu IR register or instruction register, after all cpu need to know what the instruction 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6.png"/><Relationship Id="rId4"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8.png"/><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8.png"/><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6.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6.png"/><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7.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6.xml"/><Relationship Id="rId3" Type="http://schemas.openxmlformats.org/officeDocument/2006/relationships/image" Target="../media/image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6.png"/><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6.png"/><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6.png"/><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6.png"/><Relationship Id="rId4" Type="http://schemas.openxmlformats.org/officeDocument/2006/relationships/image" Target="../media/image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6.png"/><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6.png"/><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3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0.png"/><Relationship Id="rId4" Type="http://schemas.openxmlformats.org/officeDocument/2006/relationships/image" Target="../media/image2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4.png"/><Relationship Id="rId4" Type="http://schemas.openxmlformats.org/officeDocument/2006/relationships/image" Target="../media/image29.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2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2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2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28.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hyperlink" Target="https://keefmck.blogspot.com/2023/04/why-ssds-lie-about-flush.html?m=1"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5.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31.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36.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 Id="rId3" Type="http://schemas.openxmlformats.org/officeDocument/2006/relationships/image" Target="../media/image37.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4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7.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0.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 Id="rId3" Type="http://schemas.openxmlformats.org/officeDocument/2006/relationships/image" Target="../media/image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44.png"/><Relationship Id="rId4" Type="http://schemas.openxmlformats.org/officeDocument/2006/relationships/image" Target="../media/image41.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 Id="rId3" Type="http://schemas.openxmlformats.org/officeDocument/2006/relationships/image" Target="../media/image4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4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8.xml"/><Relationship Id="rId3" Type="http://schemas.openxmlformats.org/officeDocument/2006/relationships/image" Target="../media/image4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9.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0.xml"/><Relationship Id="rId3" Type="http://schemas.openxmlformats.org/officeDocument/2006/relationships/image" Target="../media/image43.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1.xml"/><Relationship Id="rId3" Type="http://schemas.openxmlformats.org/officeDocument/2006/relationships/image" Target="../media/image4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5.xml"/><Relationship Id="rId3" Type="http://schemas.openxmlformats.org/officeDocument/2006/relationships/image" Target="../media/image44.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 Id="rId3" Type="http://schemas.openxmlformats.org/officeDocument/2006/relationships/image" Target="../media/image4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44.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 Id="rId3" Type="http://schemas.openxmlformats.org/officeDocument/2006/relationships/image" Target="../media/image44.png"/><Relationship Id="rId4" Type="http://schemas.openxmlformats.org/officeDocument/2006/relationships/image" Target="../media/image46.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image" Target="../media/image44.png"/><Relationship Id="rId4" Type="http://schemas.openxmlformats.org/officeDocument/2006/relationships/image" Target="../media/image4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9.xml"/><Relationship Id="rId3" Type="http://schemas.openxmlformats.org/officeDocument/2006/relationships/image" Target="../media/image4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0.xml"/><Relationship Id="rId3" Type="http://schemas.openxmlformats.org/officeDocument/2006/relationships/image" Target="../media/image44.png"/><Relationship Id="rId4" Type="http://schemas.openxmlformats.org/officeDocument/2006/relationships/image" Target="../media/image46.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 Id="rId3" Type="http://schemas.openxmlformats.org/officeDocument/2006/relationships/image" Target="../media/image44.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 Id="rId3" Type="http://schemas.openxmlformats.org/officeDocument/2006/relationships/image" Target="../media/image4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 Id="rId3" Type="http://schemas.openxmlformats.org/officeDocument/2006/relationships/image" Target="../media/image44.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 Id="rId3" Type="http://schemas.openxmlformats.org/officeDocument/2006/relationships/image" Target="../media/image44.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 Id="rId3" Type="http://schemas.openxmlformats.org/officeDocument/2006/relationships/image" Target="../media/image44.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 Id="rId3" Type="http://schemas.openxmlformats.org/officeDocument/2006/relationships/image" Target="../media/image44.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8.xml"/><Relationship Id="rId3" Type="http://schemas.openxmlformats.org/officeDocument/2006/relationships/image" Target="../media/image44.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3.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 Id="rId3" Type="http://schemas.openxmlformats.org/officeDocument/2006/relationships/image" Target="../media/image44.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 Id="rId3" Type="http://schemas.openxmlformats.org/officeDocument/2006/relationships/image" Target="../media/image44.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 Id="rId3" Type="http://schemas.openxmlformats.org/officeDocument/2006/relationships/image" Target="../media/image47.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6.xml"/><Relationship Id="rId3" Type="http://schemas.openxmlformats.org/officeDocument/2006/relationships/image" Target="../media/image48.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 Id="rId3" Type="http://schemas.openxmlformats.org/officeDocument/2006/relationships/image" Target="../media/image44.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7.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0.xml"/><Relationship Id="rId3" Type="http://schemas.openxmlformats.org/officeDocument/2006/relationships/image" Target="../media/image4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2.xml"/><Relationship Id="rId3" Type="http://schemas.openxmlformats.org/officeDocument/2006/relationships/image" Target="../media/image56.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6.xml"/><Relationship Id="rId3" Type="http://schemas.openxmlformats.org/officeDocument/2006/relationships/image" Target="../media/image4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 Id="rId3" Type="http://schemas.openxmlformats.org/officeDocument/2006/relationships/image" Target="../media/image44.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0.xml"/><Relationship Id="rId3" Type="http://schemas.openxmlformats.org/officeDocument/2006/relationships/image" Target="../media/image54.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1.xml"/><Relationship Id="rId3" Type="http://schemas.openxmlformats.org/officeDocument/2006/relationships/image" Target="../media/image57.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2.xml"/><Relationship Id="rId3" Type="http://schemas.openxmlformats.org/officeDocument/2006/relationships/image" Target="../media/image58.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3.xml"/><Relationship Id="rId3" Type="http://schemas.openxmlformats.org/officeDocument/2006/relationships/image" Target="../media/image52.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4.xml"/><Relationship Id="rId3" Type="http://schemas.openxmlformats.org/officeDocument/2006/relationships/image" Target="../media/image56.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6.xml"/><Relationship Id="rId3" Type="http://schemas.openxmlformats.org/officeDocument/2006/relationships/image" Target="../media/image29.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5.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 Id="rId3" Type="http://schemas.openxmlformats.org/officeDocument/2006/relationships/image" Target="../media/image50.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 Id="rId3" Type="http://schemas.openxmlformats.org/officeDocument/2006/relationships/image" Target="../media/image50.png"/><Relationship Id="rId4" Type="http://schemas.openxmlformats.org/officeDocument/2006/relationships/image" Target="../media/image55.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 Id="rId3" Type="http://schemas.openxmlformats.org/officeDocument/2006/relationships/image" Target="../media/image65.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4.xml"/><Relationship Id="rId3" Type="http://schemas.openxmlformats.org/officeDocument/2006/relationships/image" Target="../media/image70.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5.xml"/><Relationship Id="rId3" Type="http://schemas.openxmlformats.org/officeDocument/2006/relationships/image" Target="../media/image70.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 Id="rId3" Type="http://schemas.openxmlformats.org/officeDocument/2006/relationships/image" Target="../media/image70.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 Id="rId3" Type="http://schemas.openxmlformats.org/officeDocument/2006/relationships/image" Target="../media/image70.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2.xml"/><Relationship Id="rId3" Type="http://schemas.openxmlformats.org/officeDocument/2006/relationships/hyperlink" Target="https://www.phoronix.com/news/Google-Restricting-IO_uring" TargetMode="Externa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3.xml"/><Relationship Id="rId3" Type="http://schemas.openxmlformats.org/officeDocument/2006/relationships/image" Target="../media/image69.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7.xml"/><Relationship Id="rId3" Type="http://schemas.openxmlformats.org/officeDocument/2006/relationships/image" Target="../media/image4.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63.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8.xml"/><Relationship Id="rId3" Type="http://schemas.openxmlformats.org/officeDocument/2006/relationships/image" Target="../media/image60.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9.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2.xml"/><Relationship Id="rId3" Type="http://schemas.openxmlformats.org/officeDocument/2006/relationships/image" Target="../media/image68.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3.xml"/><Relationship Id="rId3" Type="http://schemas.openxmlformats.org/officeDocument/2006/relationships/image" Target="../media/image6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5.xml"/><Relationship Id="rId3" Type="http://schemas.openxmlformats.org/officeDocument/2006/relationships/image" Target="../media/image62.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2.xml"/><Relationship Id="rId3" Type="http://schemas.openxmlformats.org/officeDocument/2006/relationships/image" Target="../media/image51.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12.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1.xml"/><Relationship Id="rId3" Type="http://schemas.openxmlformats.org/officeDocument/2006/relationships/image" Target="../media/image64.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2.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5.pn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pn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png"/><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5.png"/><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5.png"/><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5.png"/><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5.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5.png"/><Relationship Id="rId4"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5.png"/><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5.png"/><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5.pn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5.pn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5.png"/><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5.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5.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5.png"/><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5.pn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5.png"/><Relationship Id="rId4"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5.png"/><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8.png"/><Relationship Id="rId4" Type="http://schemas.openxmlformats.org/officeDocument/2006/relationships/image" Target="../media/image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869025" y="1413525"/>
            <a:ext cx="7333500" cy="216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Fundamentals</a:t>
            </a:r>
            <a:r>
              <a:rPr lang="en"/>
              <a:t> of Operating Systems</a:t>
            </a:r>
            <a:endParaRPr/>
          </a:p>
        </p:txBody>
      </p:sp>
      <p:sp>
        <p:nvSpPr>
          <p:cNvPr id="55" name="Google Shape;55;p13"/>
          <p:cNvSpPr txBox="1"/>
          <p:nvPr>
            <p:ph idx="1" type="subTitle"/>
          </p:nvPr>
        </p:nvSpPr>
        <p:spPr>
          <a:xfrm>
            <a:off x="311700" y="3868350"/>
            <a:ext cx="8520600" cy="1014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Build efficient software by understanding how the OS works</a:t>
            </a:r>
            <a:endParaRPr/>
          </a:p>
        </p:txBody>
      </p:sp>
      <p:sp>
        <p:nvSpPr>
          <p:cNvPr id="56" name="Google Shape;56;p1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26" name="Google Shape;126;p22"/>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Operating System manages resources</a:t>
            </a:r>
            <a:endParaRPr sz="2200"/>
          </a:p>
          <a:p>
            <a:pPr indent="-368300" lvl="0" marL="457200" rtl="0" algn="l">
              <a:lnSpc>
                <a:spcPct val="105000"/>
              </a:lnSpc>
              <a:spcBef>
                <a:spcPts val="0"/>
              </a:spcBef>
              <a:spcAft>
                <a:spcPts val="0"/>
              </a:spcAft>
              <a:buSzPts val="2200"/>
              <a:buChar char="●"/>
            </a:pPr>
            <a:r>
              <a:rPr lang="en" sz="2200"/>
              <a:t>Schedules different processes</a:t>
            </a:r>
            <a:endParaRPr sz="2200"/>
          </a:p>
          <a:p>
            <a:pPr indent="-368300" lvl="0" marL="457200" rtl="0" algn="l">
              <a:lnSpc>
                <a:spcPct val="105000"/>
              </a:lnSpc>
              <a:spcBef>
                <a:spcPts val="0"/>
              </a:spcBef>
              <a:spcAft>
                <a:spcPts val="0"/>
              </a:spcAft>
              <a:buSzPts val="2200"/>
              <a:buChar char="●"/>
            </a:pPr>
            <a:r>
              <a:rPr lang="en" sz="2200"/>
              <a:t>Maintains </a:t>
            </a:r>
            <a:r>
              <a:rPr lang="en" sz="2200"/>
              <a:t>compatibility</a:t>
            </a:r>
            <a:endParaRPr sz="2200"/>
          </a:p>
          <a:p>
            <a:pPr indent="-368300" lvl="0" marL="457200" rtl="0" algn="l">
              <a:lnSpc>
                <a:spcPct val="105000"/>
              </a:lnSpc>
              <a:spcBef>
                <a:spcPts val="0"/>
              </a:spcBef>
              <a:spcAft>
                <a:spcPts val="0"/>
              </a:spcAft>
              <a:buSzPts val="2200"/>
              <a:buChar char="●"/>
            </a:pPr>
            <a:r>
              <a:rPr lang="en" sz="2200"/>
              <a:t>Understanding it makes a better engineer</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1000"/>
                                        <p:tgtEl>
                                          <p:spTgt spid="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animEffect filter="fade" transition="in">
                                      <p:cBhvr>
                                        <p:cTn dur="1000"/>
                                        <p:tgtEl>
                                          <p:spTgt spid="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animEffect filter="fade" transition="in">
                                      <p:cBhvr>
                                        <p:cTn dur="1000"/>
                                        <p:tgtEl>
                                          <p:spTgt spid="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animEffect filter="fade" transition="in">
                                      <p:cBhvr>
                                        <p:cTn dur="1000"/>
                                        <p:tgtEl>
                                          <p:spTgt spid="1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112"/>
          <p:cNvSpPr txBox="1"/>
          <p:nvPr>
            <p:ph type="title"/>
          </p:nvPr>
        </p:nvSpPr>
        <p:spPr>
          <a:xfrm>
            <a:off x="97100" y="14725"/>
            <a:ext cx="480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 and store in local var b</a:t>
            </a:r>
            <a:endParaRPr/>
          </a:p>
        </p:txBody>
      </p:sp>
      <p:sp>
        <p:nvSpPr>
          <p:cNvPr id="2249" name="Google Shape;2249;p112"/>
          <p:cNvSpPr/>
          <p:nvPr/>
        </p:nvSpPr>
        <p:spPr>
          <a:xfrm>
            <a:off x="1240250" y="572325"/>
            <a:ext cx="23865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0" name="Google Shape;2250;p112"/>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251" name="Google Shape;2251;p112"/>
          <p:cNvSpPr txBox="1"/>
          <p:nvPr/>
        </p:nvSpPr>
        <p:spPr>
          <a:xfrm>
            <a:off x="236125" y="4643550"/>
            <a:ext cx="45543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sum r0, and r1 store it in r2 and store that in sum local variable which is at sp-4 offset</a:t>
            </a:r>
            <a:endParaRPr i="1" sz="1100">
              <a:solidFill>
                <a:schemeClr val="lt2"/>
              </a:solidFill>
            </a:endParaRPr>
          </a:p>
        </p:txBody>
      </p:sp>
      <p:sp>
        <p:nvSpPr>
          <p:cNvPr id="2252" name="Google Shape;2252;p112"/>
          <p:cNvSpPr txBox="1"/>
          <p:nvPr/>
        </p:nvSpPr>
        <p:spPr>
          <a:xfrm>
            <a:off x="760690" y="3014217"/>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253" name="Google Shape;2253;p112"/>
          <p:cNvSpPr txBox="1"/>
          <p:nvPr/>
        </p:nvSpPr>
        <p:spPr>
          <a:xfrm>
            <a:off x="760690" y="27067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708</a:t>
            </a:r>
            <a:endParaRPr sz="900">
              <a:solidFill>
                <a:schemeClr val="accent6"/>
              </a:solidFill>
            </a:endParaRPr>
          </a:p>
        </p:txBody>
      </p:sp>
      <p:sp>
        <p:nvSpPr>
          <p:cNvPr id="2254" name="Google Shape;2254;p112"/>
          <p:cNvSpPr/>
          <p:nvPr/>
        </p:nvSpPr>
        <p:spPr>
          <a:xfrm>
            <a:off x="1286650" y="3353000"/>
            <a:ext cx="2190600" cy="102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t/>
            </a:r>
            <a:endParaRPr>
              <a:solidFill>
                <a:schemeClr val="accent6"/>
              </a:solidFill>
            </a:endParaRPr>
          </a:p>
        </p:txBody>
      </p:sp>
      <p:sp>
        <p:nvSpPr>
          <p:cNvPr id="2255" name="Google Shape;2255;p112"/>
          <p:cNvSpPr/>
          <p:nvPr/>
        </p:nvSpPr>
        <p:spPr>
          <a:xfrm>
            <a:off x="1289730" y="2793575"/>
            <a:ext cx="21906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A=10</a:t>
            </a:r>
            <a:endParaRPr sz="1100">
              <a:solidFill>
                <a:srgbClr val="2FFF12"/>
              </a:solidFill>
            </a:endParaRPr>
          </a:p>
          <a:p>
            <a:pPr indent="0" lvl="0" marL="0" rtl="0" algn="l">
              <a:spcBef>
                <a:spcPts val="0"/>
              </a:spcBef>
              <a:spcAft>
                <a:spcPts val="0"/>
              </a:spcAft>
              <a:buNone/>
            </a:pPr>
            <a:r>
              <a:rPr lang="en" sz="1100">
                <a:solidFill>
                  <a:srgbClr val="2FFF12"/>
                </a:solidFill>
              </a:rPr>
              <a:t>B=20</a:t>
            </a:r>
            <a:endParaRPr sz="1100">
              <a:solidFill>
                <a:srgbClr val="2FFF12"/>
              </a:solidFill>
            </a:endParaRPr>
          </a:p>
        </p:txBody>
      </p:sp>
      <p:sp>
        <p:nvSpPr>
          <p:cNvPr id="2256" name="Google Shape;2256;p112"/>
          <p:cNvSpPr/>
          <p:nvPr/>
        </p:nvSpPr>
        <p:spPr>
          <a:xfrm>
            <a:off x="3918825" y="602575"/>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7" name="Google Shape;2257;p112"/>
          <p:cNvSpPr/>
          <p:nvPr/>
        </p:nvSpPr>
        <p:spPr>
          <a:xfrm>
            <a:off x="3976150"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700</a:t>
            </a:r>
            <a:endParaRPr b="1" sz="800"/>
          </a:p>
        </p:txBody>
      </p:sp>
      <p:sp>
        <p:nvSpPr>
          <p:cNvPr id="2258" name="Google Shape;2258;p112"/>
          <p:cNvSpPr txBox="1"/>
          <p:nvPr/>
        </p:nvSpPr>
        <p:spPr>
          <a:xfrm>
            <a:off x="4096075" y="123042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259" name="Google Shape;2259;p112"/>
          <p:cNvSpPr txBox="1"/>
          <p:nvPr/>
        </p:nvSpPr>
        <p:spPr>
          <a:xfrm>
            <a:off x="4868700" y="12044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260" name="Google Shape;2260;p112"/>
          <p:cNvSpPr txBox="1"/>
          <p:nvPr/>
        </p:nvSpPr>
        <p:spPr>
          <a:xfrm>
            <a:off x="5586850" y="120893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261" name="Google Shape;2261;p112"/>
          <p:cNvSpPr txBox="1"/>
          <p:nvPr/>
        </p:nvSpPr>
        <p:spPr>
          <a:xfrm>
            <a:off x="4115490" y="5224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262" name="Google Shape;2262;p112"/>
          <p:cNvSpPr txBox="1"/>
          <p:nvPr/>
        </p:nvSpPr>
        <p:spPr>
          <a:xfrm>
            <a:off x="4814227"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263" name="Google Shape;2263;p112"/>
          <p:cNvSpPr txBox="1"/>
          <p:nvPr/>
        </p:nvSpPr>
        <p:spPr>
          <a:xfrm>
            <a:off x="5577165"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264" name="Google Shape;2264;p112"/>
          <p:cNvSpPr/>
          <p:nvPr/>
        </p:nvSpPr>
        <p:spPr>
          <a:xfrm>
            <a:off x="470810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265" name="Google Shape;2265;p112"/>
          <p:cNvSpPr/>
          <p:nvPr/>
        </p:nvSpPr>
        <p:spPr>
          <a:xfrm>
            <a:off x="543782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1012</a:t>
            </a:r>
            <a:endParaRPr b="1" sz="800"/>
          </a:p>
        </p:txBody>
      </p:sp>
      <p:sp>
        <p:nvSpPr>
          <p:cNvPr id="2266" name="Google Shape;2266;p112"/>
          <p:cNvSpPr/>
          <p:nvPr/>
        </p:nvSpPr>
        <p:spPr>
          <a:xfrm>
            <a:off x="3944050"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a:t>
            </a:r>
            <a:endParaRPr b="1" sz="800"/>
          </a:p>
        </p:txBody>
      </p:sp>
      <p:sp>
        <p:nvSpPr>
          <p:cNvPr id="2267" name="Google Shape;2267;p112"/>
          <p:cNvSpPr/>
          <p:nvPr/>
        </p:nvSpPr>
        <p:spPr>
          <a:xfrm>
            <a:off x="467600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a:t>
            </a:r>
            <a:endParaRPr b="1" sz="800"/>
          </a:p>
        </p:txBody>
      </p:sp>
      <p:sp>
        <p:nvSpPr>
          <p:cNvPr id="2268" name="Google Shape;2268;p112"/>
          <p:cNvSpPr/>
          <p:nvPr/>
        </p:nvSpPr>
        <p:spPr>
          <a:xfrm>
            <a:off x="540572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30</a:t>
            </a:r>
            <a:endParaRPr b="1" sz="800"/>
          </a:p>
        </p:txBody>
      </p:sp>
      <p:sp>
        <p:nvSpPr>
          <p:cNvPr id="2269" name="Google Shape;2269;p112"/>
          <p:cNvSpPr txBox="1"/>
          <p:nvPr/>
        </p:nvSpPr>
        <p:spPr>
          <a:xfrm>
            <a:off x="4096075" y="195497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270" name="Google Shape;2270;p112"/>
          <p:cNvSpPr/>
          <p:nvPr/>
        </p:nvSpPr>
        <p:spPr>
          <a:xfrm>
            <a:off x="3944050" y="225092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271" name="Google Shape;2271;p112"/>
          <p:cNvSpPr/>
          <p:nvPr/>
        </p:nvSpPr>
        <p:spPr>
          <a:xfrm>
            <a:off x="1303724" y="597450"/>
            <a:ext cx="22494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sum=30</a:t>
            </a:r>
            <a:endParaRPr sz="1000">
              <a:solidFill>
                <a:schemeClr val="accent6"/>
              </a:solidFill>
            </a:endParaRPr>
          </a:p>
        </p:txBody>
      </p:sp>
      <p:sp>
        <p:nvSpPr>
          <p:cNvPr id="2272" name="Google Shape;2272;p112"/>
          <p:cNvSpPr txBox="1"/>
          <p:nvPr/>
        </p:nvSpPr>
        <p:spPr>
          <a:xfrm>
            <a:off x="313073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pic>
        <p:nvPicPr>
          <p:cNvPr id="2273" name="Google Shape;2273;p112"/>
          <p:cNvPicPr preferRelativeResize="0"/>
          <p:nvPr/>
        </p:nvPicPr>
        <p:blipFill rotWithShape="1">
          <a:blip r:embed="rId3">
            <a:alphaModFix/>
          </a:blip>
          <a:srcRect b="0" l="0" r="0" t="4278"/>
          <a:stretch/>
        </p:blipFill>
        <p:spPr>
          <a:xfrm>
            <a:off x="1303725" y="3375275"/>
            <a:ext cx="2129899" cy="979050"/>
          </a:xfrm>
          <a:prstGeom prst="rect">
            <a:avLst/>
          </a:prstGeom>
          <a:noFill/>
          <a:ln>
            <a:noFill/>
          </a:ln>
        </p:spPr>
      </p:pic>
      <p:cxnSp>
        <p:nvCxnSpPr>
          <p:cNvPr id="2274" name="Google Shape;2274;p112"/>
          <p:cNvCxnSpPr/>
          <p:nvPr/>
        </p:nvCxnSpPr>
        <p:spPr>
          <a:xfrm flipH="1" rot="10800000">
            <a:off x="900470" y="3422024"/>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275" name="Google Shape;2275;p112"/>
          <p:cNvSpPr txBox="1"/>
          <p:nvPr/>
        </p:nvSpPr>
        <p:spPr>
          <a:xfrm>
            <a:off x="630974" y="323783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cxnSp>
        <p:nvCxnSpPr>
          <p:cNvPr id="2276" name="Google Shape;2276;p112"/>
          <p:cNvCxnSpPr/>
          <p:nvPr/>
        </p:nvCxnSpPr>
        <p:spPr>
          <a:xfrm flipH="1" rot="10800000">
            <a:off x="456975" y="287927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277" name="Google Shape;2277;p112"/>
          <p:cNvSpPr txBox="1"/>
          <p:nvPr/>
        </p:nvSpPr>
        <p:spPr>
          <a:xfrm>
            <a:off x="1" y="2695100"/>
            <a:ext cx="5538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#DATA</a:t>
            </a:r>
            <a:endParaRPr sz="900">
              <a:solidFill>
                <a:schemeClr val="accent6"/>
              </a:solidFill>
            </a:endParaRPr>
          </a:p>
        </p:txBody>
      </p:sp>
      <p:pic>
        <p:nvPicPr>
          <p:cNvPr id="2278" name="Google Shape;2278;p112"/>
          <p:cNvPicPr preferRelativeResize="0"/>
          <p:nvPr/>
        </p:nvPicPr>
        <p:blipFill rotWithShape="1">
          <a:blip r:embed="rId3">
            <a:alphaModFix/>
          </a:blip>
          <a:srcRect b="65666" l="0" r="0" t="18419"/>
          <a:stretch/>
        </p:blipFill>
        <p:spPr>
          <a:xfrm>
            <a:off x="4014950" y="3375275"/>
            <a:ext cx="2129899" cy="162775"/>
          </a:xfrm>
          <a:prstGeom prst="rect">
            <a:avLst/>
          </a:prstGeom>
          <a:noFill/>
          <a:ln>
            <a:noFill/>
          </a:ln>
        </p:spPr>
      </p:pic>
      <p:sp>
        <p:nvSpPr>
          <p:cNvPr id="2279" name="Google Shape;2279;p112"/>
          <p:cNvSpPr txBox="1"/>
          <p:nvPr/>
        </p:nvSpPr>
        <p:spPr>
          <a:xfrm>
            <a:off x="665175" y="5298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cxnSp>
        <p:nvCxnSpPr>
          <p:cNvPr id="2280" name="Google Shape;2280;p112"/>
          <p:cNvCxnSpPr/>
          <p:nvPr/>
        </p:nvCxnSpPr>
        <p:spPr>
          <a:xfrm flipH="1" rot="10800000">
            <a:off x="465500" y="143216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281" name="Google Shape;2281;p112"/>
          <p:cNvSpPr txBox="1"/>
          <p:nvPr/>
        </p:nvSpPr>
        <p:spPr>
          <a:xfrm>
            <a:off x="196004" y="124797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282" name="Google Shape;2282;p112"/>
          <p:cNvSpPr txBox="1"/>
          <p:nvPr/>
        </p:nvSpPr>
        <p:spPr>
          <a:xfrm>
            <a:off x="665175" y="12364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2283" name="Google Shape;2283;p112"/>
          <p:cNvSpPr txBox="1"/>
          <p:nvPr/>
        </p:nvSpPr>
        <p:spPr>
          <a:xfrm>
            <a:off x="674475" y="74663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2284" name="Google Shape;2284;p112"/>
          <p:cNvSpPr txBox="1"/>
          <p:nvPr/>
        </p:nvSpPr>
        <p:spPr>
          <a:xfrm>
            <a:off x="672600" y="98445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cxnSp>
        <p:nvCxnSpPr>
          <p:cNvPr id="2285" name="Google Shape;2285;p112"/>
          <p:cNvCxnSpPr/>
          <p:nvPr/>
        </p:nvCxnSpPr>
        <p:spPr>
          <a:xfrm flipH="1" rot="10800000">
            <a:off x="496275" y="70661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286" name="Google Shape;2286;p112"/>
          <p:cNvSpPr txBox="1"/>
          <p:nvPr/>
        </p:nvSpPr>
        <p:spPr>
          <a:xfrm>
            <a:off x="226779" y="5224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2287" name="Google Shape;2287;p112"/>
          <p:cNvSpPr txBox="1"/>
          <p:nvPr/>
        </p:nvSpPr>
        <p:spPr>
          <a:xfrm>
            <a:off x="2532800" y="3679350"/>
            <a:ext cx="345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293" name="Google Shape;2293;p113"/>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Data section stores globals and static</a:t>
            </a:r>
            <a:endParaRPr sz="2200"/>
          </a:p>
          <a:p>
            <a:pPr indent="-368300" lvl="0" marL="457200" rtl="0" algn="l">
              <a:spcBef>
                <a:spcPts val="0"/>
              </a:spcBef>
              <a:spcAft>
                <a:spcPts val="0"/>
              </a:spcAft>
              <a:buSzPts val="2200"/>
              <a:buChar char="●"/>
            </a:pPr>
            <a:r>
              <a:rPr lang="en" sz="2200"/>
              <a:t>Shared between all functions</a:t>
            </a:r>
            <a:endParaRPr sz="2200"/>
          </a:p>
          <a:p>
            <a:pPr indent="-368300" lvl="0" marL="457200" rtl="0" algn="l">
              <a:spcBef>
                <a:spcPts val="0"/>
              </a:spcBef>
              <a:spcAft>
                <a:spcPts val="0"/>
              </a:spcAft>
              <a:buSzPts val="2200"/>
              <a:buChar char="●"/>
            </a:pPr>
            <a:r>
              <a:rPr lang="en" sz="2200"/>
              <a:t>Read and write</a:t>
            </a:r>
            <a:endParaRPr sz="2200"/>
          </a:p>
          <a:p>
            <a:pPr indent="-368300" lvl="0" marL="457200" rtl="0" algn="l">
              <a:spcBef>
                <a:spcPts val="0"/>
              </a:spcBef>
              <a:spcAft>
                <a:spcPts val="0"/>
              </a:spcAft>
              <a:buSzPts val="2200"/>
              <a:buChar char="●"/>
            </a:pPr>
            <a:r>
              <a:rPr lang="en" sz="2200"/>
              <a:t>Watch out for concurrency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xEl>
                                              <p:pRg end="0" st="0"/>
                                            </p:txEl>
                                          </p:spTgt>
                                        </p:tgtEl>
                                        <p:attrNameLst>
                                          <p:attrName>style.visibility</p:attrName>
                                        </p:attrNameLst>
                                      </p:cBhvr>
                                      <p:to>
                                        <p:strVal val="visible"/>
                                      </p:to>
                                    </p:set>
                                    <p:animEffect filter="fade" transition="in">
                                      <p:cBhvr>
                                        <p:cTn dur="1000"/>
                                        <p:tgtEl>
                                          <p:spTgt spid="22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xEl>
                                              <p:pRg end="1" st="1"/>
                                            </p:txEl>
                                          </p:spTgt>
                                        </p:tgtEl>
                                        <p:attrNameLst>
                                          <p:attrName>style.visibility</p:attrName>
                                        </p:attrNameLst>
                                      </p:cBhvr>
                                      <p:to>
                                        <p:strVal val="visible"/>
                                      </p:to>
                                    </p:set>
                                    <p:animEffect filter="fade" transition="in">
                                      <p:cBhvr>
                                        <p:cTn dur="1000"/>
                                        <p:tgtEl>
                                          <p:spTgt spid="22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xEl>
                                              <p:pRg end="2" st="2"/>
                                            </p:txEl>
                                          </p:spTgt>
                                        </p:tgtEl>
                                        <p:attrNameLst>
                                          <p:attrName>style.visibility</p:attrName>
                                        </p:attrNameLst>
                                      </p:cBhvr>
                                      <p:to>
                                        <p:strVal val="visible"/>
                                      </p:to>
                                    </p:set>
                                    <p:animEffect filter="fade" transition="in">
                                      <p:cBhvr>
                                        <p:cTn dur="1000"/>
                                        <p:tgtEl>
                                          <p:spTgt spid="22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xEl>
                                              <p:pRg end="3" st="3"/>
                                            </p:txEl>
                                          </p:spTgt>
                                        </p:tgtEl>
                                        <p:attrNameLst>
                                          <p:attrName>style.visibility</p:attrName>
                                        </p:attrNameLst>
                                      </p:cBhvr>
                                      <p:to>
                                        <p:strVal val="visible"/>
                                      </p:to>
                                    </p:set>
                                    <p:animEffect filter="fade" transition="in">
                                      <p:cBhvr>
                                        <p:cTn dur="1000"/>
                                        <p:tgtEl>
                                          <p:spTgt spid="229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14"/>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Heap</a:t>
            </a:r>
            <a:endParaRPr/>
          </a:p>
        </p:txBody>
      </p:sp>
      <p:sp>
        <p:nvSpPr>
          <p:cNvPr id="2299" name="Google Shape;2299;p114"/>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Large, </a:t>
            </a:r>
            <a:r>
              <a:rPr lang="en"/>
              <a:t>dynamic place for memory </a:t>
            </a:r>
            <a:r>
              <a:rPr lang="en"/>
              <a:t>allocations</a:t>
            </a:r>
            <a:endParaRPr/>
          </a:p>
        </p:txBody>
      </p:sp>
      <p:sp>
        <p:nvSpPr>
          <p:cNvPr id="2300" name="Google Shape;2300;p11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Heap section</a:t>
            </a:r>
            <a:endParaRPr/>
          </a:p>
        </p:txBody>
      </p:sp>
      <p:sp>
        <p:nvSpPr>
          <p:cNvPr id="2306" name="Google Shape;2306;p115"/>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Stores large data</a:t>
            </a:r>
            <a:endParaRPr sz="2200"/>
          </a:p>
          <a:p>
            <a:pPr indent="-368300" lvl="0" marL="457200" rtl="0" algn="l">
              <a:spcBef>
                <a:spcPts val="0"/>
              </a:spcBef>
              <a:spcAft>
                <a:spcPts val="0"/>
              </a:spcAft>
              <a:buSzPts val="2200"/>
              <a:buChar char="●"/>
            </a:pPr>
            <a:r>
              <a:rPr lang="en" sz="2200"/>
              <a:t>Remain until </a:t>
            </a:r>
            <a:r>
              <a:rPr lang="en" sz="2200"/>
              <a:t>explicitly</a:t>
            </a:r>
            <a:r>
              <a:rPr lang="en" sz="2200"/>
              <a:t> removed </a:t>
            </a:r>
            <a:endParaRPr sz="2200"/>
          </a:p>
          <a:p>
            <a:pPr indent="-368300" lvl="0" marL="457200" rtl="0" algn="l">
              <a:spcBef>
                <a:spcPts val="0"/>
              </a:spcBef>
              <a:spcAft>
                <a:spcPts val="0"/>
              </a:spcAft>
              <a:buSzPts val="2200"/>
              <a:buChar char="●"/>
            </a:pPr>
            <a:r>
              <a:rPr lang="en" sz="2200"/>
              <a:t>All functions can access</a:t>
            </a:r>
            <a:endParaRPr sz="2200"/>
          </a:p>
          <a:p>
            <a:pPr indent="-368300" lvl="0" marL="457200" rtl="0" algn="l">
              <a:spcBef>
                <a:spcPts val="0"/>
              </a:spcBef>
              <a:spcAft>
                <a:spcPts val="0"/>
              </a:spcAft>
              <a:buSzPts val="2200"/>
              <a:buChar char="●"/>
            </a:pPr>
            <a:r>
              <a:rPr lang="en" sz="2200"/>
              <a:t>Dynamic, grows low to high</a:t>
            </a:r>
            <a:endParaRPr sz="2200"/>
          </a:p>
          <a:p>
            <a:pPr indent="-368300" lvl="0" marL="457200" rtl="0" algn="l">
              <a:spcBef>
                <a:spcPts val="0"/>
              </a:spcBef>
              <a:spcAft>
                <a:spcPts val="0"/>
              </a:spcAft>
              <a:buSzPts val="2200"/>
              <a:buChar char="●"/>
            </a:pPr>
            <a:r>
              <a:rPr lang="en" sz="2200"/>
              <a:t>malloc, free, new</a:t>
            </a:r>
            <a:endParaRPr sz="2200"/>
          </a:p>
          <a:p>
            <a:pPr indent="0" lvl="0" marL="0" rtl="0" algn="l">
              <a:spcBef>
                <a:spcPts val="1200"/>
              </a:spcBef>
              <a:spcAft>
                <a:spcPts val="1200"/>
              </a:spcAft>
              <a:buNone/>
            </a:pPr>
            <a:r>
              <a:t/>
            </a:r>
            <a:endParaRPr sz="2200"/>
          </a:p>
        </p:txBody>
      </p:sp>
      <p:sp>
        <p:nvSpPr>
          <p:cNvPr id="2307" name="Google Shape;2307;p115"/>
          <p:cNvSpPr/>
          <p:nvPr/>
        </p:nvSpPr>
        <p:spPr>
          <a:xfrm>
            <a:off x="6217625" y="1734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08" name="Google Shape;2308;p115"/>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2309" name="Google Shape;2309;p115"/>
          <p:cNvSpPr txBox="1"/>
          <p:nvPr/>
        </p:nvSpPr>
        <p:spPr>
          <a:xfrm>
            <a:off x="5401975" y="2710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2310" name="Google Shape;2310;p115"/>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2311" name="Google Shape;2311;p115"/>
          <p:cNvSpPr/>
          <p:nvPr/>
        </p:nvSpPr>
        <p:spPr>
          <a:xfrm>
            <a:off x="6279950" y="2289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2312" name="Google Shape;2312;p115"/>
          <p:cNvSpPr txBox="1"/>
          <p:nvPr/>
        </p:nvSpPr>
        <p:spPr>
          <a:xfrm>
            <a:off x="5401975" y="6822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2313" name="Google Shape;2313;p115"/>
          <p:cNvSpPr txBox="1"/>
          <p:nvPr/>
        </p:nvSpPr>
        <p:spPr>
          <a:xfrm>
            <a:off x="54019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2314" name="Google Shape;2314;p115"/>
          <p:cNvSpPr txBox="1"/>
          <p:nvPr/>
        </p:nvSpPr>
        <p:spPr>
          <a:xfrm>
            <a:off x="7448100" y="6563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a:t>
            </a:r>
            <a:endParaRPr sz="1300">
              <a:solidFill>
                <a:schemeClr val="accent6"/>
              </a:solidFill>
            </a:endParaRPr>
          </a:p>
        </p:txBody>
      </p:sp>
      <p:sp>
        <p:nvSpPr>
          <p:cNvPr id="2315" name="Google Shape;2315;p115"/>
          <p:cNvSpPr/>
          <p:nvPr/>
        </p:nvSpPr>
        <p:spPr>
          <a:xfrm>
            <a:off x="6270275" y="27415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2316" name="Google Shape;2316;p115"/>
          <p:cNvSpPr/>
          <p:nvPr/>
        </p:nvSpPr>
        <p:spPr>
          <a:xfrm>
            <a:off x="6270275" y="21669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2317" name="Google Shape;2317;p115"/>
          <p:cNvSpPr/>
          <p:nvPr/>
        </p:nvSpPr>
        <p:spPr>
          <a:xfrm>
            <a:off x="6270275" y="13893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2318" name="Google Shape;2318;p115"/>
          <p:cNvCxnSpPr/>
          <p:nvPr/>
        </p:nvCxnSpPr>
        <p:spPr>
          <a:xfrm rot="10800000">
            <a:off x="8514825" y="14260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2319" name="Google Shape;2319;p115"/>
          <p:cNvSpPr txBox="1"/>
          <p:nvPr/>
        </p:nvSpPr>
        <p:spPr>
          <a:xfrm>
            <a:off x="8578725" y="1799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2320" name="Google Shape;2320;p115"/>
          <p:cNvSpPr txBox="1"/>
          <p:nvPr/>
        </p:nvSpPr>
        <p:spPr>
          <a:xfrm>
            <a:off x="5401975" y="32337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0x0099991</a:t>
            </a:r>
            <a:endParaRPr sz="900">
              <a:solidFill>
                <a:schemeClr val="accent6"/>
              </a:solidFill>
            </a:endParaRPr>
          </a:p>
        </p:txBody>
      </p:sp>
      <p:sp>
        <p:nvSpPr>
          <p:cNvPr id="2321" name="Google Shape;2321;p115"/>
          <p:cNvSpPr txBox="1"/>
          <p:nvPr/>
        </p:nvSpPr>
        <p:spPr>
          <a:xfrm>
            <a:off x="5401975" y="195798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0x1000001</a:t>
            </a:r>
            <a:endParaRPr sz="900">
              <a:solidFill>
                <a:schemeClr val="accent6"/>
              </a:solidFill>
            </a:endParaRPr>
          </a:p>
        </p:txBody>
      </p:sp>
      <p:sp>
        <p:nvSpPr>
          <p:cNvPr id="2322" name="Google Shape;2322;p115"/>
          <p:cNvSpPr txBox="1"/>
          <p:nvPr/>
        </p:nvSpPr>
        <p:spPr>
          <a:xfrm>
            <a:off x="5401975" y="175237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0x1000005</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xEl>
                                              <p:pRg end="0" st="0"/>
                                            </p:txEl>
                                          </p:spTgt>
                                        </p:tgtEl>
                                        <p:attrNameLst>
                                          <p:attrName>style.visibility</p:attrName>
                                        </p:attrNameLst>
                                      </p:cBhvr>
                                      <p:to>
                                        <p:strVal val="visible"/>
                                      </p:to>
                                    </p:set>
                                    <p:animEffect filter="fade" transition="in">
                                      <p:cBhvr>
                                        <p:cTn dur="1000"/>
                                        <p:tgtEl>
                                          <p:spTgt spid="2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xEl>
                                              <p:pRg end="1" st="1"/>
                                            </p:txEl>
                                          </p:spTgt>
                                        </p:tgtEl>
                                        <p:attrNameLst>
                                          <p:attrName>style.visibility</p:attrName>
                                        </p:attrNameLst>
                                      </p:cBhvr>
                                      <p:to>
                                        <p:strVal val="visible"/>
                                      </p:to>
                                    </p:set>
                                    <p:animEffect filter="fade" transition="in">
                                      <p:cBhvr>
                                        <p:cTn dur="1000"/>
                                        <p:tgtEl>
                                          <p:spTgt spid="2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xEl>
                                              <p:pRg end="2" st="2"/>
                                            </p:txEl>
                                          </p:spTgt>
                                        </p:tgtEl>
                                        <p:attrNameLst>
                                          <p:attrName>style.visibility</p:attrName>
                                        </p:attrNameLst>
                                      </p:cBhvr>
                                      <p:to>
                                        <p:strVal val="visible"/>
                                      </p:to>
                                    </p:set>
                                    <p:animEffect filter="fade" transition="in">
                                      <p:cBhvr>
                                        <p:cTn dur="1000"/>
                                        <p:tgtEl>
                                          <p:spTgt spid="2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xEl>
                                              <p:pRg end="3" st="3"/>
                                            </p:txEl>
                                          </p:spTgt>
                                        </p:tgtEl>
                                        <p:attrNameLst>
                                          <p:attrName>style.visibility</p:attrName>
                                        </p:attrNameLst>
                                      </p:cBhvr>
                                      <p:to>
                                        <p:strVal val="visible"/>
                                      </p:to>
                                    </p:set>
                                    <p:animEffect filter="fade" transition="in">
                                      <p:cBhvr>
                                        <p:cTn dur="1000"/>
                                        <p:tgtEl>
                                          <p:spTgt spid="2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xEl>
                                              <p:pRg end="4" st="4"/>
                                            </p:txEl>
                                          </p:spTgt>
                                        </p:tgtEl>
                                        <p:attrNameLst>
                                          <p:attrName>style.visibility</p:attrName>
                                        </p:attrNameLst>
                                      </p:cBhvr>
                                      <p:to>
                                        <p:strVal val="visible"/>
                                      </p:to>
                                    </p:set>
                                    <p:animEffect filter="fade" transition="in">
                                      <p:cBhvr>
                                        <p:cTn dur="1000"/>
                                        <p:tgtEl>
                                          <p:spTgt spid="23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xEl>
                                              <p:pRg end="5" st="5"/>
                                            </p:txEl>
                                          </p:spTgt>
                                        </p:tgtEl>
                                        <p:attrNameLst>
                                          <p:attrName>style.visibility</p:attrName>
                                        </p:attrNameLst>
                                      </p:cBhvr>
                                      <p:to>
                                        <p:strVal val="visible"/>
                                      </p:to>
                                    </p:set>
                                    <p:animEffect filter="fade" transition="in">
                                      <p:cBhvr>
                                        <p:cTn dur="1000"/>
                                        <p:tgtEl>
                                          <p:spTgt spid="23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116"/>
          <p:cNvSpPr txBox="1"/>
          <p:nvPr>
            <p:ph type="title"/>
          </p:nvPr>
        </p:nvSpPr>
        <p:spPr>
          <a:xfrm>
            <a:off x="311700" y="46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a:t>
            </a:r>
            <a:endParaRPr/>
          </a:p>
        </p:txBody>
      </p:sp>
      <p:sp>
        <p:nvSpPr>
          <p:cNvPr id="2328" name="Google Shape;2328;p116"/>
          <p:cNvSpPr txBox="1"/>
          <p:nvPr>
            <p:ph idx="1" type="body"/>
          </p:nvPr>
        </p:nvSpPr>
        <p:spPr>
          <a:xfrm>
            <a:off x="345625" y="1138900"/>
            <a:ext cx="59955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Point to a memory address in the heap</a:t>
            </a:r>
            <a:endParaRPr sz="2200"/>
          </a:p>
          <a:p>
            <a:pPr indent="-368300" lvl="0" marL="457200" rtl="0" algn="l">
              <a:spcBef>
                <a:spcPts val="0"/>
              </a:spcBef>
              <a:spcAft>
                <a:spcPts val="0"/>
              </a:spcAft>
              <a:buSzPts val="2200"/>
              <a:buChar char="●"/>
            </a:pPr>
            <a:r>
              <a:rPr lang="en" sz="2200"/>
              <a:t>A pointer can in stack, data or heap</a:t>
            </a:r>
            <a:endParaRPr sz="2200"/>
          </a:p>
          <a:p>
            <a:pPr indent="-368300" lvl="0" marL="457200" rtl="0" algn="l">
              <a:spcBef>
                <a:spcPts val="0"/>
              </a:spcBef>
              <a:spcAft>
                <a:spcPts val="0"/>
              </a:spcAft>
              <a:buSzPts val="2200"/>
              <a:buChar char="●"/>
            </a:pPr>
            <a:r>
              <a:rPr lang="en" sz="2200"/>
              <a:t>Stores the address of first byte</a:t>
            </a:r>
            <a:endParaRPr sz="2200"/>
          </a:p>
          <a:p>
            <a:pPr indent="-368300" lvl="0" marL="457200" rtl="0" algn="l">
              <a:spcBef>
                <a:spcPts val="0"/>
              </a:spcBef>
              <a:spcAft>
                <a:spcPts val="0"/>
              </a:spcAft>
              <a:buSzPts val="2200"/>
              <a:buChar char="●"/>
            </a:pPr>
            <a:r>
              <a:rPr lang="en" sz="2200"/>
              <a:t>Pointer type helps determine size</a:t>
            </a:r>
            <a:endParaRPr sz="2200"/>
          </a:p>
        </p:txBody>
      </p:sp>
      <p:sp>
        <p:nvSpPr>
          <p:cNvPr id="2329" name="Google Shape;2329;p116"/>
          <p:cNvSpPr/>
          <p:nvPr/>
        </p:nvSpPr>
        <p:spPr>
          <a:xfrm>
            <a:off x="6217625" y="1734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30" name="Google Shape;2330;p116"/>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2331" name="Google Shape;2331;p116"/>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2332" name="Google Shape;2332;p116"/>
          <p:cNvSpPr/>
          <p:nvPr/>
        </p:nvSpPr>
        <p:spPr>
          <a:xfrm>
            <a:off x="6279950" y="2289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r>
              <a:rPr lang="en" sz="1100">
                <a:solidFill>
                  <a:schemeClr val="accent6"/>
                </a:solidFill>
              </a:rPr>
              <a:t>0x333333</a:t>
            </a:r>
            <a:endParaRPr sz="11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2333" name="Google Shape;2333;p116"/>
          <p:cNvSpPr txBox="1"/>
          <p:nvPr/>
        </p:nvSpPr>
        <p:spPr>
          <a:xfrm>
            <a:off x="7448100" y="6563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a:t>
            </a:r>
            <a:endParaRPr sz="1300">
              <a:solidFill>
                <a:schemeClr val="accent6"/>
              </a:solidFill>
            </a:endParaRPr>
          </a:p>
        </p:txBody>
      </p:sp>
      <p:sp>
        <p:nvSpPr>
          <p:cNvPr id="2334" name="Google Shape;2334;p116"/>
          <p:cNvSpPr/>
          <p:nvPr/>
        </p:nvSpPr>
        <p:spPr>
          <a:xfrm>
            <a:off x="6270275" y="27415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2335" name="Google Shape;2335;p116"/>
          <p:cNvSpPr/>
          <p:nvPr/>
        </p:nvSpPr>
        <p:spPr>
          <a:xfrm>
            <a:off x="6270275" y="21669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a:p>
            <a:pPr indent="0" lvl="0" marL="0" rtl="0" algn="ctr">
              <a:spcBef>
                <a:spcPts val="0"/>
              </a:spcBef>
              <a:spcAft>
                <a:spcPts val="0"/>
              </a:spcAft>
              <a:buNone/>
            </a:pPr>
            <a:r>
              <a:rPr lang="en">
                <a:solidFill>
                  <a:srgbClr val="2FFF12"/>
                </a:solidFill>
              </a:rPr>
              <a:t>char *c=</a:t>
            </a:r>
            <a:r>
              <a:rPr lang="en" sz="900">
                <a:solidFill>
                  <a:srgbClr val="2FFF12"/>
                </a:solidFill>
              </a:rPr>
              <a:t>0x222222</a:t>
            </a:r>
            <a:endParaRPr sz="900">
              <a:solidFill>
                <a:srgbClr val="2FFF12"/>
              </a:solidFill>
            </a:endParaRPr>
          </a:p>
          <a:p>
            <a:pPr indent="0" lvl="0" marL="0" rtl="0" algn="ctr">
              <a:spcBef>
                <a:spcPts val="0"/>
              </a:spcBef>
              <a:spcAft>
                <a:spcPts val="0"/>
              </a:spcAft>
              <a:buNone/>
            </a:pPr>
            <a:r>
              <a:t/>
            </a:r>
            <a:endParaRPr>
              <a:solidFill>
                <a:srgbClr val="2FFF12"/>
              </a:solidFill>
            </a:endParaRPr>
          </a:p>
        </p:txBody>
      </p:sp>
      <p:sp>
        <p:nvSpPr>
          <p:cNvPr id="2336" name="Google Shape;2336;p116"/>
          <p:cNvSpPr/>
          <p:nvPr/>
        </p:nvSpPr>
        <p:spPr>
          <a:xfrm>
            <a:off x="6270275" y="13893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2337" name="Google Shape;2337;p116"/>
          <p:cNvCxnSpPr/>
          <p:nvPr/>
        </p:nvCxnSpPr>
        <p:spPr>
          <a:xfrm rot="10800000">
            <a:off x="8514825" y="14260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2338" name="Google Shape;2338;p116"/>
          <p:cNvSpPr txBox="1"/>
          <p:nvPr/>
        </p:nvSpPr>
        <p:spPr>
          <a:xfrm>
            <a:off x="8578725" y="1799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2339" name="Google Shape;2339;p116"/>
          <p:cNvSpPr txBox="1"/>
          <p:nvPr/>
        </p:nvSpPr>
        <p:spPr>
          <a:xfrm>
            <a:off x="5456225" y="15298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0x333333</a:t>
            </a:r>
            <a:endParaRPr sz="900">
              <a:solidFill>
                <a:schemeClr val="accent6"/>
              </a:solidFill>
            </a:endParaRPr>
          </a:p>
        </p:txBody>
      </p:sp>
      <p:sp>
        <p:nvSpPr>
          <p:cNvPr id="2340" name="Google Shape;2340;p116"/>
          <p:cNvSpPr txBox="1"/>
          <p:nvPr/>
        </p:nvSpPr>
        <p:spPr>
          <a:xfrm>
            <a:off x="6279950" y="145733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9000</a:t>
            </a:r>
            <a:endParaRPr sz="900">
              <a:solidFill>
                <a:srgbClr val="FF00FF"/>
              </a:solidFill>
            </a:endParaRPr>
          </a:p>
        </p:txBody>
      </p:sp>
      <p:cxnSp>
        <p:nvCxnSpPr>
          <p:cNvPr id="2341" name="Google Shape;2341;p116"/>
          <p:cNvCxnSpPr>
            <a:endCxn id="2340" idx="1"/>
          </p:cNvCxnSpPr>
          <p:nvPr/>
        </p:nvCxnSpPr>
        <p:spPr>
          <a:xfrm rot="5400000">
            <a:off x="5988650" y="796738"/>
            <a:ext cx="1086900" cy="504300"/>
          </a:xfrm>
          <a:prstGeom prst="curvedConnector4">
            <a:avLst>
              <a:gd fmla="val 43790" name="adj1"/>
              <a:gd fmla="val 147219" name="adj2"/>
            </a:avLst>
          </a:prstGeom>
          <a:noFill/>
          <a:ln cap="flat" cmpd="sng" w="38100">
            <a:solidFill>
              <a:schemeClr val="dk1"/>
            </a:solidFill>
            <a:prstDash val="solid"/>
            <a:round/>
            <a:headEnd len="med" w="med" type="none"/>
            <a:tailEnd len="med" w="med" type="triangle"/>
          </a:ln>
        </p:spPr>
      </p:cxnSp>
      <p:sp>
        <p:nvSpPr>
          <p:cNvPr id="2342" name="Google Shape;2342;p116"/>
          <p:cNvSpPr txBox="1"/>
          <p:nvPr/>
        </p:nvSpPr>
        <p:spPr>
          <a:xfrm>
            <a:off x="5456225" y="18492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0x222222</a:t>
            </a:r>
            <a:endParaRPr sz="900">
              <a:solidFill>
                <a:schemeClr val="accent6"/>
              </a:solidFill>
            </a:endParaRPr>
          </a:p>
        </p:txBody>
      </p:sp>
      <p:sp>
        <p:nvSpPr>
          <p:cNvPr id="2343" name="Google Shape;2343;p116"/>
          <p:cNvSpPr txBox="1"/>
          <p:nvPr/>
        </p:nvSpPr>
        <p:spPr>
          <a:xfrm>
            <a:off x="6486500" y="181213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d</a:t>
            </a:r>
            <a:endParaRPr sz="900">
              <a:solidFill>
                <a:srgbClr val="FF00FF"/>
              </a:solidFill>
            </a:endParaRPr>
          </a:p>
        </p:txBody>
      </p:sp>
      <p:cxnSp>
        <p:nvCxnSpPr>
          <p:cNvPr id="2344" name="Google Shape;2344;p116"/>
          <p:cNvCxnSpPr>
            <a:endCxn id="2342" idx="3"/>
          </p:cNvCxnSpPr>
          <p:nvPr/>
        </p:nvCxnSpPr>
        <p:spPr>
          <a:xfrm flipH="1" rot="5400000">
            <a:off x="6160475" y="2041350"/>
            <a:ext cx="597900" cy="483600"/>
          </a:xfrm>
          <a:prstGeom prst="curvedConnector2">
            <a:avLst/>
          </a:prstGeom>
          <a:noFill/>
          <a:ln cap="flat" cmpd="sng" w="38100">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0" st="0"/>
                                            </p:txEl>
                                          </p:spTgt>
                                        </p:tgtEl>
                                        <p:attrNameLst>
                                          <p:attrName>style.visibility</p:attrName>
                                        </p:attrNameLst>
                                      </p:cBhvr>
                                      <p:to>
                                        <p:strVal val="visible"/>
                                      </p:to>
                                    </p:set>
                                    <p:animEffect filter="fade" transition="in">
                                      <p:cBhvr>
                                        <p:cTn dur="1000"/>
                                        <p:tgtEl>
                                          <p:spTgt spid="2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1" st="1"/>
                                            </p:txEl>
                                          </p:spTgt>
                                        </p:tgtEl>
                                        <p:attrNameLst>
                                          <p:attrName>style.visibility</p:attrName>
                                        </p:attrNameLst>
                                      </p:cBhvr>
                                      <p:to>
                                        <p:strVal val="visible"/>
                                      </p:to>
                                    </p:set>
                                    <p:animEffect filter="fade" transition="in">
                                      <p:cBhvr>
                                        <p:cTn dur="1000"/>
                                        <p:tgtEl>
                                          <p:spTgt spid="2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2" st="2"/>
                                            </p:txEl>
                                          </p:spTgt>
                                        </p:tgtEl>
                                        <p:attrNameLst>
                                          <p:attrName>style.visibility</p:attrName>
                                        </p:attrNameLst>
                                      </p:cBhvr>
                                      <p:to>
                                        <p:strVal val="visible"/>
                                      </p:to>
                                    </p:set>
                                    <p:animEffect filter="fade" transition="in">
                                      <p:cBhvr>
                                        <p:cTn dur="1000"/>
                                        <p:tgtEl>
                                          <p:spTgt spid="2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xEl>
                                              <p:pRg end="3" st="3"/>
                                            </p:txEl>
                                          </p:spTgt>
                                        </p:tgtEl>
                                        <p:attrNameLst>
                                          <p:attrName>style.visibility</p:attrName>
                                        </p:attrNameLst>
                                      </p:cBhvr>
                                      <p:to>
                                        <p:strVal val="visible"/>
                                      </p:to>
                                    </p:set>
                                    <p:animEffect filter="fade" transition="in">
                                      <p:cBhvr>
                                        <p:cTn dur="1000"/>
                                        <p:tgtEl>
                                          <p:spTgt spid="23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117"/>
          <p:cNvSpPr txBox="1"/>
          <p:nvPr>
            <p:ph type="title"/>
          </p:nvPr>
        </p:nvSpPr>
        <p:spPr>
          <a:xfrm>
            <a:off x="256300" y="36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cxnSp>
        <p:nvCxnSpPr>
          <p:cNvPr id="2350" name="Google Shape;2350;p117"/>
          <p:cNvCxnSpPr/>
          <p:nvPr/>
        </p:nvCxnSpPr>
        <p:spPr>
          <a:xfrm>
            <a:off x="3941950" y="733800"/>
            <a:ext cx="1149300" cy="0"/>
          </a:xfrm>
          <a:prstGeom prst="straightConnector1">
            <a:avLst/>
          </a:prstGeom>
          <a:noFill/>
          <a:ln cap="flat" cmpd="sng" w="9525">
            <a:solidFill>
              <a:schemeClr val="accent2"/>
            </a:solidFill>
            <a:prstDash val="solid"/>
            <a:round/>
            <a:headEnd len="med" w="med" type="none"/>
            <a:tailEnd len="med" w="med" type="triangle"/>
          </a:ln>
        </p:spPr>
      </p:cxnSp>
      <p:pic>
        <p:nvPicPr>
          <p:cNvPr id="2351" name="Google Shape;2351;p117"/>
          <p:cNvPicPr preferRelativeResize="0"/>
          <p:nvPr/>
        </p:nvPicPr>
        <p:blipFill>
          <a:blip r:embed="rId3">
            <a:alphaModFix/>
          </a:blip>
          <a:stretch>
            <a:fillRect/>
          </a:stretch>
        </p:blipFill>
        <p:spPr>
          <a:xfrm>
            <a:off x="256300" y="1263488"/>
            <a:ext cx="4373174" cy="2616524"/>
          </a:xfrm>
          <a:prstGeom prst="rect">
            <a:avLst/>
          </a:prstGeom>
          <a:noFill/>
          <a:ln>
            <a:noFill/>
          </a:ln>
        </p:spPr>
      </p:pic>
      <p:pic>
        <p:nvPicPr>
          <p:cNvPr id="2352" name="Google Shape;2352;p117"/>
          <p:cNvPicPr preferRelativeResize="0"/>
          <p:nvPr/>
        </p:nvPicPr>
        <p:blipFill>
          <a:blip r:embed="rId4">
            <a:alphaModFix/>
          </a:blip>
          <a:stretch>
            <a:fillRect/>
          </a:stretch>
        </p:blipFill>
        <p:spPr>
          <a:xfrm>
            <a:off x="4680750" y="1282013"/>
            <a:ext cx="4373176" cy="257948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118"/>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a process</a:t>
            </a:r>
            <a:endParaRPr/>
          </a:p>
        </p:txBody>
      </p:sp>
      <p:sp>
        <p:nvSpPr>
          <p:cNvPr id="2358" name="Google Shape;2358;p118"/>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9" name="Google Shape;2359;p118"/>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360" name="Google Shape;2360;p118"/>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361" name="Google Shape;2361;p118"/>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Program is started, a process is created, code loaded in the code section, malloc and free are also in the code section. (Shared memory)</a:t>
            </a:r>
            <a:endParaRPr i="1" sz="1100">
              <a:solidFill>
                <a:schemeClr val="lt2"/>
              </a:solidFill>
            </a:endParaRPr>
          </a:p>
        </p:txBody>
      </p:sp>
      <p:sp>
        <p:nvSpPr>
          <p:cNvPr id="2362" name="Google Shape;2362;p118"/>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363" name="Google Shape;2363;p118"/>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364" name="Google Shape;2364;p118"/>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365" name="Google Shape;2365;p118"/>
          <p:cNvSpPr txBox="1"/>
          <p:nvPr/>
        </p:nvSpPr>
        <p:spPr>
          <a:xfrm>
            <a:off x="665175" y="5298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366" name="Google Shape;2366;p118"/>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7" name="Google Shape;2367;p118"/>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640</a:t>
            </a:r>
            <a:endParaRPr b="1" sz="800"/>
          </a:p>
        </p:txBody>
      </p:sp>
      <p:sp>
        <p:nvSpPr>
          <p:cNvPr id="2368" name="Google Shape;2368;p118"/>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369" name="Google Shape;2369;p118"/>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370" name="Google Shape;2370;p118"/>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371" name="Google Shape;2371;p118"/>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372" name="Google Shape;2372;p118"/>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373" name="Google Shape;2373;p118"/>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374" name="Google Shape;2374;p118"/>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375" name="Google Shape;2375;p118"/>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376" name="Google Shape;2376;p118"/>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377" name="Google Shape;2377;p118"/>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378" name="Google Shape;2378;p118"/>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379" name="Google Shape;2379;p118"/>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380" name="Google Shape;2380;p118"/>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381" name="Google Shape;2381;p118"/>
          <p:cNvCxnSpPr/>
          <p:nvPr/>
        </p:nvCxnSpPr>
        <p:spPr>
          <a:xfrm flipH="1" rot="10800000">
            <a:off x="465500" y="753288"/>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382" name="Google Shape;2382;p118"/>
          <p:cNvSpPr txBox="1"/>
          <p:nvPr/>
        </p:nvSpPr>
        <p:spPr>
          <a:xfrm>
            <a:off x="196004" y="56910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383" name="Google Shape;2383;p118"/>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ptr=NA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384" name="Google Shape;2384;p118"/>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385" name="Google Shape;2385;p118"/>
          <p:cNvCxnSpPr/>
          <p:nvPr/>
        </p:nvCxnSpPr>
        <p:spPr>
          <a:xfrm flipH="1" rot="10800000">
            <a:off x="496275" y="70661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386" name="Google Shape;2386;p118"/>
          <p:cNvSpPr txBox="1"/>
          <p:nvPr/>
        </p:nvSpPr>
        <p:spPr>
          <a:xfrm>
            <a:off x="226779" y="5224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2387" name="Google Shape;2387;p118"/>
          <p:cNvCxnSpPr/>
          <p:nvPr/>
        </p:nvCxnSpPr>
        <p:spPr>
          <a:xfrm flipH="1" rot="10800000">
            <a:off x="568950" y="4260200"/>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388" name="Google Shape;2388;p118"/>
          <p:cNvSpPr txBox="1"/>
          <p:nvPr/>
        </p:nvSpPr>
        <p:spPr>
          <a:xfrm>
            <a:off x="299454" y="407601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2389" name="Google Shape;2389;p118"/>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390" name="Google Shape;2390;p118"/>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391" name="Google Shape;2391;p118"/>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392" name="Google Shape;2392;p118"/>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393" name="Google Shape;2393;p118"/>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394" name="Google Shape;2394;p118"/>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395" name="Google Shape;2395;p118"/>
          <p:cNvCxnSpPr/>
          <p:nvPr/>
        </p:nvCxnSpPr>
        <p:spPr>
          <a:xfrm flipH="1" rot="10800000">
            <a:off x="5995875" y="4211125"/>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396" name="Google Shape;2396;p118"/>
          <p:cNvSpPr txBox="1"/>
          <p:nvPr/>
        </p:nvSpPr>
        <p:spPr>
          <a:xfrm>
            <a:off x="5726379" y="40269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19"/>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 pointer</a:t>
            </a:r>
            <a:endParaRPr/>
          </a:p>
        </p:txBody>
      </p:sp>
      <p:sp>
        <p:nvSpPr>
          <p:cNvPr id="2402" name="Google Shape;2402;p119"/>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3" name="Google Shape;2403;p119"/>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404" name="Google Shape;2404;p119"/>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405" name="Google Shape;2405;p119"/>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load and execute, 640-656</a:t>
            </a:r>
            <a:endParaRPr i="1" sz="1100">
              <a:solidFill>
                <a:schemeClr val="lt2"/>
              </a:solidFill>
            </a:endParaRPr>
          </a:p>
        </p:txBody>
      </p:sp>
      <p:sp>
        <p:nvSpPr>
          <p:cNvPr id="2406" name="Google Shape;2406;p119"/>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407" name="Google Shape;2407;p119"/>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408" name="Google Shape;2408;p119"/>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409" name="Google Shape;2409;p119"/>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410" name="Google Shape;2410;p119"/>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1" name="Google Shape;2411;p119"/>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664</a:t>
            </a:r>
            <a:endParaRPr b="1" sz="800"/>
          </a:p>
        </p:txBody>
      </p:sp>
      <p:sp>
        <p:nvSpPr>
          <p:cNvPr id="2412" name="Google Shape;2412;p119"/>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413" name="Google Shape;2413;p119"/>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414" name="Google Shape;2414;p119"/>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415" name="Google Shape;2415;p119"/>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416" name="Google Shape;2416;p119"/>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417" name="Google Shape;2417;p119"/>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418" name="Google Shape;2418;p119"/>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419" name="Google Shape;2419;p119"/>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420" name="Google Shape;2420;p119"/>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a:t>
            </a:r>
            <a:endParaRPr b="1" sz="800"/>
          </a:p>
        </p:txBody>
      </p:sp>
      <p:sp>
        <p:nvSpPr>
          <p:cNvPr id="2421" name="Google Shape;2421;p119"/>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422" name="Google Shape;2422;p119"/>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423" name="Google Shape;2423;p119"/>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424" name="Google Shape;2424;p119"/>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425" name="Google Shape;2425;p119"/>
          <p:cNvCxnSpPr/>
          <p:nvPr/>
        </p:nvCxnSpPr>
        <p:spPr>
          <a:xfrm flipH="1" rot="10800000">
            <a:off x="492950" y="1570288"/>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426" name="Google Shape;2426;p119"/>
          <p:cNvSpPr txBox="1"/>
          <p:nvPr/>
        </p:nvSpPr>
        <p:spPr>
          <a:xfrm>
            <a:off x="147804" y="137145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427" name="Google Shape;2427;p119"/>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ptr=0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428" name="Google Shape;2428;p119"/>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429" name="Google Shape;2429;p119"/>
          <p:cNvCxnSpPr/>
          <p:nvPr/>
        </p:nvCxnSpPr>
        <p:spPr>
          <a:xfrm flipH="1" rot="10800000">
            <a:off x="496275" y="70661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430" name="Google Shape;2430;p119"/>
          <p:cNvSpPr txBox="1"/>
          <p:nvPr/>
        </p:nvSpPr>
        <p:spPr>
          <a:xfrm>
            <a:off x="178579" y="5667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431" name="Google Shape;2431;p119"/>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432" name="Google Shape;2432;p119"/>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433" name="Google Shape;2433;p119"/>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434" name="Google Shape;2434;p119"/>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435" name="Google Shape;2435;p119"/>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436" name="Google Shape;2436;p119"/>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437" name="Google Shape;2437;p119"/>
          <p:cNvCxnSpPr/>
          <p:nvPr/>
        </p:nvCxnSpPr>
        <p:spPr>
          <a:xfrm flipH="1" rot="10800000">
            <a:off x="5995875" y="3068125"/>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438" name="Google Shape;2438;p119"/>
          <p:cNvSpPr txBox="1"/>
          <p:nvPr/>
        </p:nvSpPr>
        <p:spPr>
          <a:xfrm>
            <a:off x="5726379" y="28839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439" name="Google Shape;2439;p119"/>
          <p:cNvPicPr preferRelativeResize="0"/>
          <p:nvPr/>
        </p:nvPicPr>
        <p:blipFill rotWithShape="1">
          <a:blip r:embed="rId3">
            <a:alphaModFix/>
          </a:blip>
          <a:srcRect b="28789" l="0" r="65234" t="65507"/>
          <a:stretch/>
        </p:blipFill>
        <p:spPr>
          <a:xfrm>
            <a:off x="3033550" y="3050350"/>
            <a:ext cx="1895398" cy="212100"/>
          </a:xfrm>
          <a:prstGeom prst="rect">
            <a:avLst/>
          </a:prstGeom>
          <a:noFill/>
          <a:ln>
            <a:noFill/>
          </a:ln>
        </p:spPr>
      </p:pic>
      <p:sp>
        <p:nvSpPr>
          <p:cNvPr id="2440" name="Google Shape;2440;p119"/>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20"/>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Calling malloc</a:t>
            </a:r>
            <a:endParaRPr/>
          </a:p>
        </p:txBody>
      </p:sp>
      <p:sp>
        <p:nvSpPr>
          <p:cNvPr id="2446" name="Google Shape;2446;p120"/>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7" name="Google Shape;2447;p120"/>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448" name="Google Shape;2448;p120"/>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449" name="Google Shape;2449;p120"/>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call malloc, it saves the bp, lr of the main so we know where to return</a:t>
            </a:r>
            <a:endParaRPr i="1" sz="1100">
              <a:solidFill>
                <a:schemeClr val="lt2"/>
              </a:solidFill>
            </a:endParaRPr>
          </a:p>
        </p:txBody>
      </p:sp>
      <p:sp>
        <p:nvSpPr>
          <p:cNvPr id="2450" name="Google Shape;2450;p120"/>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451" name="Google Shape;2451;p120"/>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452" name="Google Shape;2452;p120"/>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453" name="Google Shape;2453;p120"/>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454" name="Google Shape;2454;p120"/>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5" name="Google Shape;2455;p120"/>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900</a:t>
            </a:r>
            <a:endParaRPr b="1" sz="800"/>
          </a:p>
        </p:txBody>
      </p:sp>
      <p:sp>
        <p:nvSpPr>
          <p:cNvPr id="2456" name="Google Shape;2456;p120"/>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457" name="Google Shape;2457;p120"/>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458" name="Google Shape;2458;p120"/>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459" name="Google Shape;2459;p120"/>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460" name="Google Shape;2460;p120"/>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461" name="Google Shape;2461;p120"/>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462" name="Google Shape;2462;p120"/>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463" name="Google Shape;2463;p120"/>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2028</a:t>
            </a:r>
            <a:endParaRPr b="1" sz="800"/>
          </a:p>
        </p:txBody>
      </p:sp>
      <p:sp>
        <p:nvSpPr>
          <p:cNvPr id="2464" name="Google Shape;2464;p120"/>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a:t>
            </a:r>
            <a:endParaRPr b="1" sz="800"/>
          </a:p>
        </p:txBody>
      </p:sp>
      <p:sp>
        <p:nvSpPr>
          <p:cNvPr id="2465" name="Google Shape;2465;p120"/>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466" name="Google Shape;2466;p120"/>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467" name="Google Shape;2467;p120"/>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468" name="Google Shape;2468;p120"/>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469" name="Google Shape;2469;p120"/>
          <p:cNvCxnSpPr/>
          <p:nvPr/>
        </p:nvCxnSpPr>
        <p:spPr>
          <a:xfrm flipH="1" rot="10800000">
            <a:off x="492950" y="2109363"/>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470" name="Google Shape;2470;p120"/>
          <p:cNvSpPr txBox="1"/>
          <p:nvPr/>
        </p:nvSpPr>
        <p:spPr>
          <a:xfrm>
            <a:off x="147804" y="19105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471" name="Google Shape;2471;p120"/>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ptr=0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472" name="Google Shape;2472;p120"/>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473" name="Google Shape;2473;p120"/>
          <p:cNvCxnSpPr/>
          <p:nvPr/>
        </p:nvCxnSpPr>
        <p:spPr>
          <a:xfrm flipH="1" rot="10800000">
            <a:off x="465500" y="1676038"/>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474" name="Google Shape;2474;p120"/>
          <p:cNvSpPr txBox="1"/>
          <p:nvPr/>
        </p:nvSpPr>
        <p:spPr>
          <a:xfrm>
            <a:off x="147804" y="153618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475" name="Google Shape;2475;p120"/>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476" name="Google Shape;2476;p120"/>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477" name="Google Shape;2477;p120"/>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478" name="Google Shape;2478;p120"/>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668</a:t>
            </a:r>
            <a:endParaRPr b="1" sz="800"/>
          </a:p>
        </p:txBody>
      </p:sp>
      <p:sp>
        <p:nvSpPr>
          <p:cNvPr id="2479" name="Google Shape;2479;p120"/>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480" name="Google Shape;2480;p120"/>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481" name="Google Shape;2481;p120"/>
          <p:cNvCxnSpPr/>
          <p:nvPr/>
        </p:nvCxnSpPr>
        <p:spPr>
          <a:xfrm flipH="1" rot="10800000">
            <a:off x="5995875" y="782125"/>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482" name="Google Shape;2482;p120"/>
          <p:cNvSpPr txBox="1"/>
          <p:nvPr/>
        </p:nvSpPr>
        <p:spPr>
          <a:xfrm>
            <a:off x="5726379" y="5979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483" name="Google Shape;2483;p120"/>
          <p:cNvPicPr preferRelativeResize="0"/>
          <p:nvPr/>
        </p:nvPicPr>
        <p:blipFill rotWithShape="1">
          <a:blip r:embed="rId3">
            <a:alphaModFix/>
          </a:blip>
          <a:srcRect b="94296" l="0" r="65234" t="0"/>
          <a:stretch/>
        </p:blipFill>
        <p:spPr>
          <a:xfrm>
            <a:off x="3033550" y="3050350"/>
            <a:ext cx="1895398" cy="212100"/>
          </a:xfrm>
          <a:prstGeom prst="rect">
            <a:avLst/>
          </a:prstGeom>
          <a:noFill/>
          <a:ln>
            <a:noFill/>
          </a:ln>
        </p:spPr>
      </p:pic>
      <p:sp>
        <p:nvSpPr>
          <p:cNvPr id="2484" name="Google Shape;2484;p120"/>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485" name="Google Shape;2485;p120"/>
          <p:cNvSpPr/>
          <p:nvPr/>
        </p:nvSpPr>
        <p:spPr>
          <a:xfrm>
            <a:off x="1291250" y="1701725"/>
            <a:ext cx="1461300" cy="478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bp=2048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lr=668  (4 bytes)</a:t>
            </a:r>
            <a:endParaRPr sz="1000">
              <a:solidFill>
                <a:schemeClr val="accent6"/>
              </a:solidFill>
            </a:endParaRPr>
          </a:p>
        </p:txBody>
      </p:sp>
      <p:sp>
        <p:nvSpPr>
          <p:cNvPr id="2486" name="Google Shape;2486;p120"/>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malloc</a:t>
            </a:r>
            <a:endParaRPr sz="700">
              <a:solidFill>
                <a:schemeClr val="accent6"/>
              </a:solidFill>
            </a:endParaRPr>
          </a:p>
        </p:txBody>
      </p:sp>
      <p:sp>
        <p:nvSpPr>
          <p:cNvPr id="2487" name="Google Shape;2487;p120"/>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121"/>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Calling malloc</a:t>
            </a:r>
            <a:endParaRPr/>
          </a:p>
        </p:txBody>
      </p:sp>
      <p:sp>
        <p:nvSpPr>
          <p:cNvPr id="2493" name="Google Shape;2493;p121"/>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4" name="Google Shape;2494;p121"/>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495" name="Google Shape;2495;p121"/>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496" name="Google Shape;2496;p121"/>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Malloc uses r0 as a parameter to allocate 4 bytes on the heap (</a:t>
            </a:r>
            <a:r>
              <a:rPr i="1" lang="en" sz="1100">
                <a:solidFill>
                  <a:schemeClr val="lt2"/>
                </a:solidFill>
              </a:rPr>
              <a:t>it's</a:t>
            </a:r>
            <a:r>
              <a:rPr i="1" lang="en" sz="1100">
                <a:solidFill>
                  <a:schemeClr val="lt2"/>
                </a:solidFill>
              </a:rPr>
              <a:t> actually more, but then return the address back to r0</a:t>
            </a:r>
            <a:endParaRPr i="1" sz="1100">
              <a:solidFill>
                <a:schemeClr val="lt2"/>
              </a:solidFill>
            </a:endParaRPr>
          </a:p>
        </p:txBody>
      </p:sp>
      <p:sp>
        <p:nvSpPr>
          <p:cNvPr id="2497" name="Google Shape;2497;p121"/>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498" name="Google Shape;2498;p121"/>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499" name="Google Shape;2499;p121"/>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500" name="Google Shape;2500;p121"/>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501" name="Google Shape;2501;p121"/>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2" name="Google Shape;2502;p121"/>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900</a:t>
            </a:r>
            <a:endParaRPr b="1" sz="800"/>
          </a:p>
        </p:txBody>
      </p:sp>
      <p:sp>
        <p:nvSpPr>
          <p:cNvPr id="2503" name="Google Shape;2503;p121"/>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504" name="Google Shape;2504;p121"/>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505" name="Google Shape;2505;p121"/>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506" name="Google Shape;2506;p121"/>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507" name="Google Shape;2507;p121"/>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508" name="Google Shape;2508;p121"/>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509" name="Google Shape;2509;p121"/>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510" name="Google Shape;2510;p121"/>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2028</a:t>
            </a:r>
            <a:endParaRPr b="1" sz="800"/>
          </a:p>
        </p:txBody>
      </p:sp>
      <p:sp>
        <p:nvSpPr>
          <p:cNvPr id="2511" name="Google Shape;2511;p121"/>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512" name="Google Shape;2512;p121"/>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513" name="Google Shape;2513;p121"/>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514" name="Google Shape;2514;p121"/>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515" name="Google Shape;2515;p121"/>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516" name="Google Shape;2516;p121"/>
          <p:cNvCxnSpPr/>
          <p:nvPr/>
        </p:nvCxnSpPr>
        <p:spPr>
          <a:xfrm flipH="1" rot="10800000">
            <a:off x="492950" y="2109363"/>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517" name="Google Shape;2517;p121"/>
          <p:cNvSpPr txBox="1"/>
          <p:nvPr/>
        </p:nvSpPr>
        <p:spPr>
          <a:xfrm>
            <a:off x="147804" y="19105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518" name="Google Shape;2518;p121"/>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ptr=0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519" name="Google Shape;2519;p121"/>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520" name="Google Shape;2520;p121"/>
          <p:cNvCxnSpPr/>
          <p:nvPr/>
        </p:nvCxnSpPr>
        <p:spPr>
          <a:xfrm flipH="1" rot="10800000">
            <a:off x="465500" y="1676038"/>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521" name="Google Shape;2521;p121"/>
          <p:cNvSpPr txBox="1"/>
          <p:nvPr/>
        </p:nvSpPr>
        <p:spPr>
          <a:xfrm>
            <a:off x="147804" y="153618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522" name="Google Shape;2522;p121"/>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523" name="Google Shape;2523;p121"/>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524" name="Google Shape;2524;p121"/>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525" name="Google Shape;2525;p121"/>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668</a:t>
            </a:r>
            <a:endParaRPr b="1" sz="800"/>
          </a:p>
        </p:txBody>
      </p:sp>
      <p:sp>
        <p:nvSpPr>
          <p:cNvPr id="2526" name="Google Shape;2526;p121"/>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527" name="Google Shape;2527;p121"/>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528" name="Google Shape;2528;p121"/>
          <p:cNvCxnSpPr/>
          <p:nvPr/>
        </p:nvCxnSpPr>
        <p:spPr>
          <a:xfrm flipH="1" rot="10800000">
            <a:off x="5995875" y="782125"/>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529" name="Google Shape;2529;p121"/>
          <p:cNvSpPr txBox="1"/>
          <p:nvPr/>
        </p:nvSpPr>
        <p:spPr>
          <a:xfrm>
            <a:off x="5726379" y="5979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530" name="Google Shape;2530;p121"/>
          <p:cNvPicPr preferRelativeResize="0"/>
          <p:nvPr/>
        </p:nvPicPr>
        <p:blipFill rotWithShape="1">
          <a:blip r:embed="rId3">
            <a:alphaModFix/>
          </a:blip>
          <a:srcRect b="94296" l="0" r="65234" t="0"/>
          <a:stretch/>
        </p:blipFill>
        <p:spPr>
          <a:xfrm>
            <a:off x="3033550" y="3050350"/>
            <a:ext cx="1895398" cy="212100"/>
          </a:xfrm>
          <a:prstGeom prst="rect">
            <a:avLst/>
          </a:prstGeom>
          <a:noFill/>
          <a:ln>
            <a:noFill/>
          </a:ln>
        </p:spPr>
      </p:pic>
      <p:sp>
        <p:nvSpPr>
          <p:cNvPr id="2531" name="Google Shape;2531;p121"/>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532" name="Google Shape;2532;p121"/>
          <p:cNvSpPr/>
          <p:nvPr/>
        </p:nvSpPr>
        <p:spPr>
          <a:xfrm>
            <a:off x="1291250" y="1701725"/>
            <a:ext cx="1461300" cy="478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bp=2048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lr=668  (4 bytes)</a:t>
            </a:r>
            <a:endParaRPr sz="1000">
              <a:solidFill>
                <a:schemeClr val="accent6"/>
              </a:solidFill>
            </a:endParaRPr>
          </a:p>
        </p:txBody>
      </p:sp>
      <p:sp>
        <p:nvSpPr>
          <p:cNvPr id="2533" name="Google Shape;2533;p121"/>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malloc</a:t>
            </a:r>
            <a:endParaRPr sz="700">
              <a:solidFill>
                <a:schemeClr val="accent6"/>
              </a:solidFill>
            </a:endParaRPr>
          </a:p>
        </p:txBody>
      </p:sp>
      <p:sp>
        <p:nvSpPr>
          <p:cNvPr id="2534" name="Google Shape;2534;p121"/>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2535" name="Google Shape;2535;p121"/>
          <p:cNvSpPr/>
          <p:nvPr/>
        </p:nvSpPr>
        <p:spPr>
          <a:xfrm>
            <a:off x="1286650" y="2407750"/>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*ptr=NA</a:t>
            </a:r>
            <a:endParaRPr sz="1100">
              <a:solidFill>
                <a:srgbClr val="2FFF12"/>
              </a:solidFill>
            </a:endParaRPr>
          </a:p>
        </p:txBody>
      </p:sp>
      <p:sp>
        <p:nvSpPr>
          <p:cNvPr id="2536" name="Google Shape;2536;p121"/>
          <p:cNvSpPr txBox="1"/>
          <p:nvPr/>
        </p:nvSpPr>
        <p:spPr>
          <a:xfrm>
            <a:off x="774800" y="24152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System Architecture</a:t>
            </a:r>
            <a:endParaRPr/>
          </a:p>
        </p:txBody>
      </p:sp>
      <p:sp>
        <p:nvSpPr>
          <p:cNvPr id="132" name="Google Shape;132;p2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components the </a:t>
            </a:r>
            <a:r>
              <a:rPr lang="en"/>
              <a:t>operating system operates</a:t>
            </a:r>
            <a:endParaRPr/>
          </a:p>
        </p:txBody>
      </p:sp>
      <p:sp>
        <p:nvSpPr>
          <p:cNvPr id="133" name="Google Shape;133;p2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122"/>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alloc returns</a:t>
            </a:r>
            <a:endParaRPr/>
          </a:p>
        </p:txBody>
      </p:sp>
      <p:sp>
        <p:nvSpPr>
          <p:cNvPr id="2542" name="Google Shape;2542;p122"/>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3" name="Google Shape;2543;p122"/>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544" name="Google Shape;2544;p122"/>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545" name="Google Shape;2545;p122"/>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Malloc exist, pc is set to lr , bp, sp is set back to the main, we store the address in the main stack where ptr is</a:t>
            </a:r>
            <a:endParaRPr i="1" sz="1100">
              <a:solidFill>
                <a:schemeClr val="lt2"/>
              </a:solidFill>
            </a:endParaRPr>
          </a:p>
        </p:txBody>
      </p:sp>
      <p:sp>
        <p:nvSpPr>
          <p:cNvPr id="2546" name="Google Shape;2546;p122"/>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547" name="Google Shape;2547;p122"/>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548" name="Google Shape;2548;p122"/>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549" name="Google Shape;2549;p122"/>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550" name="Google Shape;2550;p122"/>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551" name="Google Shape;2551;p122"/>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672</a:t>
            </a:r>
            <a:endParaRPr b="1" sz="800"/>
          </a:p>
        </p:txBody>
      </p:sp>
      <p:sp>
        <p:nvSpPr>
          <p:cNvPr id="2552" name="Google Shape;2552;p122"/>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553" name="Google Shape;2553;p122"/>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554" name="Google Shape;2554;p122"/>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555" name="Google Shape;2555;p122"/>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556" name="Google Shape;2556;p122"/>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557" name="Google Shape;2557;p122"/>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558" name="Google Shape;2558;p122"/>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559" name="Google Shape;2559;p122"/>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560" name="Google Shape;2560;p122"/>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561" name="Google Shape;2561;p122"/>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562" name="Google Shape;2562;p122"/>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563" name="Google Shape;2563;p122"/>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564" name="Google Shape;2564;p122"/>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565" name="Google Shape;2565;p122"/>
          <p:cNvCxnSpPr/>
          <p:nvPr/>
        </p:nvCxnSpPr>
        <p:spPr>
          <a:xfrm flipH="1" rot="10800000">
            <a:off x="520400" y="151917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566" name="Google Shape;2566;p122"/>
          <p:cNvSpPr txBox="1"/>
          <p:nvPr/>
        </p:nvSpPr>
        <p:spPr>
          <a:xfrm>
            <a:off x="175254" y="132033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567" name="Google Shape;2567;p122"/>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568" name="Google Shape;2568;p122"/>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569" name="Google Shape;2569;p122"/>
          <p:cNvCxnSpPr/>
          <p:nvPr/>
        </p:nvCxnSpPr>
        <p:spPr>
          <a:xfrm flipH="1" rot="10800000">
            <a:off x="492950" y="72726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570" name="Google Shape;2570;p122"/>
          <p:cNvSpPr txBox="1"/>
          <p:nvPr/>
        </p:nvSpPr>
        <p:spPr>
          <a:xfrm>
            <a:off x="175254" y="58741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571" name="Google Shape;2571;p122"/>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572" name="Google Shape;2572;p122"/>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573" name="Google Shape;2573;p122"/>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574" name="Google Shape;2574;p122"/>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575" name="Google Shape;2575;p122"/>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576" name="Google Shape;2576;p122"/>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577" name="Google Shape;2577;p122"/>
          <p:cNvCxnSpPr/>
          <p:nvPr/>
        </p:nvCxnSpPr>
        <p:spPr>
          <a:xfrm flipH="1" rot="10800000">
            <a:off x="5995875" y="2681925"/>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578" name="Google Shape;2578;p122"/>
          <p:cNvSpPr txBox="1"/>
          <p:nvPr/>
        </p:nvSpPr>
        <p:spPr>
          <a:xfrm>
            <a:off x="5726379" y="24977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579" name="Google Shape;2579;p122"/>
          <p:cNvPicPr preferRelativeResize="0"/>
          <p:nvPr/>
        </p:nvPicPr>
        <p:blipFill rotWithShape="1">
          <a:blip r:embed="rId3">
            <a:alphaModFix/>
          </a:blip>
          <a:srcRect b="38586" l="0" r="65234" t="55710"/>
          <a:stretch/>
        </p:blipFill>
        <p:spPr>
          <a:xfrm>
            <a:off x="3033550" y="3050350"/>
            <a:ext cx="1895398" cy="212100"/>
          </a:xfrm>
          <a:prstGeom prst="rect">
            <a:avLst/>
          </a:prstGeom>
          <a:noFill/>
          <a:ln>
            <a:noFill/>
          </a:ln>
        </p:spPr>
      </p:pic>
      <p:sp>
        <p:nvSpPr>
          <p:cNvPr id="2580" name="Google Shape;2580;p122"/>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581" name="Google Shape;2581;p122"/>
          <p:cNvSpPr/>
          <p:nvPr/>
        </p:nvSpPr>
        <p:spPr>
          <a:xfrm>
            <a:off x="1291250" y="1701725"/>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2582" name="Google Shape;2582;p122"/>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2583" name="Google Shape;2583;p122"/>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2584" name="Google Shape;2584;p122"/>
          <p:cNvSpPr/>
          <p:nvPr/>
        </p:nvSpPr>
        <p:spPr>
          <a:xfrm>
            <a:off x="1286650" y="2407750"/>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*ptr=NA</a:t>
            </a:r>
            <a:endParaRPr sz="1100">
              <a:solidFill>
                <a:srgbClr val="2FFF12"/>
              </a:solidFill>
            </a:endParaRPr>
          </a:p>
        </p:txBody>
      </p:sp>
      <p:sp>
        <p:nvSpPr>
          <p:cNvPr id="2585" name="Google Shape;2585;p122"/>
          <p:cNvSpPr txBox="1"/>
          <p:nvPr/>
        </p:nvSpPr>
        <p:spPr>
          <a:xfrm>
            <a:off x="774800" y="24152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123"/>
          <p:cNvSpPr txBox="1"/>
          <p:nvPr>
            <p:ph type="title"/>
          </p:nvPr>
        </p:nvSpPr>
        <p:spPr>
          <a:xfrm>
            <a:off x="97100" y="1472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 value to heap</a:t>
            </a:r>
            <a:endParaRPr/>
          </a:p>
        </p:txBody>
      </p:sp>
      <p:sp>
        <p:nvSpPr>
          <p:cNvPr id="2591" name="Google Shape;2591;p123"/>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2" name="Google Shape;2592;p123"/>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593" name="Google Shape;2593;p123"/>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594" name="Google Shape;2594;p123"/>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load 10 to r1 and write  it to [r0] which is where the address of pointer is</a:t>
            </a:r>
            <a:endParaRPr i="1" sz="1100">
              <a:solidFill>
                <a:schemeClr val="lt2"/>
              </a:solidFill>
            </a:endParaRPr>
          </a:p>
        </p:txBody>
      </p:sp>
      <p:sp>
        <p:nvSpPr>
          <p:cNvPr id="2595" name="Google Shape;2595;p123"/>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596" name="Google Shape;2596;p123"/>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597" name="Google Shape;2597;p123"/>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598" name="Google Shape;2598;p123"/>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599" name="Google Shape;2599;p123"/>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600" name="Google Shape;2600;p123"/>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680</a:t>
            </a:r>
            <a:endParaRPr b="1" sz="800"/>
          </a:p>
        </p:txBody>
      </p:sp>
      <p:sp>
        <p:nvSpPr>
          <p:cNvPr id="2601" name="Google Shape;2601;p123"/>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602" name="Google Shape;2602;p123"/>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603" name="Google Shape;2603;p123"/>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604" name="Google Shape;2604;p123"/>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605" name="Google Shape;2605;p123"/>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606" name="Google Shape;2606;p123"/>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607" name="Google Shape;2607;p123"/>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608" name="Google Shape;2608;p123"/>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609" name="Google Shape;2609;p123"/>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610" name="Google Shape;2610;p123"/>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a:t>
            </a:r>
            <a:endParaRPr b="1" sz="800"/>
          </a:p>
        </p:txBody>
      </p:sp>
      <p:sp>
        <p:nvSpPr>
          <p:cNvPr id="2611" name="Google Shape;2611;p123"/>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612" name="Google Shape;2612;p123"/>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613" name="Google Shape;2613;p123"/>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614" name="Google Shape;2614;p123"/>
          <p:cNvCxnSpPr/>
          <p:nvPr/>
        </p:nvCxnSpPr>
        <p:spPr>
          <a:xfrm flipH="1" rot="10800000">
            <a:off x="520400" y="151917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615" name="Google Shape;2615;p123"/>
          <p:cNvSpPr txBox="1"/>
          <p:nvPr/>
        </p:nvSpPr>
        <p:spPr>
          <a:xfrm>
            <a:off x="175254" y="132033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616" name="Google Shape;2616;p123"/>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617" name="Google Shape;2617;p123"/>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618" name="Google Shape;2618;p123"/>
          <p:cNvCxnSpPr/>
          <p:nvPr/>
        </p:nvCxnSpPr>
        <p:spPr>
          <a:xfrm flipH="1" rot="10800000">
            <a:off x="492950" y="72726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619" name="Google Shape;2619;p123"/>
          <p:cNvSpPr txBox="1"/>
          <p:nvPr/>
        </p:nvSpPr>
        <p:spPr>
          <a:xfrm>
            <a:off x="175254" y="58741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620" name="Google Shape;2620;p123"/>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621" name="Google Shape;2621;p123"/>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622" name="Google Shape;2622;p123"/>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623" name="Google Shape;2623;p123"/>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624" name="Google Shape;2624;p123"/>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625" name="Google Shape;2625;p123"/>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626" name="Google Shape;2626;p123"/>
          <p:cNvCxnSpPr/>
          <p:nvPr/>
        </p:nvCxnSpPr>
        <p:spPr>
          <a:xfrm flipH="1" rot="10800000">
            <a:off x="5995875" y="2300925"/>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627" name="Google Shape;2627;p123"/>
          <p:cNvSpPr txBox="1"/>
          <p:nvPr/>
        </p:nvSpPr>
        <p:spPr>
          <a:xfrm>
            <a:off x="5726379" y="21167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628" name="Google Shape;2628;p123"/>
          <p:cNvPicPr preferRelativeResize="0"/>
          <p:nvPr/>
        </p:nvPicPr>
        <p:blipFill rotWithShape="1">
          <a:blip r:embed="rId3">
            <a:alphaModFix/>
          </a:blip>
          <a:srcRect b="48639" l="-636" r="65870" t="45657"/>
          <a:stretch/>
        </p:blipFill>
        <p:spPr>
          <a:xfrm>
            <a:off x="2998950" y="2731937"/>
            <a:ext cx="1895398" cy="212100"/>
          </a:xfrm>
          <a:prstGeom prst="rect">
            <a:avLst/>
          </a:prstGeom>
          <a:noFill/>
          <a:ln>
            <a:noFill/>
          </a:ln>
        </p:spPr>
      </p:pic>
      <p:sp>
        <p:nvSpPr>
          <p:cNvPr id="2629" name="Google Shape;2629;p123"/>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630" name="Google Shape;2630;p123"/>
          <p:cNvSpPr/>
          <p:nvPr/>
        </p:nvSpPr>
        <p:spPr>
          <a:xfrm>
            <a:off x="1291250" y="1701725"/>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2631" name="Google Shape;2631;p123"/>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2632" name="Google Shape;2632;p123"/>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2633" name="Google Shape;2633;p123"/>
          <p:cNvSpPr/>
          <p:nvPr/>
        </p:nvSpPr>
        <p:spPr>
          <a:xfrm>
            <a:off x="1286650" y="2407750"/>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*ptr=10</a:t>
            </a:r>
            <a:endParaRPr sz="1100">
              <a:solidFill>
                <a:srgbClr val="2FFF12"/>
              </a:solidFill>
            </a:endParaRPr>
          </a:p>
        </p:txBody>
      </p:sp>
      <p:sp>
        <p:nvSpPr>
          <p:cNvPr id="2634" name="Google Shape;2634;p123"/>
          <p:cNvSpPr txBox="1"/>
          <p:nvPr/>
        </p:nvSpPr>
        <p:spPr>
          <a:xfrm>
            <a:off x="774800" y="24152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124"/>
          <p:cNvSpPr txBox="1"/>
          <p:nvPr>
            <p:ph type="title"/>
          </p:nvPr>
        </p:nvSpPr>
        <p:spPr>
          <a:xfrm>
            <a:off x="97100" y="1472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1</a:t>
            </a:r>
            <a:endParaRPr/>
          </a:p>
        </p:txBody>
      </p:sp>
      <p:sp>
        <p:nvSpPr>
          <p:cNvPr id="2640" name="Google Shape;2640;p124"/>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1" name="Google Shape;2641;p124"/>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642" name="Google Shape;2642;p124"/>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643" name="Google Shape;2643;p124"/>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add 1 and store the r1 again in the heap</a:t>
            </a:r>
            <a:endParaRPr i="1" sz="1100">
              <a:solidFill>
                <a:schemeClr val="lt2"/>
              </a:solidFill>
            </a:endParaRPr>
          </a:p>
        </p:txBody>
      </p:sp>
      <p:sp>
        <p:nvSpPr>
          <p:cNvPr id="2644" name="Google Shape;2644;p124"/>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645" name="Google Shape;2645;p124"/>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646" name="Google Shape;2646;p124"/>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647" name="Google Shape;2647;p124"/>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648" name="Google Shape;2648;p124"/>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649" name="Google Shape;2649;p124"/>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688</a:t>
            </a:r>
            <a:endParaRPr b="1" sz="800"/>
          </a:p>
        </p:txBody>
      </p:sp>
      <p:sp>
        <p:nvSpPr>
          <p:cNvPr id="2650" name="Google Shape;2650;p124"/>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651" name="Google Shape;2651;p124"/>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652" name="Google Shape;2652;p124"/>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653" name="Google Shape;2653;p124"/>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654" name="Google Shape;2654;p124"/>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655" name="Google Shape;2655;p124"/>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656" name="Google Shape;2656;p124"/>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657" name="Google Shape;2657;p124"/>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658" name="Google Shape;2658;p124"/>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659" name="Google Shape;2659;p124"/>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11</a:t>
            </a:r>
            <a:endParaRPr b="1" sz="800"/>
          </a:p>
        </p:txBody>
      </p:sp>
      <p:sp>
        <p:nvSpPr>
          <p:cNvPr id="2660" name="Google Shape;2660;p124"/>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661" name="Google Shape;2661;p124"/>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662" name="Google Shape;2662;p124"/>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663" name="Google Shape;2663;p124"/>
          <p:cNvCxnSpPr/>
          <p:nvPr/>
        </p:nvCxnSpPr>
        <p:spPr>
          <a:xfrm flipH="1" rot="10800000">
            <a:off x="520400" y="151917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664" name="Google Shape;2664;p124"/>
          <p:cNvSpPr txBox="1"/>
          <p:nvPr/>
        </p:nvSpPr>
        <p:spPr>
          <a:xfrm>
            <a:off x="175254" y="132033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665" name="Google Shape;2665;p124"/>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666" name="Google Shape;2666;p124"/>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667" name="Google Shape;2667;p124"/>
          <p:cNvCxnSpPr/>
          <p:nvPr/>
        </p:nvCxnSpPr>
        <p:spPr>
          <a:xfrm flipH="1" rot="10800000">
            <a:off x="492950" y="72726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668" name="Google Shape;2668;p124"/>
          <p:cNvSpPr txBox="1"/>
          <p:nvPr/>
        </p:nvSpPr>
        <p:spPr>
          <a:xfrm>
            <a:off x="175254" y="58741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669" name="Google Shape;2669;p124"/>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670" name="Google Shape;2670;p124"/>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671" name="Google Shape;2671;p124"/>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672" name="Google Shape;2672;p124"/>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673" name="Google Shape;2673;p124"/>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674" name="Google Shape;2674;p124"/>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675" name="Google Shape;2675;p124"/>
          <p:cNvCxnSpPr/>
          <p:nvPr/>
        </p:nvCxnSpPr>
        <p:spPr>
          <a:xfrm flipH="1" rot="10800000">
            <a:off x="5995875" y="192684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676" name="Google Shape;2676;p124"/>
          <p:cNvSpPr txBox="1"/>
          <p:nvPr/>
        </p:nvSpPr>
        <p:spPr>
          <a:xfrm>
            <a:off x="5726379" y="174266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677" name="Google Shape;2677;p124"/>
          <p:cNvPicPr preferRelativeResize="0"/>
          <p:nvPr/>
        </p:nvPicPr>
        <p:blipFill rotWithShape="1">
          <a:blip r:embed="rId3">
            <a:alphaModFix/>
          </a:blip>
          <a:srcRect b="58872" l="-636" r="65870" t="35424"/>
          <a:stretch/>
        </p:blipFill>
        <p:spPr>
          <a:xfrm>
            <a:off x="2998950" y="2731937"/>
            <a:ext cx="1895398" cy="212100"/>
          </a:xfrm>
          <a:prstGeom prst="rect">
            <a:avLst/>
          </a:prstGeom>
          <a:noFill/>
          <a:ln>
            <a:noFill/>
          </a:ln>
        </p:spPr>
      </p:pic>
      <p:sp>
        <p:nvSpPr>
          <p:cNvPr id="2678" name="Google Shape;2678;p124"/>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679" name="Google Shape;2679;p124"/>
          <p:cNvSpPr/>
          <p:nvPr/>
        </p:nvSpPr>
        <p:spPr>
          <a:xfrm>
            <a:off x="1291250" y="1701725"/>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2680" name="Google Shape;2680;p124"/>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2681" name="Google Shape;2681;p124"/>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2682" name="Google Shape;2682;p124"/>
          <p:cNvSpPr/>
          <p:nvPr/>
        </p:nvSpPr>
        <p:spPr>
          <a:xfrm>
            <a:off x="1286650" y="2407750"/>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2683" name="Google Shape;2683;p124"/>
          <p:cNvSpPr txBox="1"/>
          <p:nvPr/>
        </p:nvSpPr>
        <p:spPr>
          <a:xfrm>
            <a:off x="774800" y="24152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125"/>
          <p:cNvSpPr txBox="1"/>
          <p:nvPr>
            <p:ph type="title"/>
          </p:nvPr>
        </p:nvSpPr>
        <p:spPr>
          <a:xfrm>
            <a:off x="97100" y="1472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free</a:t>
            </a:r>
            <a:endParaRPr/>
          </a:p>
        </p:txBody>
      </p:sp>
      <p:sp>
        <p:nvSpPr>
          <p:cNvPr id="2689" name="Google Shape;2689;p125"/>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0" name="Google Shape;2690;p125"/>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691" name="Google Shape;2691;p125"/>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692" name="Google Shape;2692;p125"/>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Load the pointer into r0 which becomes the first parameter, call free, update pc, we free address</a:t>
            </a:r>
            <a:endParaRPr i="1" sz="1100">
              <a:solidFill>
                <a:schemeClr val="lt2"/>
              </a:solidFill>
            </a:endParaRPr>
          </a:p>
        </p:txBody>
      </p:sp>
      <p:sp>
        <p:nvSpPr>
          <p:cNvPr id="2693" name="Google Shape;2693;p125"/>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694" name="Google Shape;2694;p125"/>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695" name="Google Shape;2695;p125"/>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696" name="Google Shape;2696;p125"/>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697" name="Google Shape;2697;p125"/>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698" name="Google Shape;2698;p125"/>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800</a:t>
            </a:r>
            <a:endParaRPr b="1" sz="800"/>
          </a:p>
        </p:txBody>
      </p:sp>
      <p:sp>
        <p:nvSpPr>
          <p:cNvPr id="2699" name="Google Shape;2699;p125"/>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700" name="Google Shape;2700;p125"/>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701" name="Google Shape;2701;p125"/>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702" name="Google Shape;2702;p125"/>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703" name="Google Shape;2703;p125"/>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704" name="Google Shape;2704;p125"/>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705" name="Google Shape;2705;p125"/>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706" name="Google Shape;2706;p125"/>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2028</a:t>
            </a:r>
            <a:endParaRPr b="1" sz="800"/>
          </a:p>
        </p:txBody>
      </p:sp>
      <p:sp>
        <p:nvSpPr>
          <p:cNvPr id="2707" name="Google Shape;2707;p125"/>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708" name="Google Shape;2708;p125"/>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11</a:t>
            </a:r>
            <a:endParaRPr b="1" sz="800"/>
          </a:p>
        </p:txBody>
      </p:sp>
      <p:sp>
        <p:nvSpPr>
          <p:cNvPr id="2709" name="Google Shape;2709;p125"/>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710" name="Google Shape;2710;p125"/>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711" name="Google Shape;2711;p125"/>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712" name="Google Shape;2712;p125"/>
          <p:cNvCxnSpPr/>
          <p:nvPr/>
        </p:nvCxnSpPr>
        <p:spPr>
          <a:xfrm flipH="1" rot="10800000">
            <a:off x="520400" y="2163383"/>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713" name="Google Shape;2713;p125"/>
          <p:cNvSpPr txBox="1"/>
          <p:nvPr/>
        </p:nvSpPr>
        <p:spPr>
          <a:xfrm>
            <a:off x="175254" y="1964546"/>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714" name="Google Shape;2714;p125"/>
          <p:cNvSpPr/>
          <p:nvPr/>
        </p:nvSpPr>
        <p:spPr>
          <a:xfrm>
            <a:off x="1303725" y="59745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715" name="Google Shape;2715;p125"/>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716" name="Google Shape;2716;p125"/>
          <p:cNvCxnSpPr/>
          <p:nvPr/>
        </p:nvCxnSpPr>
        <p:spPr>
          <a:xfrm flipH="1" rot="10800000">
            <a:off x="492950" y="157238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717" name="Google Shape;2717;p125"/>
          <p:cNvSpPr txBox="1"/>
          <p:nvPr/>
        </p:nvSpPr>
        <p:spPr>
          <a:xfrm>
            <a:off x="175254" y="143253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718" name="Google Shape;2718;p125"/>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719" name="Google Shape;2719;p125"/>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720" name="Google Shape;2720;p125"/>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721" name="Google Shape;2721;p125"/>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696</a:t>
            </a:r>
            <a:endParaRPr b="1" sz="800"/>
          </a:p>
        </p:txBody>
      </p:sp>
      <p:sp>
        <p:nvSpPr>
          <p:cNvPr id="2722" name="Google Shape;2722;p125"/>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723" name="Google Shape;2723;p125"/>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724" name="Google Shape;2724;p125"/>
          <p:cNvCxnSpPr/>
          <p:nvPr/>
        </p:nvCxnSpPr>
        <p:spPr>
          <a:xfrm flipH="1" rot="10800000">
            <a:off x="5995875" y="984757"/>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725" name="Google Shape;2725;p125"/>
          <p:cNvSpPr txBox="1"/>
          <p:nvPr/>
        </p:nvSpPr>
        <p:spPr>
          <a:xfrm>
            <a:off x="5726379" y="80057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726" name="Google Shape;2726;p125"/>
          <p:cNvPicPr preferRelativeResize="0"/>
          <p:nvPr/>
        </p:nvPicPr>
        <p:blipFill rotWithShape="1">
          <a:blip r:embed="rId3">
            <a:alphaModFix/>
          </a:blip>
          <a:srcRect b="88840" l="-764" r="65999" t="5456"/>
          <a:stretch/>
        </p:blipFill>
        <p:spPr>
          <a:xfrm>
            <a:off x="2998950" y="2731937"/>
            <a:ext cx="1895398" cy="212100"/>
          </a:xfrm>
          <a:prstGeom prst="rect">
            <a:avLst/>
          </a:prstGeom>
          <a:noFill/>
          <a:ln>
            <a:noFill/>
          </a:ln>
        </p:spPr>
      </p:pic>
      <p:sp>
        <p:nvSpPr>
          <p:cNvPr id="2727" name="Google Shape;2727;p125"/>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728" name="Google Shape;2728;p125"/>
          <p:cNvSpPr/>
          <p:nvPr/>
        </p:nvSpPr>
        <p:spPr>
          <a:xfrm>
            <a:off x="1291250" y="1701725"/>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bp=2048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lr=696  (4 bytes)</a:t>
            </a:r>
            <a:endParaRPr sz="1000">
              <a:solidFill>
                <a:schemeClr val="accent6"/>
              </a:solidFill>
            </a:endParaRPr>
          </a:p>
        </p:txBody>
      </p:sp>
      <p:sp>
        <p:nvSpPr>
          <p:cNvPr id="2729" name="Google Shape;2729;p125"/>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free</a:t>
            </a:r>
            <a:endParaRPr sz="700">
              <a:solidFill>
                <a:schemeClr val="accent6"/>
              </a:solidFill>
            </a:endParaRPr>
          </a:p>
        </p:txBody>
      </p:sp>
      <p:sp>
        <p:nvSpPr>
          <p:cNvPr id="2730" name="Google Shape;2730;p125"/>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2731" name="Google Shape;2731;p125"/>
          <p:cNvSpPr/>
          <p:nvPr/>
        </p:nvSpPr>
        <p:spPr>
          <a:xfrm>
            <a:off x="1286650" y="2407750"/>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FF"/>
                </a:solidFill>
              </a:rPr>
              <a:t>*ptr=11(freed)</a:t>
            </a:r>
            <a:endParaRPr i="1" sz="1100">
              <a:solidFill>
                <a:srgbClr val="FF00FF"/>
              </a:solidFill>
            </a:endParaRPr>
          </a:p>
        </p:txBody>
      </p:sp>
      <p:sp>
        <p:nvSpPr>
          <p:cNvPr id="2732" name="Google Shape;2732;p125"/>
          <p:cNvSpPr txBox="1"/>
          <p:nvPr/>
        </p:nvSpPr>
        <p:spPr>
          <a:xfrm>
            <a:off x="774800" y="24152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126"/>
          <p:cNvSpPr txBox="1"/>
          <p:nvPr>
            <p:ph type="title"/>
          </p:nvPr>
        </p:nvSpPr>
        <p:spPr>
          <a:xfrm>
            <a:off x="97100" y="1472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returns</a:t>
            </a:r>
            <a:endParaRPr/>
          </a:p>
        </p:txBody>
      </p:sp>
      <p:sp>
        <p:nvSpPr>
          <p:cNvPr id="2738" name="Google Shape;2738;p126"/>
          <p:cNvSpPr/>
          <p:nvPr/>
        </p:nvSpPr>
        <p:spPr>
          <a:xfrm>
            <a:off x="1240250" y="57232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9" name="Google Shape;2739;p126"/>
          <p:cNvSpPr txBox="1"/>
          <p:nvPr/>
        </p:nvSpPr>
        <p:spPr>
          <a:xfrm>
            <a:off x="824015" y="40760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2740" name="Google Shape;2740;p126"/>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741" name="Google Shape;2741;p126"/>
          <p:cNvSpPr txBox="1"/>
          <p:nvPr/>
        </p:nvSpPr>
        <p:spPr>
          <a:xfrm>
            <a:off x="236125" y="4643550"/>
            <a:ext cx="4962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Free exits, set pc to lr, return control to kernel</a:t>
            </a:r>
            <a:endParaRPr i="1" sz="1100">
              <a:solidFill>
                <a:schemeClr val="lt2"/>
              </a:solidFill>
            </a:endParaRPr>
          </a:p>
        </p:txBody>
      </p:sp>
      <p:sp>
        <p:nvSpPr>
          <p:cNvPr id="2742" name="Google Shape;2742;p126"/>
          <p:cNvSpPr txBox="1"/>
          <p:nvPr/>
        </p:nvSpPr>
        <p:spPr>
          <a:xfrm>
            <a:off x="806950" y="31428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2743" name="Google Shape;2743;p126"/>
          <p:cNvSpPr/>
          <p:nvPr/>
        </p:nvSpPr>
        <p:spPr>
          <a:xfrm>
            <a:off x="1286650" y="314287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744" name="Google Shape;2744;p126"/>
          <p:cNvSpPr/>
          <p:nvPr/>
        </p:nvSpPr>
        <p:spPr>
          <a:xfrm>
            <a:off x="1286650" y="283825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745" name="Google Shape;2745;p126"/>
          <p:cNvSpPr txBox="1"/>
          <p:nvPr/>
        </p:nvSpPr>
        <p:spPr>
          <a:xfrm>
            <a:off x="747350" y="54530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2746" name="Google Shape;2746;p126"/>
          <p:cNvSpPr/>
          <p:nvPr/>
        </p:nvSpPr>
        <p:spPr>
          <a:xfrm>
            <a:off x="2873525" y="612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2747" name="Google Shape;2747;p126"/>
          <p:cNvSpPr/>
          <p:nvPr/>
        </p:nvSpPr>
        <p:spPr>
          <a:xfrm>
            <a:off x="2930850"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800</a:t>
            </a:r>
            <a:endParaRPr b="1" sz="800"/>
          </a:p>
        </p:txBody>
      </p:sp>
      <p:sp>
        <p:nvSpPr>
          <p:cNvPr id="2748" name="Google Shape;2748;p126"/>
          <p:cNvSpPr txBox="1"/>
          <p:nvPr/>
        </p:nvSpPr>
        <p:spPr>
          <a:xfrm>
            <a:off x="3050775" y="1240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749" name="Google Shape;2749;p126"/>
          <p:cNvSpPr txBox="1"/>
          <p:nvPr/>
        </p:nvSpPr>
        <p:spPr>
          <a:xfrm>
            <a:off x="3823400" y="1214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750" name="Google Shape;2750;p126"/>
          <p:cNvSpPr txBox="1"/>
          <p:nvPr/>
        </p:nvSpPr>
        <p:spPr>
          <a:xfrm>
            <a:off x="4541550" y="1218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751" name="Google Shape;2751;p126"/>
          <p:cNvSpPr txBox="1"/>
          <p:nvPr/>
        </p:nvSpPr>
        <p:spPr>
          <a:xfrm>
            <a:off x="3070190" y="532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752" name="Google Shape;2752;p126"/>
          <p:cNvSpPr txBox="1"/>
          <p:nvPr/>
        </p:nvSpPr>
        <p:spPr>
          <a:xfrm>
            <a:off x="3768927"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753" name="Google Shape;2753;p126"/>
          <p:cNvSpPr txBox="1"/>
          <p:nvPr/>
        </p:nvSpPr>
        <p:spPr>
          <a:xfrm>
            <a:off x="4531865" y="553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754" name="Google Shape;2754;p126"/>
          <p:cNvSpPr/>
          <p:nvPr/>
        </p:nvSpPr>
        <p:spPr>
          <a:xfrm>
            <a:off x="366280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2048</a:t>
            </a:r>
            <a:endParaRPr b="1" sz="800"/>
          </a:p>
        </p:txBody>
      </p:sp>
      <p:sp>
        <p:nvSpPr>
          <p:cNvPr id="2755" name="Google Shape;2755;p126"/>
          <p:cNvSpPr/>
          <p:nvPr/>
        </p:nvSpPr>
        <p:spPr>
          <a:xfrm>
            <a:off x="4392525" y="854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2036</a:t>
            </a:r>
            <a:endParaRPr b="1" sz="800"/>
          </a:p>
        </p:txBody>
      </p:sp>
      <p:sp>
        <p:nvSpPr>
          <p:cNvPr id="2756" name="Google Shape;2756;p126"/>
          <p:cNvSpPr/>
          <p:nvPr/>
        </p:nvSpPr>
        <p:spPr>
          <a:xfrm>
            <a:off x="2898750"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757" name="Google Shape;2757;p126"/>
          <p:cNvSpPr/>
          <p:nvPr/>
        </p:nvSpPr>
        <p:spPr>
          <a:xfrm>
            <a:off x="363070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11</a:t>
            </a:r>
            <a:endParaRPr b="1" sz="800"/>
          </a:p>
        </p:txBody>
      </p:sp>
      <p:sp>
        <p:nvSpPr>
          <p:cNvPr id="2758" name="Google Shape;2758;p126"/>
          <p:cNvSpPr/>
          <p:nvPr/>
        </p:nvSpPr>
        <p:spPr>
          <a:xfrm>
            <a:off x="4360425" y="1536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759" name="Google Shape;2759;p126"/>
          <p:cNvSpPr txBox="1"/>
          <p:nvPr/>
        </p:nvSpPr>
        <p:spPr>
          <a:xfrm>
            <a:off x="305077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760" name="Google Shape;2760;p126"/>
          <p:cNvSpPr/>
          <p:nvPr/>
        </p:nvSpPr>
        <p:spPr>
          <a:xfrm>
            <a:off x="289875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cxnSp>
        <p:nvCxnSpPr>
          <p:cNvPr id="2761" name="Google Shape;2761;p126"/>
          <p:cNvCxnSpPr/>
          <p:nvPr/>
        </p:nvCxnSpPr>
        <p:spPr>
          <a:xfrm flipH="1" rot="10800000">
            <a:off x="520400" y="784861"/>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762" name="Google Shape;2762;p126"/>
          <p:cNvSpPr txBox="1"/>
          <p:nvPr/>
        </p:nvSpPr>
        <p:spPr>
          <a:xfrm>
            <a:off x="175254" y="58602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763" name="Google Shape;2763;p126"/>
          <p:cNvSpPr/>
          <p:nvPr/>
        </p:nvSpPr>
        <p:spPr>
          <a:xfrm>
            <a:off x="1303725" y="597450"/>
            <a:ext cx="1461300" cy="10440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2"/>
                </a:solidFill>
              </a:rPr>
              <a:t>bp=0 (4 bytes)</a:t>
            </a:r>
            <a:endParaRPr sz="1000">
              <a:solidFill>
                <a:schemeClr val="accent2"/>
              </a:solidFill>
            </a:endParaRPr>
          </a:p>
          <a:p>
            <a:pPr indent="0" lvl="0" marL="0" rtl="0" algn="l">
              <a:lnSpc>
                <a:spcPct val="115000"/>
              </a:lnSpc>
              <a:spcBef>
                <a:spcPts val="0"/>
              </a:spcBef>
              <a:spcAft>
                <a:spcPts val="0"/>
              </a:spcAft>
              <a:buNone/>
            </a:pPr>
            <a:r>
              <a:rPr lang="en" sz="1000">
                <a:solidFill>
                  <a:schemeClr val="accent2"/>
                </a:solidFill>
              </a:rPr>
              <a:t>lr=0  (4 bytes)</a:t>
            </a:r>
            <a:endParaRPr sz="1000">
              <a:solidFill>
                <a:schemeClr val="accent2"/>
              </a:solidFill>
            </a:endParaRPr>
          </a:p>
          <a:p>
            <a:pPr indent="0" lvl="0" marL="0" rtl="0" algn="l">
              <a:lnSpc>
                <a:spcPct val="115000"/>
              </a:lnSpc>
              <a:spcBef>
                <a:spcPts val="0"/>
              </a:spcBef>
              <a:spcAft>
                <a:spcPts val="0"/>
              </a:spcAft>
              <a:buNone/>
            </a:pPr>
            <a:r>
              <a:rPr lang="en" sz="1000">
                <a:solidFill>
                  <a:schemeClr val="accent2"/>
                </a:solidFill>
              </a:rPr>
              <a:t>ptr=1024 (4 bytes)</a:t>
            </a:r>
            <a:endParaRPr sz="1000">
              <a:solidFill>
                <a:schemeClr val="accent2"/>
              </a:solidFill>
            </a:endParaRPr>
          </a:p>
          <a:p>
            <a:pPr indent="0" lvl="0" marL="0" rtl="0" algn="l">
              <a:lnSpc>
                <a:spcPct val="115000"/>
              </a:lnSpc>
              <a:spcBef>
                <a:spcPts val="0"/>
              </a:spcBef>
              <a:spcAft>
                <a:spcPts val="0"/>
              </a:spcAft>
              <a:buNone/>
            </a:pPr>
            <a:r>
              <a:t/>
            </a:r>
            <a:endParaRPr sz="1000">
              <a:solidFill>
                <a:schemeClr val="accent2"/>
              </a:solidFill>
            </a:endParaRPr>
          </a:p>
        </p:txBody>
      </p:sp>
      <p:sp>
        <p:nvSpPr>
          <p:cNvPr id="2764" name="Google Shape;2764;p126"/>
          <p:cNvSpPr txBox="1"/>
          <p:nvPr/>
        </p:nvSpPr>
        <p:spPr>
          <a:xfrm>
            <a:off x="230208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1"/>
                </a:solidFill>
              </a:rPr>
              <a:t>main</a:t>
            </a:r>
            <a:endParaRPr sz="700">
              <a:solidFill>
                <a:schemeClr val="accent1"/>
              </a:solidFill>
            </a:endParaRPr>
          </a:p>
        </p:txBody>
      </p:sp>
      <p:cxnSp>
        <p:nvCxnSpPr>
          <p:cNvPr id="2765" name="Google Shape;2765;p126"/>
          <p:cNvCxnSpPr/>
          <p:nvPr/>
        </p:nvCxnSpPr>
        <p:spPr>
          <a:xfrm flipH="1" rot="10800000">
            <a:off x="492950" y="73418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766" name="Google Shape;2766;p126"/>
          <p:cNvSpPr txBox="1"/>
          <p:nvPr/>
        </p:nvSpPr>
        <p:spPr>
          <a:xfrm>
            <a:off x="175254" y="59433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2767" name="Google Shape;2767;p126"/>
          <p:cNvSpPr txBox="1"/>
          <p:nvPr/>
        </p:nvSpPr>
        <p:spPr>
          <a:xfrm>
            <a:off x="806025" y="33644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2768" name="Google Shape;2768;p126"/>
          <p:cNvSpPr txBox="1"/>
          <p:nvPr/>
        </p:nvSpPr>
        <p:spPr>
          <a:xfrm>
            <a:off x="806950" y="366694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769" name="Google Shape;2769;p126"/>
          <p:cNvSpPr txBox="1"/>
          <p:nvPr/>
        </p:nvSpPr>
        <p:spPr>
          <a:xfrm>
            <a:off x="3814825" y="1964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770" name="Google Shape;2770;p126"/>
          <p:cNvSpPr/>
          <p:nvPr/>
        </p:nvSpPr>
        <p:spPr>
          <a:xfrm>
            <a:off x="3662800" y="2260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771" name="Google Shape;2771;p126"/>
          <p:cNvSpPr/>
          <p:nvPr/>
        </p:nvSpPr>
        <p:spPr>
          <a:xfrm>
            <a:off x="6250275" y="61240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2772" name="Google Shape;2772;p126"/>
          <p:cNvPicPr preferRelativeResize="0"/>
          <p:nvPr/>
        </p:nvPicPr>
        <p:blipFill rotWithShape="1">
          <a:blip r:embed="rId3">
            <a:alphaModFix/>
          </a:blip>
          <a:srcRect b="0" l="0" r="65234" t="0"/>
          <a:stretch/>
        </p:blipFill>
        <p:spPr>
          <a:xfrm>
            <a:off x="6312000" y="690750"/>
            <a:ext cx="1895398" cy="3718950"/>
          </a:xfrm>
          <a:prstGeom prst="rect">
            <a:avLst/>
          </a:prstGeom>
          <a:noFill/>
          <a:ln>
            <a:noFill/>
          </a:ln>
        </p:spPr>
      </p:pic>
      <p:cxnSp>
        <p:nvCxnSpPr>
          <p:cNvPr id="2773" name="Google Shape;2773;p126"/>
          <p:cNvCxnSpPr/>
          <p:nvPr/>
        </p:nvCxnSpPr>
        <p:spPr>
          <a:xfrm flipH="1" rot="10800000">
            <a:off x="5995875" y="1137157"/>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774" name="Google Shape;2774;p126"/>
          <p:cNvSpPr txBox="1"/>
          <p:nvPr/>
        </p:nvSpPr>
        <p:spPr>
          <a:xfrm>
            <a:off x="5726379" y="95297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pic>
        <p:nvPicPr>
          <p:cNvPr id="2775" name="Google Shape;2775;p126"/>
          <p:cNvPicPr preferRelativeResize="0"/>
          <p:nvPr/>
        </p:nvPicPr>
        <p:blipFill rotWithShape="1">
          <a:blip r:embed="rId3">
            <a:alphaModFix/>
          </a:blip>
          <a:srcRect b="84370" l="-764" r="65999" t="9926"/>
          <a:stretch/>
        </p:blipFill>
        <p:spPr>
          <a:xfrm>
            <a:off x="2998950" y="2731937"/>
            <a:ext cx="1895398" cy="212100"/>
          </a:xfrm>
          <a:prstGeom prst="rect">
            <a:avLst/>
          </a:prstGeom>
          <a:noFill/>
          <a:ln>
            <a:noFill/>
          </a:ln>
        </p:spPr>
      </p:pic>
      <p:sp>
        <p:nvSpPr>
          <p:cNvPr id="2776" name="Google Shape;2776;p126"/>
          <p:cNvSpPr txBox="1"/>
          <p:nvPr/>
        </p:nvSpPr>
        <p:spPr>
          <a:xfrm>
            <a:off x="747350" y="1371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2777" name="Google Shape;2777;p126"/>
          <p:cNvSpPr/>
          <p:nvPr/>
        </p:nvSpPr>
        <p:spPr>
          <a:xfrm>
            <a:off x="1291250" y="1701725"/>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2"/>
                </a:solidFill>
              </a:rPr>
              <a:t>bp=2048 (4 bytes)</a:t>
            </a:r>
            <a:endParaRPr sz="1000">
              <a:solidFill>
                <a:schemeClr val="accent2"/>
              </a:solidFill>
            </a:endParaRPr>
          </a:p>
          <a:p>
            <a:pPr indent="0" lvl="0" marL="0" rtl="0" algn="l">
              <a:lnSpc>
                <a:spcPct val="115000"/>
              </a:lnSpc>
              <a:spcBef>
                <a:spcPts val="0"/>
              </a:spcBef>
              <a:spcAft>
                <a:spcPts val="0"/>
              </a:spcAft>
              <a:buNone/>
            </a:pPr>
            <a:r>
              <a:rPr lang="en" sz="1000">
                <a:solidFill>
                  <a:schemeClr val="accent2"/>
                </a:solidFill>
              </a:rPr>
              <a:t>lr=696  (4 bytes)</a:t>
            </a:r>
            <a:endParaRPr sz="1000">
              <a:solidFill>
                <a:schemeClr val="accent2"/>
              </a:solidFill>
            </a:endParaRPr>
          </a:p>
        </p:txBody>
      </p:sp>
      <p:sp>
        <p:nvSpPr>
          <p:cNvPr id="2778" name="Google Shape;2778;p126"/>
          <p:cNvSpPr txBox="1"/>
          <p:nvPr/>
        </p:nvSpPr>
        <p:spPr>
          <a:xfrm>
            <a:off x="2251523" y="1964800"/>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free</a:t>
            </a:r>
            <a:endParaRPr sz="700">
              <a:solidFill>
                <a:schemeClr val="accent3"/>
              </a:solidFill>
            </a:endParaRPr>
          </a:p>
        </p:txBody>
      </p:sp>
      <p:sp>
        <p:nvSpPr>
          <p:cNvPr id="2779" name="Google Shape;2779;p126"/>
          <p:cNvSpPr txBox="1"/>
          <p:nvPr/>
        </p:nvSpPr>
        <p:spPr>
          <a:xfrm>
            <a:off x="774800" y="19921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2780" name="Google Shape;2780;p126"/>
          <p:cNvSpPr/>
          <p:nvPr/>
        </p:nvSpPr>
        <p:spPr>
          <a:xfrm>
            <a:off x="1286650" y="2407750"/>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FF"/>
                </a:solidFill>
              </a:rPr>
              <a:t>*ptr=11(freed)</a:t>
            </a:r>
            <a:endParaRPr i="1" sz="1100">
              <a:solidFill>
                <a:srgbClr val="FF00FF"/>
              </a:solidFill>
            </a:endParaRPr>
          </a:p>
        </p:txBody>
      </p:sp>
      <p:sp>
        <p:nvSpPr>
          <p:cNvPr id="2781" name="Google Shape;2781;p126"/>
          <p:cNvSpPr txBox="1"/>
          <p:nvPr/>
        </p:nvSpPr>
        <p:spPr>
          <a:xfrm>
            <a:off x="774800" y="24152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127"/>
          <p:cNvSpPr txBox="1"/>
          <p:nvPr>
            <p:ph type="title"/>
          </p:nvPr>
        </p:nvSpPr>
        <p:spPr>
          <a:xfrm>
            <a:off x="311700" y="46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leaks</a:t>
            </a:r>
            <a:endParaRPr/>
          </a:p>
        </p:txBody>
      </p:sp>
      <p:sp>
        <p:nvSpPr>
          <p:cNvPr id="2787" name="Google Shape;2787;p127"/>
          <p:cNvSpPr txBox="1"/>
          <p:nvPr>
            <p:ph idx="1" type="body"/>
          </p:nvPr>
        </p:nvSpPr>
        <p:spPr>
          <a:xfrm>
            <a:off x="345625" y="1138900"/>
            <a:ext cx="59955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Free the heap memory is important</a:t>
            </a:r>
            <a:endParaRPr sz="2200"/>
          </a:p>
          <a:p>
            <a:pPr indent="-368300" lvl="0" marL="457200" rtl="0" algn="l">
              <a:spcBef>
                <a:spcPts val="0"/>
              </a:spcBef>
              <a:spcAft>
                <a:spcPts val="0"/>
              </a:spcAft>
              <a:buSzPts val="2200"/>
              <a:buChar char="●"/>
            </a:pPr>
            <a:r>
              <a:rPr lang="en" sz="2200"/>
              <a:t>We get memory leak in the heap</a:t>
            </a:r>
            <a:endParaRPr sz="2200"/>
          </a:p>
          <a:p>
            <a:pPr indent="-368300" lvl="0" marL="457200" rtl="0" algn="l">
              <a:spcBef>
                <a:spcPts val="0"/>
              </a:spcBef>
              <a:spcAft>
                <a:spcPts val="0"/>
              </a:spcAft>
              <a:buSzPts val="2200"/>
              <a:buChar char="●"/>
            </a:pPr>
            <a:r>
              <a:rPr lang="en" sz="2200"/>
              <a:t>Losing a pointer in the stack when function returns</a:t>
            </a:r>
            <a:endParaRPr sz="2200"/>
          </a:p>
          <a:p>
            <a:pPr indent="-368300" lvl="0" marL="457200" rtl="0" algn="l">
              <a:spcBef>
                <a:spcPts val="0"/>
              </a:spcBef>
              <a:spcAft>
                <a:spcPts val="0"/>
              </a:spcAft>
              <a:buSzPts val="2200"/>
              <a:buChar char="●"/>
            </a:pPr>
            <a:r>
              <a:rPr lang="en" sz="2200"/>
              <a:t>Refcounting, Garbage collection</a:t>
            </a:r>
            <a:endParaRPr sz="2200"/>
          </a:p>
        </p:txBody>
      </p:sp>
      <p:sp>
        <p:nvSpPr>
          <p:cNvPr id="2788" name="Google Shape;2788;p127"/>
          <p:cNvSpPr/>
          <p:nvPr/>
        </p:nvSpPr>
        <p:spPr>
          <a:xfrm>
            <a:off x="6217625" y="1734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89" name="Google Shape;2789;p127"/>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2790" name="Google Shape;2790;p127"/>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2791" name="Google Shape;2791;p127"/>
          <p:cNvSpPr/>
          <p:nvPr/>
        </p:nvSpPr>
        <p:spPr>
          <a:xfrm>
            <a:off x="6279950" y="228950"/>
            <a:ext cx="2084100" cy="7299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*a=</a:t>
            </a:r>
            <a:r>
              <a:rPr lang="en" sz="1100">
                <a:solidFill>
                  <a:schemeClr val="accent2"/>
                </a:solidFill>
              </a:rPr>
              <a:t>0x333333</a:t>
            </a:r>
            <a:endParaRPr sz="1100">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2792" name="Google Shape;2792;p127"/>
          <p:cNvSpPr txBox="1"/>
          <p:nvPr/>
        </p:nvSpPr>
        <p:spPr>
          <a:xfrm>
            <a:off x="7448100" y="6563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rPr>
              <a:t>function</a:t>
            </a:r>
            <a:endParaRPr sz="1300">
              <a:solidFill>
                <a:schemeClr val="accent2"/>
              </a:solidFill>
            </a:endParaRPr>
          </a:p>
        </p:txBody>
      </p:sp>
      <p:sp>
        <p:nvSpPr>
          <p:cNvPr id="2793" name="Google Shape;2793;p127"/>
          <p:cNvSpPr/>
          <p:nvPr/>
        </p:nvSpPr>
        <p:spPr>
          <a:xfrm>
            <a:off x="6270275" y="27415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2794" name="Google Shape;2794;p127"/>
          <p:cNvSpPr/>
          <p:nvPr/>
        </p:nvSpPr>
        <p:spPr>
          <a:xfrm>
            <a:off x="6270275" y="21669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a:p>
            <a:pPr indent="0" lvl="0" marL="0" rtl="0" algn="ctr">
              <a:spcBef>
                <a:spcPts val="0"/>
              </a:spcBef>
              <a:spcAft>
                <a:spcPts val="0"/>
              </a:spcAft>
              <a:buNone/>
            </a:pPr>
            <a:r>
              <a:rPr lang="en">
                <a:solidFill>
                  <a:srgbClr val="2FFF12"/>
                </a:solidFill>
              </a:rPr>
              <a:t>char *c=</a:t>
            </a:r>
            <a:r>
              <a:rPr lang="en" sz="900">
                <a:solidFill>
                  <a:srgbClr val="2FFF12"/>
                </a:solidFill>
              </a:rPr>
              <a:t>0x222222</a:t>
            </a:r>
            <a:endParaRPr sz="900">
              <a:solidFill>
                <a:srgbClr val="2FFF12"/>
              </a:solidFill>
            </a:endParaRPr>
          </a:p>
          <a:p>
            <a:pPr indent="0" lvl="0" marL="0" rtl="0" algn="ctr">
              <a:spcBef>
                <a:spcPts val="0"/>
              </a:spcBef>
              <a:spcAft>
                <a:spcPts val="0"/>
              </a:spcAft>
              <a:buNone/>
            </a:pPr>
            <a:r>
              <a:t/>
            </a:r>
            <a:endParaRPr>
              <a:solidFill>
                <a:srgbClr val="2FFF12"/>
              </a:solidFill>
            </a:endParaRPr>
          </a:p>
        </p:txBody>
      </p:sp>
      <p:sp>
        <p:nvSpPr>
          <p:cNvPr id="2795" name="Google Shape;2795;p127"/>
          <p:cNvSpPr/>
          <p:nvPr/>
        </p:nvSpPr>
        <p:spPr>
          <a:xfrm>
            <a:off x="6270275" y="13893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2796" name="Google Shape;2796;p127"/>
          <p:cNvCxnSpPr/>
          <p:nvPr/>
        </p:nvCxnSpPr>
        <p:spPr>
          <a:xfrm rot="10800000">
            <a:off x="8514825" y="14260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2797" name="Google Shape;2797;p127"/>
          <p:cNvSpPr txBox="1"/>
          <p:nvPr/>
        </p:nvSpPr>
        <p:spPr>
          <a:xfrm>
            <a:off x="8578725" y="1799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2798" name="Google Shape;2798;p127"/>
          <p:cNvSpPr txBox="1"/>
          <p:nvPr/>
        </p:nvSpPr>
        <p:spPr>
          <a:xfrm>
            <a:off x="5456225" y="15298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0x333333</a:t>
            </a:r>
            <a:endParaRPr sz="900">
              <a:solidFill>
                <a:schemeClr val="accent6"/>
              </a:solidFill>
            </a:endParaRPr>
          </a:p>
        </p:txBody>
      </p:sp>
      <p:sp>
        <p:nvSpPr>
          <p:cNvPr id="2799" name="Google Shape;2799;p127"/>
          <p:cNvSpPr txBox="1"/>
          <p:nvPr/>
        </p:nvSpPr>
        <p:spPr>
          <a:xfrm>
            <a:off x="6279950" y="1457350"/>
            <a:ext cx="9333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9000 (leaked)</a:t>
            </a:r>
            <a:endParaRPr sz="900">
              <a:solidFill>
                <a:srgbClr val="FF00FF"/>
              </a:solidFill>
            </a:endParaRPr>
          </a:p>
        </p:txBody>
      </p:sp>
      <p:cxnSp>
        <p:nvCxnSpPr>
          <p:cNvPr id="2800" name="Google Shape;2800;p127"/>
          <p:cNvCxnSpPr>
            <a:endCxn id="2799" idx="1"/>
          </p:cNvCxnSpPr>
          <p:nvPr/>
        </p:nvCxnSpPr>
        <p:spPr>
          <a:xfrm rot="5400000">
            <a:off x="5988650" y="796750"/>
            <a:ext cx="1086900" cy="504300"/>
          </a:xfrm>
          <a:prstGeom prst="curvedConnector4">
            <a:avLst>
              <a:gd fmla="val 43790" name="adj1"/>
              <a:gd fmla="val 147219" name="adj2"/>
            </a:avLst>
          </a:prstGeom>
          <a:noFill/>
          <a:ln cap="flat" cmpd="sng" w="38100">
            <a:solidFill>
              <a:schemeClr val="accent2"/>
            </a:solidFill>
            <a:prstDash val="solid"/>
            <a:round/>
            <a:headEnd len="med" w="med" type="none"/>
            <a:tailEnd len="med" w="med" type="triangle"/>
          </a:ln>
        </p:spPr>
      </p:cxnSp>
      <p:sp>
        <p:nvSpPr>
          <p:cNvPr id="2801" name="Google Shape;2801;p127"/>
          <p:cNvSpPr txBox="1"/>
          <p:nvPr/>
        </p:nvSpPr>
        <p:spPr>
          <a:xfrm>
            <a:off x="5456225" y="18492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0x222222</a:t>
            </a:r>
            <a:endParaRPr sz="900">
              <a:solidFill>
                <a:schemeClr val="accent6"/>
              </a:solidFill>
            </a:endParaRPr>
          </a:p>
        </p:txBody>
      </p:sp>
      <p:sp>
        <p:nvSpPr>
          <p:cNvPr id="2802" name="Google Shape;2802;p127"/>
          <p:cNvSpPr txBox="1"/>
          <p:nvPr/>
        </p:nvSpPr>
        <p:spPr>
          <a:xfrm>
            <a:off x="6486500" y="181213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d</a:t>
            </a:r>
            <a:endParaRPr sz="900">
              <a:solidFill>
                <a:srgbClr val="FF00FF"/>
              </a:solidFill>
            </a:endParaRPr>
          </a:p>
        </p:txBody>
      </p:sp>
      <p:cxnSp>
        <p:nvCxnSpPr>
          <p:cNvPr id="2803" name="Google Shape;2803;p127"/>
          <p:cNvCxnSpPr>
            <a:endCxn id="2801" idx="3"/>
          </p:cNvCxnSpPr>
          <p:nvPr/>
        </p:nvCxnSpPr>
        <p:spPr>
          <a:xfrm flipH="1" rot="5400000">
            <a:off x="6160475" y="2041350"/>
            <a:ext cx="597900" cy="483600"/>
          </a:xfrm>
          <a:prstGeom prst="curvedConnector2">
            <a:avLst/>
          </a:prstGeom>
          <a:noFill/>
          <a:ln cap="flat" cmpd="sng" w="38100">
            <a:solidFill>
              <a:schemeClr val="dk1"/>
            </a:solidFill>
            <a:prstDash val="solid"/>
            <a:round/>
            <a:headEnd len="med" w="med" type="none"/>
            <a:tailEnd len="med" w="med" type="triangle"/>
          </a:ln>
        </p:spPr>
      </p:cxnSp>
      <p:sp>
        <p:nvSpPr>
          <p:cNvPr id="2804" name="Google Shape;2804;p127"/>
          <p:cNvSpPr/>
          <p:nvPr/>
        </p:nvSpPr>
        <p:spPr>
          <a:xfrm>
            <a:off x="6270275" y="823800"/>
            <a:ext cx="327000" cy="2700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0" st="0"/>
                                            </p:txEl>
                                          </p:spTgt>
                                        </p:tgtEl>
                                        <p:attrNameLst>
                                          <p:attrName>style.visibility</p:attrName>
                                        </p:attrNameLst>
                                      </p:cBhvr>
                                      <p:to>
                                        <p:strVal val="visible"/>
                                      </p:to>
                                    </p:set>
                                    <p:animEffect filter="fade" transition="in">
                                      <p:cBhvr>
                                        <p:cTn dur="1000"/>
                                        <p:tgtEl>
                                          <p:spTgt spid="2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1" st="1"/>
                                            </p:txEl>
                                          </p:spTgt>
                                        </p:tgtEl>
                                        <p:attrNameLst>
                                          <p:attrName>style.visibility</p:attrName>
                                        </p:attrNameLst>
                                      </p:cBhvr>
                                      <p:to>
                                        <p:strVal val="visible"/>
                                      </p:to>
                                    </p:set>
                                    <p:animEffect filter="fade" transition="in">
                                      <p:cBhvr>
                                        <p:cTn dur="1000"/>
                                        <p:tgtEl>
                                          <p:spTgt spid="2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2" st="2"/>
                                            </p:txEl>
                                          </p:spTgt>
                                        </p:tgtEl>
                                        <p:attrNameLst>
                                          <p:attrName>style.visibility</p:attrName>
                                        </p:attrNameLst>
                                      </p:cBhvr>
                                      <p:to>
                                        <p:strVal val="visible"/>
                                      </p:to>
                                    </p:set>
                                    <p:animEffect filter="fade" transition="in">
                                      <p:cBhvr>
                                        <p:cTn dur="1000"/>
                                        <p:tgtEl>
                                          <p:spTgt spid="2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xEl>
                                              <p:pRg end="3" st="3"/>
                                            </p:txEl>
                                          </p:spTgt>
                                        </p:tgtEl>
                                        <p:attrNameLst>
                                          <p:attrName>style.visibility</p:attrName>
                                        </p:attrNameLst>
                                      </p:cBhvr>
                                      <p:to>
                                        <p:strVal val="visible"/>
                                      </p:to>
                                    </p:set>
                                    <p:animEffect filter="fade" transition="in">
                                      <p:cBhvr>
                                        <p:cTn dur="1000"/>
                                        <p:tgtEl>
                                          <p:spTgt spid="27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128"/>
          <p:cNvSpPr txBox="1"/>
          <p:nvPr>
            <p:ph type="title"/>
          </p:nvPr>
        </p:nvSpPr>
        <p:spPr>
          <a:xfrm>
            <a:off x="311700" y="469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Dangling pointers</a:t>
            </a:r>
            <a:endParaRPr/>
          </a:p>
        </p:txBody>
      </p:sp>
      <p:sp>
        <p:nvSpPr>
          <p:cNvPr id="2810" name="Google Shape;2810;p128"/>
          <p:cNvSpPr txBox="1"/>
          <p:nvPr>
            <p:ph idx="1" type="body"/>
          </p:nvPr>
        </p:nvSpPr>
        <p:spPr>
          <a:xfrm>
            <a:off x="345625" y="1138900"/>
            <a:ext cx="531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freed but active pointers exist</a:t>
            </a:r>
            <a:endParaRPr sz="2200"/>
          </a:p>
          <a:p>
            <a:pPr indent="-368300" lvl="0" marL="457200" rtl="0" algn="l">
              <a:spcBef>
                <a:spcPts val="0"/>
              </a:spcBef>
              <a:spcAft>
                <a:spcPts val="0"/>
              </a:spcAft>
              <a:buSzPts val="2200"/>
              <a:buChar char="●"/>
            </a:pPr>
            <a:r>
              <a:rPr lang="en" sz="2200"/>
              <a:t>Leads to errors segfault</a:t>
            </a:r>
            <a:endParaRPr sz="2200"/>
          </a:p>
          <a:p>
            <a:pPr indent="-368300" lvl="0" marL="457200" rtl="0" algn="l">
              <a:spcBef>
                <a:spcPts val="0"/>
              </a:spcBef>
              <a:spcAft>
                <a:spcPts val="0"/>
              </a:spcAft>
              <a:buSzPts val="2200"/>
              <a:buChar char="●"/>
            </a:pPr>
            <a:r>
              <a:rPr lang="en" sz="2200"/>
              <a:t>fun2 frees *b 0x333333 and returns</a:t>
            </a:r>
            <a:endParaRPr sz="2200"/>
          </a:p>
          <a:p>
            <a:pPr indent="-368300" lvl="0" marL="457200" rtl="0" algn="l">
              <a:spcBef>
                <a:spcPts val="0"/>
              </a:spcBef>
              <a:spcAft>
                <a:spcPts val="0"/>
              </a:spcAft>
              <a:buSzPts val="2200"/>
              <a:buChar char="●"/>
            </a:pPr>
            <a:r>
              <a:rPr lang="en" sz="2200"/>
              <a:t>fun1 tries to use *a but fails</a:t>
            </a:r>
            <a:endParaRPr sz="2200"/>
          </a:p>
        </p:txBody>
      </p:sp>
      <p:sp>
        <p:nvSpPr>
          <p:cNvPr id="2811" name="Google Shape;2811;p128"/>
          <p:cNvSpPr/>
          <p:nvPr/>
        </p:nvSpPr>
        <p:spPr>
          <a:xfrm>
            <a:off x="6217625" y="1734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12" name="Google Shape;2812;p128"/>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2813" name="Google Shape;2813;p128"/>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2814" name="Google Shape;2814;p128"/>
          <p:cNvSpPr/>
          <p:nvPr/>
        </p:nvSpPr>
        <p:spPr>
          <a:xfrm>
            <a:off x="6279950" y="228950"/>
            <a:ext cx="2084100" cy="7299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*a=</a:t>
            </a:r>
            <a:r>
              <a:rPr lang="en" sz="1100">
                <a:solidFill>
                  <a:schemeClr val="accent2"/>
                </a:solidFill>
              </a:rPr>
              <a:t>0x333333</a:t>
            </a:r>
            <a:endParaRPr sz="1100">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2815" name="Google Shape;2815;p128"/>
          <p:cNvSpPr txBox="1"/>
          <p:nvPr/>
        </p:nvSpPr>
        <p:spPr>
          <a:xfrm>
            <a:off x="7448100" y="6563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rPr>
              <a:t>fun1</a:t>
            </a:r>
            <a:endParaRPr sz="1300">
              <a:solidFill>
                <a:schemeClr val="accent2"/>
              </a:solidFill>
            </a:endParaRPr>
          </a:p>
        </p:txBody>
      </p:sp>
      <p:sp>
        <p:nvSpPr>
          <p:cNvPr id="2816" name="Google Shape;2816;p128"/>
          <p:cNvSpPr/>
          <p:nvPr/>
        </p:nvSpPr>
        <p:spPr>
          <a:xfrm>
            <a:off x="6270275" y="27415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2817" name="Google Shape;2817;p128"/>
          <p:cNvSpPr/>
          <p:nvPr/>
        </p:nvSpPr>
        <p:spPr>
          <a:xfrm>
            <a:off x="6270275" y="21669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a:p>
            <a:pPr indent="0" lvl="0" marL="0" rtl="0" algn="ctr">
              <a:spcBef>
                <a:spcPts val="0"/>
              </a:spcBef>
              <a:spcAft>
                <a:spcPts val="0"/>
              </a:spcAft>
              <a:buNone/>
            </a:pPr>
            <a:r>
              <a:rPr lang="en">
                <a:solidFill>
                  <a:srgbClr val="2FFF12"/>
                </a:solidFill>
              </a:rPr>
              <a:t>char *c=</a:t>
            </a:r>
            <a:r>
              <a:rPr lang="en" sz="900">
                <a:solidFill>
                  <a:srgbClr val="2FFF12"/>
                </a:solidFill>
              </a:rPr>
              <a:t>0x222222</a:t>
            </a:r>
            <a:endParaRPr sz="900">
              <a:solidFill>
                <a:srgbClr val="2FFF12"/>
              </a:solidFill>
            </a:endParaRPr>
          </a:p>
          <a:p>
            <a:pPr indent="0" lvl="0" marL="0" rtl="0" algn="ctr">
              <a:spcBef>
                <a:spcPts val="0"/>
              </a:spcBef>
              <a:spcAft>
                <a:spcPts val="0"/>
              </a:spcAft>
              <a:buNone/>
            </a:pPr>
            <a:r>
              <a:t/>
            </a:r>
            <a:endParaRPr>
              <a:solidFill>
                <a:srgbClr val="2FFF12"/>
              </a:solidFill>
            </a:endParaRPr>
          </a:p>
        </p:txBody>
      </p:sp>
      <p:sp>
        <p:nvSpPr>
          <p:cNvPr id="2818" name="Google Shape;2818;p128"/>
          <p:cNvSpPr/>
          <p:nvPr/>
        </p:nvSpPr>
        <p:spPr>
          <a:xfrm>
            <a:off x="6270275" y="13893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FF"/>
              </a:solidFill>
            </a:endParaRPr>
          </a:p>
        </p:txBody>
      </p:sp>
      <p:cxnSp>
        <p:nvCxnSpPr>
          <p:cNvPr id="2819" name="Google Shape;2819;p128"/>
          <p:cNvCxnSpPr/>
          <p:nvPr/>
        </p:nvCxnSpPr>
        <p:spPr>
          <a:xfrm rot="10800000">
            <a:off x="8514825" y="14260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2820" name="Google Shape;2820;p128"/>
          <p:cNvSpPr txBox="1"/>
          <p:nvPr/>
        </p:nvSpPr>
        <p:spPr>
          <a:xfrm>
            <a:off x="8578725" y="1799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2821" name="Google Shape;2821;p128"/>
          <p:cNvSpPr txBox="1"/>
          <p:nvPr/>
        </p:nvSpPr>
        <p:spPr>
          <a:xfrm>
            <a:off x="5456225" y="15298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0x333333</a:t>
            </a:r>
            <a:endParaRPr sz="900">
              <a:solidFill>
                <a:schemeClr val="accent6"/>
              </a:solidFill>
            </a:endParaRPr>
          </a:p>
        </p:txBody>
      </p:sp>
      <p:sp>
        <p:nvSpPr>
          <p:cNvPr id="2822" name="Google Shape;2822;p128"/>
          <p:cNvSpPr txBox="1"/>
          <p:nvPr/>
        </p:nvSpPr>
        <p:spPr>
          <a:xfrm>
            <a:off x="6279950" y="1457350"/>
            <a:ext cx="9333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9000 (freed)</a:t>
            </a:r>
            <a:endParaRPr sz="900">
              <a:solidFill>
                <a:srgbClr val="FF00FF"/>
              </a:solidFill>
            </a:endParaRPr>
          </a:p>
        </p:txBody>
      </p:sp>
      <p:cxnSp>
        <p:nvCxnSpPr>
          <p:cNvPr id="2823" name="Google Shape;2823;p128"/>
          <p:cNvCxnSpPr>
            <a:endCxn id="2822" idx="1"/>
          </p:cNvCxnSpPr>
          <p:nvPr/>
        </p:nvCxnSpPr>
        <p:spPr>
          <a:xfrm rot="5400000">
            <a:off x="5988650" y="796750"/>
            <a:ext cx="1086900" cy="504300"/>
          </a:xfrm>
          <a:prstGeom prst="curvedConnector4">
            <a:avLst>
              <a:gd fmla="val 43790" name="adj1"/>
              <a:gd fmla="val 147219" name="adj2"/>
            </a:avLst>
          </a:prstGeom>
          <a:noFill/>
          <a:ln cap="flat" cmpd="sng" w="38100">
            <a:solidFill>
              <a:srgbClr val="FF0000"/>
            </a:solidFill>
            <a:prstDash val="solid"/>
            <a:round/>
            <a:headEnd len="med" w="med" type="none"/>
            <a:tailEnd len="med" w="med" type="triangle"/>
          </a:ln>
        </p:spPr>
      </p:cxnSp>
      <p:sp>
        <p:nvSpPr>
          <p:cNvPr id="2824" name="Google Shape;2824;p128"/>
          <p:cNvSpPr txBox="1"/>
          <p:nvPr/>
        </p:nvSpPr>
        <p:spPr>
          <a:xfrm>
            <a:off x="5456225" y="18492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0x222222</a:t>
            </a:r>
            <a:endParaRPr sz="900">
              <a:solidFill>
                <a:schemeClr val="accent6"/>
              </a:solidFill>
            </a:endParaRPr>
          </a:p>
        </p:txBody>
      </p:sp>
      <p:sp>
        <p:nvSpPr>
          <p:cNvPr id="2825" name="Google Shape;2825;p128"/>
          <p:cNvSpPr txBox="1"/>
          <p:nvPr/>
        </p:nvSpPr>
        <p:spPr>
          <a:xfrm>
            <a:off x="6486500" y="181213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d</a:t>
            </a:r>
            <a:endParaRPr sz="900">
              <a:solidFill>
                <a:srgbClr val="FF00FF"/>
              </a:solidFill>
            </a:endParaRPr>
          </a:p>
        </p:txBody>
      </p:sp>
      <p:cxnSp>
        <p:nvCxnSpPr>
          <p:cNvPr id="2826" name="Google Shape;2826;p128"/>
          <p:cNvCxnSpPr>
            <a:endCxn id="2824" idx="3"/>
          </p:cNvCxnSpPr>
          <p:nvPr/>
        </p:nvCxnSpPr>
        <p:spPr>
          <a:xfrm flipH="1" rot="5400000">
            <a:off x="6160475" y="2041350"/>
            <a:ext cx="597900" cy="483600"/>
          </a:xfrm>
          <a:prstGeom prst="curvedConnector2">
            <a:avLst/>
          </a:prstGeom>
          <a:noFill/>
          <a:ln cap="flat" cmpd="sng" w="38100">
            <a:solidFill>
              <a:schemeClr val="dk1"/>
            </a:solidFill>
            <a:prstDash val="solid"/>
            <a:round/>
            <a:headEnd len="med" w="med" type="none"/>
            <a:tailEnd len="med" w="med" type="triangle"/>
          </a:ln>
        </p:spPr>
      </p:cxnSp>
      <p:sp>
        <p:nvSpPr>
          <p:cNvPr id="2827" name="Google Shape;2827;p128"/>
          <p:cNvSpPr/>
          <p:nvPr/>
        </p:nvSpPr>
        <p:spPr>
          <a:xfrm>
            <a:off x="6270275" y="1022813"/>
            <a:ext cx="2084100" cy="32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EC28"/>
                </a:solidFill>
              </a:rPr>
              <a:t>int *b=</a:t>
            </a:r>
            <a:r>
              <a:rPr lang="en" sz="1100">
                <a:solidFill>
                  <a:srgbClr val="F8EC28"/>
                </a:solidFill>
              </a:rPr>
              <a:t>0x333333</a:t>
            </a:r>
            <a:endParaRPr sz="1100">
              <a:solidFill>
                <a:srgbClr val="F8EC28"/>
              </a:solidFill>
            </a:endParaRPr>
          </a:p>
          <a:p>
            <a:pPr indent="0" lvl="0" marL="0" rtl="0" algn="l">
              <a:spcBef>
                <a:spcPts val="0"/>
              </a:spcBef>
              <a:spcAft>
                <a:spcPts val="0"/>
              </a:spcAft>
              <a:buNone/>
            </a:pPr>
            <a:r>
              <a:t/>
            </a:r>
            <a:endParaRPr>
              <a:solidFill>
                <a:schemeClr val="accent2"/>
              </a:solidFill>
            </a:endParaRPr>
          </a:p>
        </p:txBody>
      </p:sp>
      <p:cxnSp>
        <p:nvCxnSpPr>
          <p:cNvPr id="2828" name="Google Shape;2828;p128"/>
          <p:cNvCxnSpPr>
            <a:endCxn id="2822" idx="2"/>
          </p:cNvCxnSpPr>
          <p:nvPr/>
        </p:nvCxnSpPr>
        <p:spPr>
          <a:xfrm flipH="1">
            <a:off x="6746600" y="1308250"/>
            <a:ext cx="827400" cy="419100"/>
          </a:xfrm>
          <a:prstGeom prst="curvedConnector4">
            <a:avLst>
              <a:gd fmla="val 21800" name="adj1"/>
              <a:gd fmla="val 156818" name="adj2"/>
            </a:avLst>
          </a:prstGeom>
          <a:noFill/>
          <a:ln cap="flat" cmpd="sng" w="38100">
            <a:solidFill>
              <a:srgbClr val="F8EC28"/>
            </a:solidFill>
            <a:prstDash val="solid"/>
            <a:round/>
            <a:headEnd len="med" w="med" type="none"/>
            <a:tailEnd len="med" w="med" type="triangle"/>
          </a:ln>
        </p:spPr>
      </p:cxnSp>
      <p:sp>
        <p:nvSpPr>
          <p:cNvPr id="2829" name="Google Shape;2829;p128"/>
          <p:cNvSpPr txBox="1"/>
          <p:nvPr/>
        </p:nvSpPr>
        <p:spPr>
          <a:xfrm>
            <a:off x="7545575" y="1022813"/>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8EC28"/>
                </a:solidFill>
              </a:rPr>
              <a:t>fun2</a:t>
            </a:r>
            <a:endParaRPr sz="1300">
              <a:solidFill>
                <a:srgbClr val="F8EC28"/>
              </a:solidFill>
            </a:endParaRPr>
          </a:p>
        </p:txBody>
      </p:sp>
      <p:sp>
        <p:nvSpPr>
          <p:cNvPr id="2830" name="Google Shape;2830;p128"/>
          <p:cNvSpPr txBox="1"/>
          <p:nvPr/>
        </p:nvSpPr>
        <p:spPr>
          <a:xfrm>
            <a:off x="4848125" y="173400"/>
            <a:ext cx="1369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 is a dangling pointer</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0">
                                            <p:txEl>
                                              <p:pRg end="0" st="0"/>
                                            </p:txEl>
                                          </p:spTgt>
                                        </p:tgtEl>
                                        <p:attrNameLst>
                                          <p:attrName>style.visibility</p:attrName>
                                        </p:attrNameLst>
                                      </p:cBhvr>
                                      <p:to>
                                        <p:strVal val="visible"/>
                                      </p:to>
                                    </p:set>
                                    <p:animEffect filter="fade" transition="in">
                                      <p:cBhvr>
                                        <p:cTn dur="1000"/>
                                        <p:tgtEl>
                                          <p:spTgt spid="28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0">
                                            <p:txEl>
                                              <p:pRg end="1" st="1"/>
                                            </p:txEl>
                                          </p:spTgt>
                                        </p:tgtEl>
                                        <p:attrNameLst>
                                          <p:attrName>style.visibility</p:attrName>
                                        </p:attrNameLst>
                                      </p:cBhvr>
                                      <p:to>
                                        <p:strVal val="visible"/>
                                      </p:to>
                                    </p:set>
                                    <p:animEffect filter="fade" transition="in">
                                      <p:cBhvr>
                                        <p:cTn dur="1000"/>
                                        <p:tgtEl>
                                          <p:spTgt spid="28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0">
                                            <p:txEl>
                                              <p:pRg end="2" st="2"/>
                                            </p:txEl>
                                          </p:spTgt>
                                        </p:tgtEl>
                                        <p:attrNameLst>
                                          <p:attrName>style.visibility</p:attrName>
                                        </p:attrNameLst>
                                      </p:cBhvr>
                                      <p:to>
                                        <p:strVal val="visible"/>
                                      </p:to>
                                    </p:set>
                                    <p:animEffect filter="fade" transition="in">
                                      <p:cBhvr>
                                        <p:cTn dur="1000"/>
                                        <p:tgtEl>
                                          <p:spTgt spid="28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0">
                                            <p:txEl>
                                              <p:pRg end="3" st="3"/>
                                            </p:txEl>
                                          </p:spTgt>
                                        </p:tgtEl>
                                        <p:attrNameLst>
                                          <p:attrName>style.visibility</p:attrName>
                                        </p:attrNameLst>
                                      </p:cBhvr>
                                      <p:to>
                                        <p:strVal val="visible"/>
                                      </p:to>
                                    </p:set>
                                    <p:animEffect filter="fade" transition="in">
                                      <p:cBhvr>
                                        <p:cTn dur="1000"/>
                                        <p:tgtEl>
                                          <p:spTgt spid="28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29"/>
          <p:cNvSpPr txBox="1"/>
          <p:nvPr>
            <p:ph type="title"/>
          </p:nvPr>
        </p:nvSpPr>
        <p:spPr>
          <a:xfrm>
            <a:off x="311700" y="469025"/>
            <a:ext cx="450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Double-free</a:t>
            </a:r>
            <a:endParaRPr/>
          </a:p>
        </p:txBody>
      </p:sp>
      <p:sp>
        <p:nvSpPr>
          <p:cNvPr id="2836" name="Google Shape;2836;p129"/>
          <p:cNvSpPr txBox="1"/>
          <p:nvPr>
            <p:ph idx="1" type="body"/>
          </p:nvPr>
        </p:nvSpPr>
        <p:spPr>
          <a:xfrm>
            <a:off x="345625" y="1138900"/>
            <a:ext cx="531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freed twice</a:t>
            </a:r>
            <a:endParaRPr sz="2200"/>
          </a:p>
          <a:p>
            <a:pPr indent="-368300" lvl="0" marL="457200" rtl="0" algn="l">
              <a:spcBef>
                <a:spcPts val="0"/>
              </a:spcBef>
              <a:spcAft>
                <a:spcPts val="0"/>
              </a:spcAft>
              <a:buSzPts val="2200"/>
              <a:buChar char="●"/>
            </a:pPr>
            <a:r>
              <a:rPr lang="en" sz="2200"/>
              <a:t>Leads to crash</a:t>
            </a:r>
            <a:endParaRPr sz="2200"/>
          </a:p>
          <a:p>
            <a:pPr indent="-368300" lvl="0" marL="457200" rtl="0" algn="l">
              <a:spcBef>
                <a:spcPts val="0"/>
              </a:spcBef>
              <a:spcAft>
                <a:spcPts val="0"/>
              </a:spcAft>
              <a:buSzPts val="2200"/>
              <a:buChar char="●"/>
            </a:pPr>
            <a:r>
              <a:rPr lang="en" sz="2200"/>
              <a:t>fun2 frees *b 0x333333 and returns</a:t>
            </a:r>
            <a:endParaRPr sz="2200"/>
          </a:p>
          <a:p>
            <a:pPr indent="-368300" lvl="0" marL="457200" rtl="0" algn="l">
              <a:spcBef>
                <a:spcPts val="0"/>
              </a:spcBef>
              <a:spcAft>
                <a:spcPts val="0"/>
              </a:spcAft>
              <a:buSzPts val="2200"/>
              <a:buChar char="●"/>
            </a:pPr>
            <a:r>
              <a:rPr lang="en" sz="2200"/>
              <a:t>fun1 also tries to free *a</a:t>
            </a:r>
            <a:endParaRPr sz="2200"/>
          </a:p>
        </p:txBody>
      </p:sp>
      <p:sp>
        <p:nvSpPr>
          <p:cNvPr id="2837" name="Google Shape;2837;p129"/>
          <p:cNvSpPr/>
          <p:nvPr/>
        </p:nvSpPr>
        <p:spPr>
          <a:xfrm>
            <a:off x="6217625" y="1734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38" name="Google Shape;2838;p129"/>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2839" name="Google Shape;2839;p129"/>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2840" name="Google Shape;2840;p129"/>
          <p:cNvSpPr/>
          <p:nvPr/>
        </p:nvSpPr>
        <p:spPr>
          <a:xfrm>
            <a:off x="6279950" y="228950"/>
            <a:ext cx="2084100" cy="7299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*a=</a:t>
            </a:r>
            <a:r>
              <a:rPr lang="en" sz="1100">
                <a:solidFill>
                  <a:schemeClr val="accent2"/>
                </a:solidFill>
              </a:rPr>
              <a:t>0x333333</a:t>
            </a:r>
            <a:endParaRPr sz="1100">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2841" name="Google Shape;2841;p129"/>
          <p:cNvSpPr txBox="1"/>
          <p:nvPr/>
        </p:nvSpPr>
        <p:spPr>
          <a:xfrm>
            <a:off x="7448100" y="6563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rPr>
              <a:t>fun1</a:t>
            </a:r>
            <a:endParaRPr sz="1300">
              <a:solidFill>
                <a:schemeClr val="accent2"/>
              </a:solidFill>
            </a:endParaRPr>
          </a:p>
        </p:txBody>
      </p:sp>
      <p:sp>
        <p:nvSpPr>
          <p:cNvPr id="2842" name="Google Shape;2842;p129"/>
          <p:cNvSpPr/>
          <p:nvPr/>
        </p:nvSpPr>
        <p:spPr>
          <a:xfrm>
            <a:off x="6270275" y="27415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2843" name="Google Shape;2843;p129"/>
          <p:cNvSpPr/>
          <p:nvPr/>
        </p:nvSpPr>
        <p:spPr>
          <a:xfrm>
            <a:off x="6270275" y="21669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a:p>
            <a:pPr indent="0" lvl="0" marL="0" rtl="0" algn="ctr">
              <a:spcBef>
                <a:spcPts val="0"/>
              </a:spcBef>
              <a:spcAft>
                <a:spcPts val="0"/>
              </a:spcAft>
              <a:buNone/>
            </a:pPr>
            <a:r>
              <a:rPr lang="en">
                <a:solidFill>
                  <a:srgbClr val="2FFF12"/>
                </a:solidFill>
              </a:rPr>
              <a:t>char *c=</a:t>
            </a:r>
            <a:r>
              <a:rPr lang="en" sz="900">
                <a:solidFill>
                  <a:srgbClr val="2FFF12"/>
                </a:solidFill>
              </a:rPr>
              <a:t>0x222222</a:t>
            </a:r>
            <a:endParaRPr sz="900">
              <a:solidFill>
                <a:srgbClr val="2FFF12"/>
              </a:solidFill>
            </a:endParaRPr>
          </a:p>
          <a:p>
            <a:pPr indent="0" lvl="0" marL="0" rtl="0" algn="ctr">
              <a:spcBef>
                <a:spcPts val="0"/>
              </a:spcBef>
              <a:spcAft>
                <a:spcPts val="0"/>
              </a:spcAft>
              <a:buNone/>
            </a:pPr>
            <a:r>
              <a:t/>
            </a:r>
            <a:endParaRPr>
              <a:solidFill>
                <a:srgbClr val="2FFF12"/>
              </a:solidFill>
            </a:endParaRPr>
          </a:p>
        </p:txBody>
      </p:sp>
      <p:sp>
        <p:nvSpPr>
          <p:cNvPr id="2844" name="Google Shape;2844;p129"/>
          <p:cNvSpPr/>
          <p:nvPr/>
        </p:nvSpPr>
        <p:spPr>
          <a:xfrm>
            <a:off x="6270275" y="13893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FF"/>
              </a:solidFill>
            </a:endParaRPr>
          </a:p>
        </p:txBody>
      </p:sp>
      <p:cxnSp>
        <p:nvCxnSpPr>
          <p:cNvPr id="2845" name="Google Shape;2845;p129"/>
          <p:cNvCxnSpPr/>
          <p:nvPr/>
        </p:nvCxnSpPr>
        <p:spPr>
          <a:xfrm rot="10800000">
            <a:off x="8514825" y="14260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2846" name="Google Shape;2846;p129"/>
          <p:cNvSpPr txBox="1"/>
          <p:nvPr/>
        </p:nvSpPr>
        <p:spPr>
          <a:xfrm>
            <a:off x="8578725" y="1799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2847" name="Google Shape;2847;p129"/>
          <p:cNvSpPr txBox="1"/>
          <p:nvPr/>
        </p:nvSpPr>
        <p:spPr>
          <a:xfrm>
            <a:off x="5456225" y="15298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0x333333</a:t>
            </a:r>
            <a:endParaRPr sz="900">
              <a:solidFill>
                <a:schemeClr val="accent6"/>
              </a:solidFill>
            </a:endParaRPr>
          </a:p>
        </p:txBody>
      </p:sp>
      <p:sp>
        <p:nvSpPr>
          <p:cNvPr id="2848" name="Google Shape;2848;p129"/>
          <p:cNvSpPr txBox="1"/>
          <p:nvPr/>
        </p:nvSpPr>
        <p:spPr>
          <a:xfrm>
            <a:off x="6279950" y="1457350"/>
            <a:ext cx="9333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9000 (freed)</a:t>
            </a:r>
            <a:endParaRPr sz="900">
              <a:solidFill>
                <a:srgbClr val="FF00FF"/>
              </a:solidFill>
            </a:endParaRPr>
          </a:p>
        </p:txBody>
      </p:sp>
      <p:cxnSp>
        <p:nvCxnSpPr>
          <p:cNvPr id="2849" name="Google Shape;2849;p129"/>
          <p:cNvCxnSpPr>
            <a:endCxn id="2848" idx="1"/>
          </p:cNvCxnSpPr>
          <p:nvPr/>
        </p:nvCxnSpPr>
        <p:spPr>
          <a:xfrm rot="5400000">
            <a:off x="5988650" y="796750"/>
            <a:ext cx="1086900" cy="504300"/>
          </a:xfrm>
          <a:prstGeom prst="curvedConnector4">
            <a:avLst>
              <a:gd fmla="val 43790" name="adj1"/>
              <a:gd fmla="val 147219" name="adj2"/>
            </a:avLst>
          </a:prstGeom>
          <a:noFill/>
          <a:ln cap="flat" cmpd="sng" w="38100">
            <a:solidFill>
              <a:srgbClr val="FF0000"/>
            </a:solidFill>
            <a:prstDash val="solid"/>
            <a:round/>
            <a:headEnd len="med" w="med" type="none"/>
            <a:tailEnd len="med" w="med" type="triangle"/>
          </a:ln>
        </p:spPr>
      </p:cxnSp>
      <p:sp>
        <p:nvSpPr>
          <p:cNvPr id="2850" name="Google Shape;2850;p129"/>
          <p:cNvSpPr txBox="1"/>
          <p:nvPr/>
        </p:nvSpPr>
        <p:spPr>
          <a:xfrm>
            <a:off x="5456225" y="18492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0x222222</a:t>
            </a:r>
            <a:endParaRPr sz="900">
              <a:solidFill>
                <a:schemeClr val="accent6"/>
              </a:solidFill>
            </a:endParaRPr>
          </a:p>
        </p:txBody>
      </p:sp>
      <p:sp>
        <p:nvSpPr>
          <p:cNvPr id="2851" name="Google Shape;2851;p129"/>
          <p:cNvSpPr txBox="1"/>
          <p:nvPr/>
        </p:nvSpPr>
        <p:spPr>
          <a:xfrm>
            <a:off x="6486500" y="181213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d</a:t>
            </a:r>
            <a:endParaRPr sz="900">
              <a:solidFill>
                <a:srgbClr val="FF00FF"/>
              </a:solidFill>
            </a:endParaRPr>
          </a:p>
        </p:txBody>
      </p:sp>
      <p:cxnSp>
        <p:nvCxnSpPr>
          <p:cNvPr id="2852" name="Google Shape;2852;p129"/>
          <p:cNvCxnSpPr>
            <a:endCxn id="2850" idx="3"/>
          </p:cNvCxnSpPr>
          <p:nvPr/>
        </p:nvCxnSpPr>
        <p:spPr>
          <a:xfrm flipH="1" rot="5400000">
            <a:off x="6160475" y="2041350"/>
            <a:ext cx="597900" cy="483600"/>
          </a:xfrm>
          <a:prstGeom prst="curvedConnector2">
            <a:avLst/>
          </a:prstGeom>
          <a:noFill/>
          <a:ln cap="flat" cmpd="sng" w="38100">
            <a:solidFill>
              <a:schemeClr val="dk1"/>
            </a:solidFill>
            <a:prstDash val="solid"/>
            <a:round/>
            <a:headEnd len="med" w="med" type="none"/>
            <a:tailEnd len="med" w="med" type="triangle"/>
          </a:ln>
        </p:spPr>
      </p:cxnSp>
      <p:sp>
        <p:nvSpPr>
          <p:cNvPr id="2853" name="Google Shape;2853;p129"/>
          <p:cNvSpPr/>
          <p:nvPr/>
        </p:nvSpPr>
        <p:spPr>
          <a:xfrm>
            <a:off x="6270275" y="1022813"/>
            <a:ext cx="2084100" cy="32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8EC28"/>
                </a:solidFill>
              </a:rPr>
              <a:t>int *b=</a:t>
            </a:r>
            <a:r>
              <a:rPr lang="en" sz="1100">
                <a:solidFill>
                  <a:srgbClr val="F8EC28"/>
                </a:solidFill>
              </a:rPr>
              <a:t>0x333333</a:t>
            </a:r>
            <a:endParaRPr sz="1100">
              <a:solidFill>
                <a:srgbClr val="F8EC28"/>
              </a:solidFill>
            </a:endParaRPr>
          </a:p>
          <a:p>
            <a:pPr indent="0" lvl="0" marL="0" rtl="0" algn="l">
              <a:spcBef>
                <a:spcPts val="0"/>
              </a:spcBef>
              <a:spcAft>
                <a:spcPts val="0"/>
              </a:spcAft>
              <a:buNone/>
            </a:pPr>
            <a:r>
              <a:t/>
            </a:r>
            <a:endParaRPr>
              <a:solidFill>
                <a:schemeClr val="accent2"/>
              </a:solidFill>
            </a:endParaRPr>
          </a:p>
        </p:txBody>
      </p:sp>
      <p:cxnSp>
        <p:nvCxnSpPr>
          <p:cNvPr id="2854" name="Google Shape;2854;p129"/>
          <p:cNvCxnSpPr>
            <a:endCxn id="2848" idx="2"/>
          </p:cNvCxnSpPr>
          <p:nvPr/>
        </p:nvCxnSpPr>
        <p:spPr>
          <a:xfrm flipH="1">
            <a:off x="6746600" y="1308250"/>
            <a:ext cx="827400" cy="419100"/>
          </a:xfrm>
          <a:prstGeom prst="curvedConnector4">
            <a:avLst>
              <a:gd fmla="val 21800" name="adj1"/>
              <a:gd fmla="val 156818" name="adj2"/>
            </a:avLst>
          </a:prstGeom>
          <a:noFill/>
          <a:ln cap="flat" cmpd="sng" w="38100">
            <a:solidFill>
              <a:srgbClr val="F8EC28"/>
            </a:solidFill>
            <a:prstDash val="solid"/>
            <a:round/>
            <a:headEnd len="med" w="med" type="none"/>
            <a:tailEnd len="med" w="med" type="triangle"/>
          </a:ln>
        </p:spPr>
      </p:cxnSp>
      <p:sp>
        <p:nvSpPr>
          <p:cNvPr id="2855" name="Google Shape;2855;p129"/>
          <p:cNvSpPr txBox="1"/>
          <p:nvPr/>
        </p:nvSpPr>
        <p:spPr>
          <a:xfrm>
            <a:off x="7545575" y="1022813"/>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8EC28"/>
                </a:solidFill>
              </a:rPr>
              <a:t>fun2</a:t>
            </a:r>
            <a:endParaRPr sz="1300">
              <a:solidFill>
                <a:srgbClr val="F8EC28"/>
              </a:solidFill>
            </a:endParaRPr>
          </a:p>
        </p:txBody>
      </p:sp>
      <p:sp>
        <p:nvSpPr>
          <p:cNvPr id="2856" name="Google Shape;2856;p129"/>
          <p:cNvSpPr txBox="1"/>
          <p:nvPr/>
        </p:nvSpPr>
        <p:spPr>
          <a:xfrm>
            <a:off x="4848125" y="173400"/>
            <a:ext cx="13695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Fun1 tries to free and crashes the app</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6">
                                            <p:txEl>
                                              <p:pRg end="0" st="0"/>
                                            </p:txEl>
                                          </p:spTgt>
                                        </p:tgtEl>
                                        <p:attrNameLst>
                                          <p:attrName>style.visibility</p:attrName>
                                        </p:attrNameLst>
                                      </p:cBhvr>
                                      <p:to>
                                        <p:strVal val="visible"/>
                                      </p:to>
                                    </p:set>
                                    <p:animEffect filter="fade" transition="in">
                                      <p:cBhvr>
                                        <p:cTn dur="1000"/>
                                        <p:tgtEl>
                                          <p:spTgt spid="2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6">
                                            <p:txEl>
                                              <p:pRg end="1" st="1"/>
                                            </p:txEl>
                                          </p:spTgt>
                                        </p:tgtEl>
                                        <p:attrNameLst>
                                          <p:attrName>style.visibility</p:attrName>
                                        </p:attrNameLst>
                                      </p:cBhvr>
                                      <p:to>
                                        <p:strVal val="visible"/>
                                      </p:to>
                                    </p:set>
                                    <p:animEffect filter="fade" transition="in">
                                      <p:cBhvr>
                                        <p:cTn dur="1000"/>
                                        <p:tgtEl>
                                          <p:spTgt spid="2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6">
                                            <p:txEl>
                                              <p:pRg end="2" st="2"/>
                                            </p:txEl>
                                          </p:spTgt>
                                        </p:tgtEl>
                                        <p:attrNameLst>
                                          <p:attrName>style.visibility</p:attrName>
                                        </p:attrNameLst>
                                      </p:cBhvr>
                                      <p:to>
                                        <p:strVal val="visible"/>
                                      </p:to>
                                    </p:set>
                                    <p:animEffect filter="fade" transition="in">
                                      <p:cBhvr>
                                        <p:cTn dur="1000"/>
                                        <p:tgtEl>
                                          <p:spTgt spid="2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6">
                                            <p:txEl>
                                              <p:pRg end="3" st="3"/>
                                            </p:txEl>
                                          </p:spTgt>
                                        </p:tgtEl>
                                        <p:attrNameLst>
                                          <p:attrName>style.visibility</p:attrName>
                                        </p:attrNameLst>
                                      </p:cBhvr>
                                      <p:to>
                                        <p:strVal val="visible"/>
                                      </p:to>
                                    </p:set>
                                    <p:animEffect filter="fade" transition="in">
                                      <p:cBhvr>
                                        <p:cTn dur="1000"/>
                                        <p:tgtEl>
                                          <p:spTgt spid="28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a:t>
            </a:r>
            <a:endParaRPr/>
          </a:p>
        </p:txBody>
      </p:sp>
      <p:sp>
        <p:nvSpPr>
          <p:cNvPr id="2862" name="Google Shape;2862;p130"/>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Stack has built in memory management</a:t>
            </a:r>
            <a:endParaRPr sz="2200"/>
          </a:p>
          <a:p>
            <a:pPr indent="-368300" lvl="0" marL="457200" rtl="0" algn="l">
              <a:spcBef>
                <a:spcPts val="0"/>
              </a:spcBef>
              <a:spcAft>
                <a:spcPts val="0"/>
              </a:spcAft>
              <a:buSzPts val="2200"/>
              <a:buChar char="●"/>
            </a:pPr>
            <a:r>
              <a:rPr lang="en" sz="2200"/>
              <a:t>Stack variables are close together </a:t>
            </a:r>
            <a:endParaRPr sz="2200"/>
          </a:p>
          <a:p>
            <a:pPr indent="-368300" lvl="0" marL="457200" rtl="0" algn="l">
              <a:spcBef>
                <a:spcPts val="0"/>
              </a:spcBef>
              <a:spcAft>
                <a:spcPts val="0"/>
              </a:spcAft>
              <a:buSzPts val="2200"/>
              <a:buChar char="●"/>
            </a:pPr>
            <a:r>
              <a:rPr lang="en" sz="2200"/>
              <a:t>Stack space Limited</a:t>
            </a:r>
            <a:endParaRPr sz="2200"/>
          </a:p>
          <a:p>
            <a:pPr indent="-368300" lvl="0" marL="457200" rtl="0" algn="l">
              <a:spcBef>
                <a:spcPts val="0"/>
              </a:spcBef>
              <a:spcAft>
                <a:spcPts val="0"/>
              </a:spcAft>
              <a:buSzPts val="2200"/>
              <a:buChar char="●"/>
            </a:pPr>
            <a:r>
              <a:rPr lang="en" sz="2200"/>
              <a:t>Heap is random</a:t>
            </a:r>
            <a:endParaRPr sz="2200"/>
          </a:p>
          <a:p>
            <a:pPr indent="-368300" lvl="0" marL="457200" rtl="0" algn="l">
              <a:spcBef>
                <a:spcPts val="0"/>
              </a:spcBef>
              <a:spcAft>
                <a:spcPts val="0"/>
              </a:spcAft>
              <a:buSzPts val="2200"/>
              <a:buChar char="●"/>
            </a:pPr>
            <a:r>
              <a:rPr lang="en" sz="2200"/>
              <a:t>Cache locality in Stack</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xEl>
                                              <p:pRg end="0" st="0"/>
                                            </p:txEl>
                                          </p:spTgt>
                                        </p:tgtEl>
                                        <p:attrNameLst>
                                          <p:attrName>style.visibility</p:attrName>
                                        </p:attrNameLst>
                                      </p:cBhvr>
                                      <p:to>
                                        <p:strVal val="visible"/>
                                      </p:to>
                                    </p:set>
                                    <p:animEffect filter="fade" transition="in">
                                      <p:cBhvr>
                                        <p:cTn dur="1000"/>
                                        <p:tgtEl>
                                          <p:spTgt spid="2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xEl>
                                              <p:pRg end="1" st="1"/>
                                            </p:txEl>
                                          </p:spTgt>
                                        </p:tgtEl>
                                        <p:attrNameLst>
                                          <p:attrName>style.visibility</p:attrName>
                                        </p:attrNameLst>
                                      </p:cBhvr>
                                      <p:to>
                                        <p:strVal val="visible"/>
                                      </p:to>
                                    </p:set>
                                    <p:animEffect filter="fade" transition="in">
                                      <p:cBhvr>
                                        <p:cTn dur="1000"/>
                                        <p:tgtEl>
                                          <p:spTgt spid="2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xEl>
                                              <p:pRg end="2" st="2"/>
                                            </p:txEl>
                                          </p:spTgt>
                                        </p:tgtEl>
                                        <p:attrNameLst>
                                          <p:attrName>style.visibility</p:attrName>
                                        </p:attrNameLst>
                                      </p:cBhvr>
                                      <p:to>
                                        <p:strVal val="visible"/>
                                      </p:to>
                                    </p:set>
                                    <p:animEffect filter="fade" transition="in">
                                      <p:cBhvr>
                                        <p:cTn dur="1000"/>
                                        <p:tgtEl>
                                          <p:spTgt spid="2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xEl>
                                              <p:pRg end="3" st="3"/>
                                            </p:txEl>
                                          </p:spTgt>
                                        </p:tgtEl>
                                        <p:attrNameLst>
                                          <p:attrName>style.visibility</p:attrName>
                                        </p:attrNameLst>
                                      </p:cBhvr>
                                      <p:to>
                                        <p:strVal val="visible"/>
                                      </p:to>
                                    </p:set>
                                    <p:animEffect filter="fade" transition="in">
                                      <p:cBhvr>
                                        <p:cTn dur="1000"/>
                                        <p:tgtEl>
                                          <p:spTgt spid="28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xEl>
                                              <p:pRg end="4" st="4"/>
                                            </p:txEl>
                                          </p:spTgt>
                                        </p:tgtEl>
                                        <p:attrNameLst>
                                          <p:attrName>style.visibility</p:attrName>
                                        </p:attrNameLst>
                                      </p:cBhvr>
                                      <p:to>
                                        <p:strVal val="visible"/>
                                      </p:to>
                                    </p:set>
                                    <p:animEffect filter="fade" transition="in">
                                      <p:cBhvr>
                                        <p:cTn dur="1000"/>
                                        <p:tgtEl>
                                          <p:spTgt spid="28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131"/>
          <p:cNvSpPr txBox="1"/>
          <p:nvPr>
            <p:ph type="title"/>
          </p:nvPr>
        </p:nvSpPr>
        <p:spPr>
          <a:xfrm>
            <a:off x="311700" y="445025"/>
            <a:ext cx="483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Escape analysis</a:t>
            </a:r>
            <a:endParaRPr/>
          </a:p>
        </p:txBody>
      </p:sp>
      <p:sp>
        <p:nvSpPr>
          <p:cNvPr id="2868" name="Google Shape;2868;p131"/>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Allocates in the stack when possible</a:t>
            </a:r>
            <a:endParaRPr sz="2200"/>
          </a:p>
          <a:p>
            <a:pPr indent="-368300" lvl="0" marL="457200" rtl="0" algn="l">
              <a:spcBef>
                <a:spcPts val="0"/>
              </a:spcBef>
              <a:spcAft>
                <a:spcPts val="0"/>
              </a:spcAft>
              <a:buSzPts val="2200"/>
              <a:buChar char="●"/>
            </a:pPr>
            <a:r>
              <a:rPr lang="en" sz="2200"/>
              <a:t>Go, Java, </a:t>
            </a:r>
            <a:endParaRPr sz="2200"/>
          </a:p>
          <a:p>
            <a:pPr indent="0" lvl="0" marL="457200" rtl="0" algn="l">
              <a:spcBef>
                <a:spcPts val="1200"/>
              </a:spcBef>
              <a:spcAft>
                <a:spcPts val="1200"/>
              </a:spcAft>
              <a:buNone/>
            </a:pPr>
            <a:r>
              <a:t/>
            </a:r>
            <a:endParaRPr sz="2200"/>
          </a:p>
        </p:txBody>
      </p:sp>
      <p:pic>
        <p:nvPicPr>
          <p:cNvPr id="2869" name="Google Shape;2869;p131"/>
          <p:cNvPicPr preferRelativeResize="0"/>
          <p:nvPr/>
        </p:nvPicPr>
        <p:blipFill>
          <a:blip r:embed="rId3">
            <a:alphaModFix/>
          </a:blip>
          <a:stretch>
            <a:fillRect/>
          </a:stretch>
        </p:blipFill>
        <p:spPr>
          <a:xfrm>
            <a:off x="544463" y="2170212"/>
            <a:ext cx="4373174" cy="2616524"/>
          </a:xfrm>
          <a:prstGeom prst="rect">
            <a:avLst/>
          </a:prstGeom>
          <a:noFill/>
          <a:ln>
            <a:noFill/>
          </a:ln>
        </p:spPr>
      </p:pic>
      <p:sp>
        <p:nvSpPr>
          <p:cNvPr id="2870" name="Google Shape;2870;p131"/>
          <p:cNvSpPr/>
          <p:nvPr/>
        </p:nvSpPr>
        <p:spPr>
          <a:xfrm>
            <a:off x="7179875" y="69500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1" name="Google Shape;2871;p131"/>
          <p:cNvSpPr/>
          <p:nvPr/>
        </p:nvSpPr>
        <p:spPr>
          <a:xfrm>
            <a:off x="7226275" y="326555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a:p>
            <a:pPr indent="0" lvl="0" marL="0" rtl="0" algn="l">
              <a:spcBef>
                <a:spcPts val="0"/>
              </a:spcBef>
              <a:spcAft>
                <a:spcPts val="0"/>
              </a:spcAft>
              <a:buNone/>
            </a:pPr>
            <a:r>
              <a:t/>
            </a:r>
            <a:endParaRPr sz="1100">
              <a:solidFill>
                <a:srgbClr val="9CDCFE"/>
              </a:solidFill>
            </a:endParaRPr>
          </a:p>
        </p:txBody>
      </p:sp>
      <p:sp>
        <p:nvSpPr>
          <p:cNvPr id="2872" name="Google Shape;2872;p131"/>
          <p:cNvSpPr/>
          <p:nvPr/>
        </p:nvSpPr>
        <p:spPr>
          <a:xfrm>
            <a:off x="7226275" y="296092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873" name="Google Shape;2873;p131"/>
          <p:cNvSpPr/>
          <p:nvPr/>
        </p:nvSpPr>
        <p:spPr>
          <a:xfrm>
            <a:off x="7243350" y="72012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ptr=1024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*ptr=11</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874" name="Google Shape;2874;p131"/>
          <p:cNvSpPr txBox="1"/>
          <p:nvPr/>
        </p:nvSpPr>
        <p:spPr>
          <a:xfrm>
            <a:off x="8241709" y="14941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2875" name="Google Shape;2875;p131"/>
          <p:cNvSpPr/>
          <p:nvPr/>
        </p:nvSpPr>
        <p:spPr>
          <a:xfrm>
            <a:off x="7226275" y="253042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876" name="Google Shape;2876;p131"/>
          <p:cNvSpPr/>
          <p:nvPr/>
        </p:nvSpPr>
        <p:spPr>
          <a:xfrm>
            <a:off x="5483850" y="69500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7" name="Google Shape;2877;p131"/>
          <p:cNvSpPr/>
          <p:nvPr/>
        </p:nvSpPr>
        <p:spPr>
          <a:xfrm>
            <a:off x="5530250" y="326555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878" name="Google Shape;2878;p131"/>
          <p:cNvSpPr/>
          <p:nvPr/>
        </p:nvSpPr>
        <p:spPr>
          <a:xfrm>
            <a:off x="5530250" y="296092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879" name="Google Shape;2879;p131"/>
          <p:cNvSpPr/>
          <p:nvPr/>
        </p:nvSpPr>
        <p:spPr>
          <a:xfrm>
            <a:off x="5547325" y="72012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ptr=1024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880" name="Google Shape;2880;p131"/>
          <p:cNvSpPr txBox="1"/>
          <p:nvPr/>
        </p:nvSpPr>
        <p:spPr>
          <a:xfrm>
            <a:off x="6545684" y="14941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2881" name="Google Shape;2881;p131"/>
          <p:cNvSpPr/>
          <p:nvPr/>
        </p:nvSpPr>
        <p:spPr>
          <a:xfrm>
            <a:off x="5530250" y="253042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2882" name="Google Shape;2882;p131"/>
          <p:cNvSpPr txBox="1"/>
          <p:nvPr/>
        </p:nvSpPr>
        <p:spPr>
          <a:xfrm>
            <a:off x="5751275" y="249025"/>
            <a:ext cx="12168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Heap</a:t>
            </a:r>
            <a:endParaRPr sz="1800">
              <a:solidFill>
                <a:schemeClr val="lt2"/>
              </a:solidFill>
            </a:endParaRPr>
          </a:p>
        </p:txBody>
      </p:sp>
      <p:sp>
        <p:nvSpPr>
          <p:cNvPr id="2883" name="Google Shape;2883;p131"/>
          <p:cNvSpPr txBox="1"/>
          <p:nvPr/>
        </p:nvSpPr>
        <p:spPr>
          <a:xfrm>
            <a:off x="7380600" y="249025"/>
            <a:ext cx="12168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Stack</a:t>
            </a:r>
            <a:endParaRPr sz="18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8">
                                            <p:txEl>
                                              <p:pRg end="0" st="0"/>
                                            </p:txEl>
                                          </p:spTgt>
                                        </p:tgtEl>
                                        <p:attrNameLst>
                                          <p:attrName>style.visibility</p:attrName>
                                        </p:attrNameLst>
                                      </p:cBhvr>
                                      <p:to>
                                        <p:strVal val="visible"/>
                                      </p:to>
                                    </p:set>
                                    <p:animEffect filter="fade" transition="in">
                                      <p:cBhvr>
                                        <p:cTn dur="1000"/>
                                        <p:tgtEl>
                                          <p:spTgt spid="28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8">
                                            <p:txEl>
                                              <p:pRg end="1" st="1"/>
                                            </p:txEl>
                                          </p:spTgt>
                                        </p:tgtEl>
                                        <p:attrNameLst>
                                          <p:attrName>style.visibility</p:attrName>
                                        </p:attrNameLst>
                                      </p:cBhvr>
                                      <p:to>
                                        <p:strVal val="visible"/>
                                      </p:to>
                                    </p:set>
                                    <p:animEffect filter="fade" transition="in">
                                      <p:cBhvr>
                                        <p:cTn dur="1000"/>
                                        <p:tgtEl>
                                          <p:spTgt spid="28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8">
                                            <p:txEl>
                                              <p:pRg end="2" st="2"/>
                                            </p:txEl>
                                          </p:spTgt>
                                        </p:tgtEl>
                                        <p:attrNameLst>
                                          <p:attrName>style.visibility</p:attrName>
                                        </p:attrNameLst>
                                      </p:cBhvr>
                                      <p:to>
                                        <p:strVal val="visible"/>
                                      </p:to>
                                    </p:set>
                                    <p:animEffect filter="fade" transition="in">
                                      <p:cBhvr>
                                        <p:cTn dur="1000"/>
                                        <p:tgtEl>
                                          <p:spTgt spid="286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Architecture</a:t>
            </a:r>
            <a:endParaRPr/>
          </a:p>
        </p:txBody>
      </p:sp>
      <p:sp>
        <p:nvSpPr>
          <p:cNvPr id="139" name="Google Shape;139;p24"/>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System has resources</a:t>
            </a:r>
            <a:endParaRPr sz="2200"/>
          </a:p>
          <a:p>
            <a:pPr indent="-368300" lvl="0" marL="457200" rtl="0" algn="l">
              <a:spcBef>
                <a:spcPts val="0"/>
              </a:spcBef>
              <a:spcAft>
                <a:spcPts val="0"/>
              </a:spcAft>
              <a:buSzPts val="2200"/>
              <a:buChar char="●"/>
            </a:pPr>
            <a:r>
              <a:rPr lang="en" sz="2200"/>
              <a:t>The Kernel is OS core component</a:t>
            </a:r>
            <a:endParaRPr sz="2200"/>
          </a:p>
          <a:p>
            <a:pPr indent="-368300" lvl="0" marL="457200" rtl="0" algn="l">
              <a:spcBef>
                <a:spcPts val="0"/>
              </a:spcBef>
              <a:spcAft>
                <a:spcPts val="0"/>
              </a:spcAft>
              <a:buSzPts val="2200"/>
              <a:buChar char="●"/>
            </a:pPr>
            <a:r>
              <a:rPr lang="en" sz="2200"/>
              <a:t>The Kernel manages the resources </a:t>
            </a:r>
            <a:endParaRPr sz="2200"/>
          </a:p>
          <a:p>
            <a:pPr indent="-368300" lvl="0" marL="457200" rtl="0" algn="l">
              <a:spcBef>
                <a:spcPts val="0"/>
              </a:spcBef>
              <a:spcAft>
                <a:spcPts val="0"/>
              </a:spcAft>
              <a:buSzPts val="2200"/>
              <a:buChar char="●"/>
            </a:pPr>
            <a:r>
              <a:rPr lang="en" sz="2200"/>
              <a:t>OS has more tools for usability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Effect filter="fade" transition="in">
                                      <p:cBhvr>
                                        <p:cTn dur="1000"/>
                                        <p:tgtEl>
                                          <p:spTgt spid="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Effect filter="fade" transition="in">
                                      <p:cBhvr>
                                        <p:cTn dur="1000"/>
                                        <p:tgtEl>
                                          <p:spTgt spid="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Effect filter="fade" transition="in">
                                      <p:cBhvr>
                                        <p:cTn dur="1000"/>
                                        <p:tgtEl>
                                          <p:spTgt spid="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Effect filter="fade" transition="in">
                                      <p:cBhvr>
                                        <p:cTn dur="1000"/>
                                        <p:tgtEl>
                                          <p:spTgt spid="1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132"/>
          <p:cNvSpPr txBox="1"/>
          <p:nvPr>
            <p:ph type="title"/>
          </p:nvPr>
        </p:nvSpPr>
        <p:spPr>
          <a:xfrm>
            <a:off x="311700" y="445025"/>
            <a:ext cx="483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Break</a:t>
            </a:r>
            <a:endParaRPr/>
          </a:p>
        </p:txBody>
      </p:sp>
      <p:sp>
        <p:nvSpPr>
          <p:cNvPr id="2889" name="Google Shape;2889;p132"/>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Where the process ends</a:t>
            </a:r>
            <a:endParaRPr sz="2200"/>
          </a:p>
          <a:p>
            <a:pPr indent="-368300" lvl="0" marL="457200" rtl="0" algn="l">
              <a:spcBef>
                <a:spcPts val="0"/>
              </a:spcBef>
              <a:spcAft>
                <a:spcPts val="0"/>
              </a:spcAft>
              <a:buSzPts val="2200"/>
              <a:buChar char="●"/>
            </a:pPr>
            <a:r>
              <a:rPr lang="en" sz="2200"/>
              <a:t>Points to the top of the heap</a:t>
            </a:r>
            <a:endParaRPr sz="2200"/>
          </a:p>
          <a:p>
            <a:pPr indent="-368300" lvl="0" marL="457200" rtl="0" algn="l">
              <a:spcBef>
                <a:spcPts val="0"/>
              </a:spcBef>
              <a:spcAft>
                <a:spcPts val="0"/>
              </a:spcAft>
              <a:buSzPts val="2200"/>
              <a:buChar char="●"/>
            </a:pPr>
            <a:r>
              <a:rPr lang="en" sz="2200"/>
              <a:t>Using brk, sbrk to allocate/deallocate</a:t>
            </a:r>
            <a:endParaRPr sz="2200"/>
          </a:p>
          <a:p>
            <a:pPr indent="-368300" lvl="0" marL="457200" rtl="0" algn="l">
              <a:spcBef>
                <a:spcPts val="0"/>
              </a:spcBef>
              <a:spcAft>
                <a:spcPts val="0"/>
              </a:spcAft>
              <a:buSzPts val="2200"/>
              <a:buChar char="●"/>
            </a:pPr>
            <a:r>
              <a:rPr lang="en" sz="2200"/>
              <a:t>Not recommended</a:t>
            </a:r>
            <a:endParaRPr sz="2200"/>
          </a:p>
        </p:txBody>
      </p:sp>
      <p:sp>
        <p:nvSpPr>
          <p:cNvPr id="2890" name="Google Shape;2890;p132"/>
          <p:cNvSpPr/>
          <p:nvPr/>
        </p:nvSpPr>
        <p:spPr>
          <a:xfrm>
            <a:off x="7087225" y="572375"/>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1" name="Google Shape;2891;p132"/>
          <p:cNvSpPr/>
          <p:nvPr/>
        </p:nvSpPr>
        <p:spPr>
          <a:xfrm>
            <a:off x="7133625" y="3142925"/>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2892" name="Google Shape;2892;p132"/>
          <p:cNvSpPr/>
          <p:nvPr/>
        </p:nvSpPr>
        <p:spPr>
          <a:xfrm>
            <a:off x="7133625" y="2838300"/>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2893" name="Google Shape;2893;p132"/>
          <p:cNvSpPr/>
          <p:nvPr/>
        </p:nvSpPr>
        <p:spPr>
          <a:xfrm>
            <a:off x="7150700" y="597500"/>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ptr=1024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2894" name="Google Shape;2894;p132"/>
          <p:cNvSpPr txBox="1"/>
          <p:nvPr/>
        </p:nvSpPr>
        <p:spPr>
          <a:xfrm>
            <a:off x="8149059" y="137149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2895" name="Google Shape;2895;p132"/>
          <p:cNvSpPr/>
          <p:nvPr/>
        </p:nvSpPr>
        <p:spPr>
          <a:xfrm>
            <a:off x="7133625" y="1964500"/>
            <a:ext cx="1461300" cy="8034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a:p>
            <a:pPr indent="0" lvl="0" marL="0" rtl="0" algn="l">
              <a:spcBef>
                <a:spcPts val="0"/>
              </a:spcBef>
              <a:spcAft>
                <a:spcPts val="0"/>
              </a:spcAft>
              <a:buNone/>
            </a:pPr>
            <a:r>
              <a:t/>
            </a:r>
            <a:endParaRPr sz="1100">
              <a:solidFill>
                <a:srgbClr val="2FFF12"/>
              </a:solidFill>
            </a:endParaRPr>
          </a:p>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2896" name="Google Shape;2896;p132"/>
          <p:cNvSpPr txBox="1"/>
          <p:nvPr/>
        </p:nvSpPr>
        <p:spPr>
          <a:xfrm>
            <a:off x="5388850" y="2261512"/>
            <a:ext cx="1137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Program break</a:t>
            </a:r>
            <a:endParaRPr sz="1100">
              <a:solidFill>
                <a:schemeClr val="lt2"/>
              </a:solidFill>
            </a:endParaRPr>
          </a:p>
        </p:txBody>
      </p:sp>
      <p:cxnSp>
        <p:nvCxnSpPr>
          <p:cNvPr id="2897" name="Google Shape;2897;p132"/>
          <p:cNvCxnSpPr>
            <a:stCxn id="2896" idx="3"/>
          </p:cNvCxnSpPr>
          <p:nvPr/>
        </p:nvCxnSpPr>
        <p:spPr>
          <a:xfrm>
            <a:off x="6526450" y="2396512"/>
            <a:ext cx="531300" cy="1500"/>
          </a:xfrm>
          <a:prstGeom prst="straightConnector1">
            <a:avLst/>
          </a:prstGeom>
          <a:noFill/>
          <a:ln cap="flat" cmpd="sng" w="28575">
            <a:solidFill>
              <a:srgbClr val="FF0000"/>
            </a:solidFill>
            <a:prstDash val="solid"/>
            <a:round/>
            <a:headEnd len="med" w="med" type="none"/>
            <a:tailEnd len="med" w="med" type="triangle"/>
          </a:ln>
        </p:spPr>
      </p:cxnSp>
      <p:sp>
        <p:nvSpPr>
          <p:cNvPr id="2898" name="Google Shape;2898;p132"/>
          <p:cNvSpPr txBox="1"/>
          <p:nvPr/>
        </p:nvSpPr>
        <p:spPr>
          <a:xfrm>
            <a:off x="5027675" y="1828000"/>
            <a:ext cx="14988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New </a:t>
            </a:r>
            <a:r>
              <a:rPr lang="en" sz="1100">
                <a:solidFill>
                  <a:schemeClr val="lt2"/>
                </a:solidFill>
              </a:rPr>
              <a:t>Program break</a:t>
            </a:r>
            <a:endParaRPr sz="1100">
              <a:solidFill>
                <a:schemeClr val="lt2"/>
              </a:solidFill>
            </a:endParaRPr>
          </a:p>
        </p:txBody>
      </p:sp>
      <p:cxnSp>
        <p:nvCxnSpPr>
          <p:cNvPr id="2899" name="Google Shape;2899;p132"/>
          <p:cNvCxnSpPr>
            <a:stCxn id="2898" idx="3"/>
          </p:cNvCxnSpPr>
          <p:nvPr/>
        </p:nvCxnSpPr>
        <p:spPr>
          <a:xfrm>
            <a:off x="6526475" y="1963000"/>
            <a:ext cx="531300" cy="1500"/>
          </a:xfrm>
          <a:prstGeom prst="straightConnector1">
            <a:avLst/>
          </a:prstGeom>
          <a:noFill/>
          <a:ln cap="flat" cmpd="sng" w="28575">
            <a:solidFill>
              <a:srgbClr val="FF0000"/>
            </a:solidFill>
            <a:prstDash val="solid"/>
            <a:round/>
            <a:headEnd len="med" w="med" type="none"/>
            <a:tailEnd len="med" w="med" type="triangle"/>
          </a:ln>
        </p:spPr>
      </p:cxnSp>
      <p:sp>
        <p:nvSpPr>
          <p:cNvPr id="2900" name="Google Shape;2900;p132"/>
          <p:cNvSpPr/>
          <p:nvPr/>
        </p:nvSpPr>
        <p:spPr>
          <a:xfrm>
            <a:off x="7150700" y="1997200"/>
            <a:ext cx="1461300" cy="399300"/>
          </a:xfrm>
          <a:prstGeom prst="rect">
            <a:avLst/>
          </a:prstGeom>
          <a:noFill/>
          <a:ln cap="flat" cmpd="sng" w="9525">
            <a:solidFill>
              <a:srgbClr val="D5A6BD"/>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New allocated</a:t>
            </a:r>
            <a:endParaRPr sz="1100">
              <a:solidFill>
                <a:srgbClr val="2FFF12"/>
              </a:solidFill>
            </a:endParaRPr>
          </a:p>
          <a:p>
            <a:pPr indent="0" lvl="0" marL="0" rtl="0" algn="l">
              <a:spcBef>
                <a:spcPts val="0"/>
              </a:spcBef>
              <a:spcAft>
                <a:spcPts val="0"/>
              </a:spcAft>
              <a:buNone/>
            </a:pPr>
            <a:r>
              <a:t/>
            </a:r>
            <a:endParaRPr sz="1100">
              <a:solidFill>
                <a:srgbClr val="2FFF12"/>
              </a:solidFill>
            </a:endParaRPr>
          </a:p>
          <a:p>
            <a:pPr indent="0" lvl="0" marL="0" rtl="0" algn="l">
              <a:spcBef>
                <a:spcPts val="0"/>
              </a:spcBef>
              <a:spcAft>
                <a:spcPts val="0"/>
              </a:spcAft>
              <a:buNone/>
            </a:pPr>
            <a:r>
              <a:t/>
            </a:r>
            <a:endParaRPr sz="1100">
              <a:solidFill>
                <a:srgbClr val="2FFF1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xEl>
                                              <p:pRg end="0" st="0"/>
                                            </p:txEl>
                                          </p:spTgt>
                                        </p:tgtEl>
                                        <p:attrNameLst>
                                          <p:attrName>style.visibility</p:attrName>
                                        </p:attrNameLst>
                                      </p:cBhvr>
                                      <p:to>
                                        <p:strVal val="visible"/>
                                      </p:to>
                                    </p:set>
                                    <p:animEffect filter="fade" transition="in">
                                      <p:cBhvr>
                                        <p:cTn dur="1000"/>
                                        <p:tgtEl>
                                          <p:spTgt spid="28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xEl>
                                              <p:pRg end="1" st="1"/>
                                            </p:txEl>
                                          </p:spTgt>
                                        </p:tgtEl>
                                        <p:attrNameLst>
                                          <p:attrName>style.visibility</p:attrName>
                                        </p:attrNameLst>
                                      </p:cBhvr>
                                      <p:to>
                                        <p:strVal val="visible"/>
                                      </p:to>
                                    </p:set>
                                    <p:animEffect filter="fade" transition="in">
                                      <p:cBhvr>
                                        <p:cTn dur="1000"/>
                                        <p:tgtEl>
                                          <p:spTgt spid="28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xEl>
                                              <p:pRg end="2" st="2"/>
                                            </p:txEl>
                                          </p:spTgt>
                                        </p:tgtEl>
                                        <p:attrNameLst>
                                          <p:attrName>style.visibility</p:attrName>
                                        </p:attrNameLst>
                                      </p:cBhvr>
                                      <p:to>
                                        <p:strVal val="visible"/>
                                      </p:to>
                                    </p:set>
                                    <p:animEffect filter="fade" transition="in">
                                      <p:cBhvr>
                                        <p:cTn dur="1000"/>
                                        <p:tgtEl>
                                          <p:spTgt spid="28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xEl>
                                              <p:pRg end="3" st="3"/>
                                            </p:txEl>
                                          </p:spTgt>
                                        </p:tgtEl>
                                        <p:attrNameLst>
                                          <p:attrName>style.visibility</p:attrName>
                                        </p:attrNameLst>
                                      </p:cBhvr>
                                      <p:to>
                                        <p:strVal val="visible"/>
                                      </p:to>
                                    </p:set>
                                    <p:animEffect filter="fade" transition="in">
                                      <p:cBhvr>
                                        <p:cTn dur="1000"/>
                                        <p:tgtEl>
                                          <p:spTgt spid="28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906" name="Google Shape;2906;p133"/>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Stores large data</a:t>
            </a:r>
            <a:endParaRPr sz="2200"/>
          </a:p>
          <a:p>
            <a:pPr indent="-368300" lvl="0" marL="457200" rtl="0" algn="l">
              <a:spcBef>
                <a:spcPts val="0"/>
              </a:spcBef>
              <a:spcAft>
                <a:spcPts val="0"/>
              </a:spcAft>
              <a:buSzPts val="2200"/>
              <a:buChar char="●"/>
            </a:pPr>
            <a:r>
              <a:rPr lang="en" sz="2200"/>
              <a:t>Remain until explicitly removed </a:t>
            </a:r>
            <a:endParaRPr sz="2200"/>
          </a:p>
          <a:p>
            <a:pPr indent="-368300" lvl="0" marL="457200" rtl="0" algn="l">
              <a:spcBef>
                <a:spcPts val="0"/>
              </a:spcBef>
              <a:spcAft>
                <a:spcPts val="0"/>
              </a:spcAft>
              <a:buSzPts val="2200"/>
              <a:buChar char="●"/>
            </a:pPr>
            <a:r>
              <a:rPr lang="en" sz="2200"/>
              <a:t>All functions can access</a:t>
            </a:r>
            <a:endParaRPr sz="2200"/>
          </a:p>
          <a:p>
            <a:pPr indent="-368300" lvl="0" marL="457200" rtl="0" algn="l">
              <a:spcBef>
                <a:spcPts val="0"/>
              </a:spcBef>
              <a:spcAft>
                <a:spcPts val="0"/>
              </a:spcAft>
              <a:buSzPts val="2200"/>
              <a:buChar char="●"/>
            </a:pPr>
            <a:r>
              <a:rPr lang="en" sz="2200"/>
              <a:t>Dynamic, grows low to high</a:t>
            </a:r>
            <a:endParaRPr sz="2200"/>
          </a:p>
          <a:p>
            <a:pPr indent="-368300" lvl="0" marL="457200" rtl="0" algn="l">
              <a:spcBef>
                <a:spcPts val="0"/>
              </a:spcBef>
              <a:spcAft>
                <a:spcPts val="0"/>
              </a:spcAft>
              <a:buSzPts val="2200"/>
              <a:buChar char="●"/>
            </a:pPr>
            <a:r>
              <a:rPr lang="en" sz="2200"/>
              <a:t>malloc, free, new</a:t>
            </a:r>
            <a:endParaRPr sz="2200"/>
          </a:p>
          <a:p>
            <a:pPr indent="0" lvl="0" marL="0" rtl="0" algn="l">
              <a:spcBef>
                <a:spcPts val="1200"/>
              </a:spcBef>
              <a:spcAft>
                <a:spcPts val="120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xEl>
                                              <p:pRg end="0" st="0"/>
                                            </p:txEl>
                                          </p:spTgt>
                                        </p:tgtEl>
                                        <p:attrNameLst>
                                          <p:attrName>style.visibility</p:attrName>
                                        </p:attrNameLst>
                                      </p:cBhvr>
                                      <p:to>
                                        <p:strVal val="visible"/>
                                      </p:to>
                                    </p:set>
                                    <p:animEffect filter="fade" transition="in">
                                      <p:cBhvr>
                                        <p:cTn dur="1000"/>
                                        <p:tgtEl>
                                          <p:spTgt spid="29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xEl>
                                              <p:pRg end="1" st="1"/>
                                            </p:txEl>
                                          </p:spTgt>
                                        </p:tgtEl>
                                        <p:attrNameLst>
                                          <p:attrName>style.visibility</p:attrName>
                                        </p:attrNameLst>
                                      </p:cBhvr>
                                      <p:to>
                                        <p:strVal val="visible"/>
                                      </p:to>
                                    </p:set>
                                    <p:animEffect filter="fade" transition="in">
                                      <p:cBhvr>
                                        <p:cTn dur="1000"/>
                                        <p:tgtEl>
                                          <p:spTgt spid="29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xEl>
                                              <p:pRg end="2" st="2"/>
                                            </p:txEl>
                                          </p:spTgt>
                                        </p:tgtEl>
                                        <p:attrNameLst>
                                          <p:attrName>style.visibility</p:attrName>
                                        </p:attrNameLst>
                                      </p:cBhvr>
                                      <p:to>
                                        <p:strVal val="visible"/>
                                      </p:to>
                                    </p:set>
                                    <p:animEffect filter="fade" transition="in">
                                      <p:cBhvr>
                                        <p:cTn dur="1000"/>
                                        <p:tgtEl>
                                          <p:spTgt spid="29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xEl>
                                              <p:pRg end="3" st="3"/>
                                            </p:txEl>
                                          </p:spTgt>
                                        </p:tgtEl>
                                        <p:attrNameLst>
                                          <p:attrName>style.visibility</p:attrName>
                                        </p:attrNameLst>
                                      </p:cBhvr>
                                      <p:to>
                                        <p:strVal val="visible"/>
                                      </p:to>
                                    </p:set>
                                    <p:animEffect filter="fade" transition="in">
                                      <p:cBhvr>
                                        <p:cTn dur="1000"/>
                                        <p:tgtEl>
                                          <p:spTgt spid="29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xEl>
                                              <p:pRg end="4" st="4"/>
                                            </p:txEl>
                                          </p:spTgt>
                                        </p:tgtEl>
                                        <p:attrNameLst>
                                          <p:attrName>style.visibility</p:attrName>
                                        </p:attrNameLst>
                                      </p:cBhvr>
                                      <p:to>
                                        <p:strVal val="visible"/>
                                      </p:to>
                                    </p:set>
                                    <p:animEffect filter="fade" transition="in">
                                      <p:cBhvr>
                                        <p:cTn dur="1000"/>
                                        <p:tgtEl>
                                          <p:spTgt spid="29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xEl>
                                              <p:pRg end="5" st="5"/>
                                            </p:txEl>
                                          </p:spTgt>
                                        </p:tgtEl>
                                        <p:attrNameLst>
                                          <p:attrName>style.visibility</p:attrName>
                                        </p:attrNameLst>
                                      </p:cBhvr>
                                      <p:to>
                                        <p:strVal val="visible"/>
                                      </p:to>
                                    </p:set>
                                    <p:animEffect filter="fade" transition="in">
                                      <p:cBhvr>
                                        <p:cTn dur="1000"/>
                                        <p:tgtEl>
                                          <p:spTgt spid="29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910" name="Shape 2910"/>
        <p:cNvGrpSpPr/>
        <p:nvPr/>
      </p:nvGrpSpPr>
      <p:grpSpPr>
        <a:xfrm>
          <a:off x="0" y="0"/>
          <a:ext cx="0" cy="0"/>
          <a:chOff x="0" y="0"/>
          <a:chExt cx="0" cy="0"/>
        </a:xfrm>
      </p:grpSpPr>
      <p:sp>
        <p:nvSpPr>
          <p:cNvPr id="2911" name="Google Shape;2911;p134"/>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Memory Management</a:t>
            </a:r>
            <a:endParaRPr/>
          </a:p>
        </p:txBody>
      </p:sp>
      <p:sp>
        <p:nvSpPr>
          <p:cNvPr id="2912" name="Google Shape;2912;p1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memory and how does the OS manages it</a:t>
            </a:r>
            <a:endParaRPr/>
          </a:p>
        </p:txBody>
      </p:sp>
      <p:sp>
        <p:nvSpPr>
          <p:cNvPr id="2913" name="Google Shape;2913;p13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135"/>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memory?</a:t>
            </a:r>
            <a:endParaRPr/>
          </a:p>
        </p:txBody>
      </p:sp>
      <p:sp>
        <p:nvSpPr>
          <p:cNvPr id="2919" name="Google Shape;2919;p135"/>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Random access memory</a:t>
            </a:r>
            <a:endParaRPr/>
          </a:p>
        </p:txBody>
      </p:sp>
      <p:sp>
        <p:nvSpPr>
          <p:cNvPr id="2920" name="Google Shape;2920;p135"/>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a:t>
            </a:r>
            <a:endParaRPr/>
          </a:p>
        </p:txBody>
      </p:sp>
      <p:sp>
        <p:nvSpPr>
          <p:cNvPr id="2926" name="Google Shape;2926;p136"/>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Stores data</a:t>
            </a:r>
            <a:endParaRPr sz="2200"/>
          </a:p>
          <a:p>
            <a:pPr indent="-368300" lvl="0" marL="457200" rtl="0" algn="l">
              <a:spcBef>
                <a:spcPts val="0"/>
              </a:spcBef>
              <a:spcAft>
                <a:spcPts val="0"/>
              </a:spcAft>
              <a:buSzPts val="2200"/>
              <a:buChar char="●"/>
            </a:pPr>
            <a:r>
              <a:rPr lang="en" sz="2200"/>
              <a:t>Volatile</a:t>
            </a:r>
            <a:endParaRPr sz="2200"/>
          </a:p>
          <a:p>
            <a:pPr indent="-368300" lvl="1" marL="914400" rtl="0" algn="l">
              <a:spcBef>
                <a:spcPts val="0"/>
              </a:spcBef>
              <a:spcAft>
                <a:spcPts val="0"/>
              </a:spcAft>
              <a:buSzPts val="2200"/>
              <a:buChar char="○"/>
            </a:pPr>
            <a:r>
              <a:rPr lang="en" sz="2200"/>
              <a:t>RAM - Random access memory </a:t>
            </a:r>
            <a:endParaRPr sz="2200"/>
          </a:p>
          <a:p>
            <a:pPr indent="-368300" lvl="0" marL="457200" rtl="0" algn="l">
              <a:spcBef>
                <a:spcPts val="0"/>
              </a:spcBef>
              <a:spcAft>
                <a:spcPts val="0"/>
              </a:spcAft>
              <a:buSzPts val="2200"/>
              <a:buChar char="●"/>
            </a:pPr>
            <a:r>
              <a:rPr lang="en" sz="2200"/>
              <a:t>Non-Volatile</a:t>
            </a:r>
            <a:endParaRPr sz="2200"/>
          </a:p>
          <a:p>
            <a:pPr indent="-368300" lvl="1" marL="914400" rtl="0" algn="l">
              <a:spcBef>
                <a:spcPts val="0"/>
              </a:spcBef>
              <a:spcAft>
                <a:spcPts val="0"/>
              </a:spcAft>
              <a:buSzPts val="2200"/>
              <a:buChar char="○"/>
            </a:pPr>
            <a:r>
              <a:rPr lang="en" sz="2200"/>
              <a:t>ROM - Read only memory</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xEl>
                                              <p:pRg end="0" st="0"/>
                                            </p:txEl>
                                          </p:spTgt>
                                        </p:tgtEl>
                                        <p:attrNameLst>
                                          <p:attrName>style.visibility</p:attrName>
                                        </p:attrNameLst>
                                      </p:cBhvr>
                                      <p:to>
                                        <p:strVal val="visible"/>
                                      </p:to>
                                    </p:set>
                                    <p:animEffect filter="fade" transition="in">
                                      <p:cBhvr>
                                        <p:cTn dur="1000"/>
                                        <p:tgtEl>
                                          <p:spTgt spid="29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xEl>
                                              <p:pRg end="1" st="1"/>
                                            </p:txEl>
                                          </p:spTgt>
                                        </p:tgtEl>
                                        <p:attrNameLst>
                                          <p:attrName>style.visibility</p:attrName>
                                        </p:attrNameLst>
                                      </p:cBhvr>
                                      <p:to>
                                        <p:strVal val="visible"/>
                                      </p:to>
                                    </p:set>
                                    <p:animEffect filter="fade" transition="in">
                                      <p:cBhvr>
                                        <p:cTn dur="1000"/>
                                        <p:tgtEl>
                                          <p:spTgt spid="29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xEl>
                                              <p:pRg end="2" st="2"/>
                                            </p:txEl>
                                          </p:spTgt>
                                        </p:tgtEl>
                                        <p:attrNameLst>
                                          <p:attrName>style.visibility</p:attrName>
                                        </p:attrNameLst>
                                      </p:cBhvr>
                                      <p:to>
                                        <p:strVal val="visible"/>
                                      </p:to>
                                    </p:set>
                                    <p:animEffect filter="fade" transition="in">
                                      <p:cBhvr>
                                        <p:cTn dur="1000"/>
                                        <p:tgtEl>
                                          <p:spTgt spid="29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xEl>
                                              <p:pRg end="3" st="3"/>
                                            </p:txEl>
                                          </p:spTgt>
                                        </p:tgtEl>
                                        <p:attrNameLst>
                                          <p:attrName>style.visibility</p:attrName>
                                        </p:attrNameLst>
                                      </p:cBhvr>
                                      <p:to>
                                        <p:strVal val="visible"/>
                                      </p:to>
                                    </p:set>
                                    <p:animEffect filter="fade" transition="in">
                                      <p:cBhvr>
                                        <p:cTn dur="1000"/>
                                        <p:tgtEl>
                                          <p:spTgt spid="29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xEl>
                                              <p:pRg end="4" st="4"/>
                                            </p:txEl>
                                          </p:spTgt>
                                        </p:tgtEl>
                                        <p:attrNameLst>
                                          <p:attrName>style.visibility</p:attrName>
                                        </p:attrNameLst>
                                      </p:cBhvr>
                                      <p:to>
                                        <p:strVal val="visible"/>
                                      </p:to>
                                    </p:set>
                                    <p:animEffect filter="fade" transition="in">
                                      <p:cBhvr>
                                        <p:cTn dur="1000"/>
                                        <p:tgtEl>
                                          <p:spTgt spid="292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RAM</a:t>
            </a:r>
            <a:endParaRPr/>
          </a:p>
        </p:txBody>
      </p:sp>
      <p:sp>
        <p:nvSpPr>
          <p:cNvPr id="2932" name="Google Shape;2932;p137"/>
          <p:cNvSpPr txBox="1"/>
          <p:nvPr>
            <p:ph idx="1" type="body"/>
          </p:nvPr>
        </p:nvSpPr>
        <p:spPr>
          <a:xfrm>
            <a:off x="345625" y="1138900"/>
            <a:ext cx="5700300" cy="3665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SRAM</a:t>
            </a:r>
            <a:endParaRPr sz="2200"/>
          </a:p>
          <a:p>
            <a:pPr indent="-368300" lvl="0" marL="457200" rtl="0" algn="l">
              <a:spcBef>
                <a:spcPts val="0"/>
              </a:spcBef>
              <a:spcAft>
                <a:spcPts val="0"/>
              </a:spcAft>
              <a:buSzPts val="2200"/>
              <a:buChar char="●"/>
            </a:pPr>
            <a:r>
              <a:rPr lang="en" sz="2200"/>
              <a:t>Complex, expensive but fast</a:t>
            </a:r>
            <a:endParaRPr sz="2200"/>
          </a:p>
          <a:p>
            <a:pPr indent="-368300" lvl="1" marL="914400" rtl="0" algn="l">
              <a:spcBef>
                <a:spcPts val="0"/>
              </a:spcBef>
              <a:spcAft>
                <a:spcPts val="0"/>
              </a:spcAft>
              <a:buSzPts val="2200"/>
              <a:buChar char="○"/>
            </a:pPr>
            <a:r>
              <a:rPr lang="en" sz="2200"/>
              <a:t>1 bit -&gt; 1 flip flop -&gt; 6 transistors</a:t>
            </a:r>
            <a:endParaRPr sz="2200"/>
          </a:p>
          <a:p>
            <a:pPr indent="-368300" lvl="0" marL="457200" rtl="0" algn="l">
              <a:spcBef>
                <a:spcPts val="0"/>
              </a:spcBef>
              <a:spcAft>
                <a:spcPts val="0"/>
              </a:spcAft>
              <a:buSzPts val="2200"/>
              <a:buChar char="●"/>
            </a:pPr>
            <a:r>
              <a:rPr lang="en" sz="2200"/>
              <a:t>Flip-flops, constant power</a:t>
            </a:r>
            <a:endParaRPr sz="2200"/>
          </a:p>
          <a:p>
            <a:pPr indent="-368300" lvl="0" marL="457200" rtl="0" algn="l">
              <a:spcBef>
                <a:spcPts val="0"/>
              </a:spcBef>
              <a:spcAft>
                <a:spcPts val="0"/>
              </a:spcAft>
              <a:buSzPts val="2200"/>
              <a:buChar char="●"/>
            </a:pPr>
            <a:r>
              <a:rPr lang="en" sz="2200"/>
              <a:t>Used it CPU caches, SSDs</a:t>
            </a:r>
            <a:endParaRPr sz="2200"/>
          </a:p>
          <a:p>
            <a:pPr indent="-368300" lvl="0" marL="457200" rtl="0" algn="l">
              <a:spcBef>
                <a:spcPts val="0"/>
              </a:spcBef>
              <a:spcAft>
                <a:spcPts val="0"/>
              </a:spcAft>
              <a:buSzPts val="2200"/>
              <a:buChar char="●"/>
            </a:pPr>
            <a:r>
              <a:rPr lang="en" sz="2200"/>
              <a:t>Access is always fast</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xEl>
                                              <p:pRg end="0" st="0"/>
                                            </p:txEl>
                                          </p:spTgt>
                                        </p:tgtEl>
                                        <p:attrNameLst>
                                          <p:attrName>style.visibility</p:attrName>
                                        </p:attrNameLst>
                                      </p:cBhvr>
                                      <p:to>
                                        <p:strVal val="visible"/>
                                      </p:to>
                                    </p:set>
                                    <p:animEffect filter="fade" transition="in">
                                      <p:cBhvr>
                                        <p:cTn dur="1000"/>
                                        <p:tgtEl>
                                          <p:spTgt spid="29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xEl>
                                              <p:pRg end="1" st="1"/>
                                            </p:txEl>
                                          </p:spTgt>
                                        </p:tgtEl>
                                        <p:attrNameLst>
                                          <p:attrName>style.visibility</p:attrName>
                                        </p:attrNameLst>
                                      </p:cBhvr>
                                      <p:to>
                                        <p:strVal val="visible"/>
                                      </p:to>
                                    </p:set>
                                    <p:animEffect filter="fade" transition="in">
                                      <p:cBhvr>
                                        <p:cTn dur="1000"/>
                                        <p:tgtEl>
                                          <p:spTgt spid="29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xEl>
                                              <p:pRg end="2" st="2"/>
                                            </p:txEl>
                                          </p:spTgt>
                                        </p:tgtEl>
                                        <p:attrNameLst>
                                          <p:attrName>style.visibility</p:attrName>
                                        </p:attrNameLst>
                                      </p:cBhvr>
                                      <p:to>
                                        <p:strVal val="visible"/>
                                      </p:to>
                                    </p:set>
                                    <p:animEffect filter="fade" transition="in">
                                      <p:cBhvr>
                                        <p:cTn dur="1000"/>
                                        <p:tgtEl>
                                          <p:spTgt spid="29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xEl>
                                              <p:pRg end="3" st="3"/>
                                            </p:txEl>
                                          </p:spTgt>
                                        </p:tgtEl>
                                        <p:attrNameLst>
                                          <p:attrName>style.visibility</p:attrName>
                                        </p:attrNameLst>
                                      </p:cBhvr>
                                      <p:to>
                                        <p:strVal val="visible"/>
                                      </p:to>
                                    </p:set>
                                    <p:animEffect filter="fade" transition="in">
                                      <p:cBhvr>
                                        <p:cTn dur="1000"/>
                                        <p:tgtEl>
                                          <p:spTgt spid="29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xEl>
                                              <p:pRg end="4" st="4"/>
                                            </p:txEl>
                                          </p:spTgt>
                                        </p:tgtEl>
                                        <p:attrNameLst>
                                          <p:attrName>style.visibility</p:attrName>
                                        </p:attrNameLst>
                                      </p:cBhvr>
                                      <p:to>
                                        <p:strVal val="visible"/>
                                      </p:to>
                                    </p:set>
                                    <p:animEffect filter="fade" transition="in">
                                      <p:cBhvr>
                                        <p:cTn dur="1000"/>
                                        <p:tgtEl>
                                          <p:spTgt spid="29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xEl>
                                              <p:pRg end="5" st="5"/>
                                            </p:txEl>
                                          </p:spTgt>
                                        </p:tgtEl>
                                        <p:attrNameLst>
                                          <p:attrName>style.visibility</p:attrName>
                                        </p:attrNameLst>
                                      </p:cBhvr>
                                      <p:to>
                                        <p:strVal val="visible"/>
                                      </p:to>
                                    </p:set>
                                    <p:animEffect filter="fade" transition="in">
                                      <p:cBhvr>
                                        <p:cTn dur="1000"/>
                                        <p:tgtEl>
                                          <p:spTgt spid="29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RAM</a:t>
            </a:r>
            <a:endParaRPr/>
          </a:p>
        </p:txBody>
      </p:sp>
      <p:sp>
        <p:nvSpPr>
          <p:cNvPr id="2938" name="Google Shape;2938;p138"/>
          <p:cNvSpPr txBox="1"/>
          <p:nvPr>
            <p:ph idx="1" type="body"/>
          </p:nvPr>
        </p:nvSpPr>
        <p:spPr>
          <a:xfrm>
            <a:off x="345625" y="1138900"/>
            <a:ext cx="5700300" cy="3665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DRAM</a:t>
            </a:r>
            <a:endParaRPr sz="2200"/>
          </a:p>
          <a:p>
            <a:pPr indent="-368300" lvl="0" marL="457200" rtl="0" algn="l">
              <a:spcBef>
                <a:spcPts val="0"/>
              </a:spcBef>
              <a:spcAft>
                <a:spcPts val="0"/>
              </a:spcAft>
              <a:buSzPts val="2200"/>
              <a:buChar char="●"/>
            </a:pPr>
            <a:r>
              <a:rPr lang="en" sz="2200"/>
              <a:t>Abundant, cheaper, but slower</a:t>
            </a:r>
            <a:endParaRPr sz="2200"/>
          </a:p>
          <a:p>
            <a:pPr indent="-368300" lvl="1" marL="914400" rtl="0" algn="l">
              <a:spcBef>
                <a:spcPts val="0"/>
              </a:spcBef>
              <a:spcAft>
                <a:spcPts val="0"/>
              </a:spcAft>
              <a:buSzPts val="2200"/>
              <a:buChar char="○"/>
            </a:pPr>
            <a:r>
              <a:rPr lang="en" sz="2200"/>
              <a:t>1 bit -&gt; 1 capacitor, 1 transistor</a:t>
            </a:r>
            <a:endParaRPr sz="2200"/>
          </a:p>
          <a:p>
            <a:pPr indent="-368300" lvl="0" marL="457200" rtl="0" algn="l">
              <a:spcBef>
                <a:spcPts val="0"/>
              </a:spcBef>
              <a:spcAft>
                <a:spcPts val="0"/>
              </a:spcAft>
              <a:buSzPts val="2200"/>
              <a:buChar char="●"/>
            </a:pPr>
            <a:r>
              <a:rPr lang="en" sz="2200"/>
              <a:t>Capacitors, lose their state</a:t>
            </a:r>
            <a:endParaRPr sz="2200"/>
          </a:p>
          <a:p>
            <a:pPr indent="-368300" lvl="0" marL="457200" rtl="0" algn="l">
              <a:spcBef>
                <a:spcPts val="0"/>
              </a:spcBef>
              <a:spcAft>
                <a:spcPts val="0"/>
              </a:spcAft>
              <a:buSzPts val="2200"/>
              <a:buChar char="●"/>
            </a:pPr>
            <a:r>
              <a:rPr lang="en" sz="2200"/>
              <a:t>need to be refreshed</a:t>
            </a:r>
            <a:endParaRPr sz="2200"/>
          </a:p>
          <a:p>
            <a:pPr indent="-368300" lvl="0" marL="457200" rtl="0" algn="l">
              <a:spcBef>
                <a:spcPts val="0"/>
              </a:spcBef>
              <a:spcAft>
                <a:spcPts val="0"/>
              </a:spcAft>
              <a:buSzPts val="2200"/>
              <a:buChar char="●"/>
            </a:pPr>
            <a:r>
              <a:rPr lang="en" sz="2200"/>
              <a:t>Access is slow</a:t>
            </a:r>
            <a:endParaRPr sz="2200"/>
          </a:p>
          <a:p>
            <a:pPr indent="-349250" lvl="1" marL="914400" rtl="0" algn="l">
              <a:spcBef>
                <a:spcPts val="0"/>
              </a:spcBef>
              <a:spcAft>
                <a:spcPts val="0"/>
              </a:spcAft>
              <a:buSzPts val="1900"/>
              <a:buChar char="○"/>
            </a:pPr>
            <a:r>
              <a:rPr lang="en" sz="1900"/>
              <a:t>Read -&gt; lose the charge </a:t>
            </a:r>
            <a:endParaRPr sz="1900"/>
          </a:p>
          <a:p>
            <a:pPr indent="-349250" lvl="1" marL="914400" rtl="0" algn="l">
              <a:spcBef>
                <a:spcPts val="0"/>
              </a:spcBef>
              <a:spcAft>
                <a:spcPts val="0"/>
              </a:spcAft>
              <a:buSzPts val="1900"/>
              <a:buChar char="○"/>
            </a:pPr>
            <a:r>
              <a:rPr lang="en" sz="1900"/>
              <a:t>Store it </a:t>
            </a:r>
            <a:endParaRPr sz="1900"/>
          </a:p>
          <a:p>
            <a:pPr indent="-349250" lvl="1" marL="914400" rtl="0" algn="l">
              <a:spcBef>
                <a:spcPts val="0"/>
              </a:spcBef>
              <a:spcAft>
                <a:spcPts val="0"/>
              </a:spcAft>
              <a:buSzPts val="1900"/>
              <a:buChar char="○"/>
            </a:pPr>
            <a:r>
              <a:rPr lang="en" sz="1900"/>
              <a:t>Write it back</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0" st="0"/>
                                            </p:txEl>
                                          </p:spTgt>
                                        </p:tgtEl>
                                        <p:attrNameLst>
                                          <p:attrName>style.visibility</p:attrName>
                                        </p:attrNameLst>
                                      </p:cBhvr>
                                      <p:to>
                                        <p:strVal val="visible"/>
                                      </p:to>
                                    </p:set>
                                    <p:animEffect filter="fade" transition="in">
                                      <p:cBhvr>
                                        <p:cTn dur="1000"/>
                                        <p:tgtEl>
                                          <p:spTgt spid="29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1" st="1"/>
                                            </p:txEl>
                                          </p:spTgt>
                                        </p:tgtEl>
                                        <p:attrNameLst>
                                          <p:attrName>style.visibility</p:attrName>
                                        </p:attrNameLst>
                                      </p:cBhvr>
                                      <p:to>
                                        <p:strVal val="visible"/>
                                      </p:to>
                                    </p:set>
                                    <p:animEffect filter="fade" transition="in">
                                      <p:cBhvr>
                                        <p:cTn dur="1000"/>
                                        <p:tgtEl>
                                          <p:spTgt spid="29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2" st="2"/>
                                            </p:txEl>
                                          </p:spTgt>
                                        </p:tgtEl>
                                        <p:attrNameLst>
                                          <p:attrName>style.visibility</p:attrName>
                                        </p:attrNameLst>
                                      </p:cBhvr>
                                      <p:to>
                                        <p:strVal val="visible"/>
                                      </p:to>
                                    </p:set>
                                    <p:animEffect filter="fade" transition="in">
                                      <p:cBhvr>
                                        <p:cTn dur="1000"/>
                                        <p:tgtEl>
                                          <p:spTgt spid="29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3" st="3"/>
                                            </p:txEl>
                                          </p:spTgt>
                                        </p:tgtEl>
                                        <p:attrNameLst>
                                          <p:attrName>style.visibility</p:attrName>
                                        </p:attrNameLst>
                                      </p:cBhvr>
                                      <p:to>
                                        <p:strVal val="visible"/>
                                      </p:to>
                                    </p:set>
                                    <p:animEffect filter="fade" transition="in">
                                      <p:cBhvr>
                                        <p:cTn dur="1000"/>
                                        <p:tgtEl>
                                          <p:spTgt spid="29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4" st="4"/>
                                            </p:txEl>
                                          </p:spTgt>
                                        </p:tgtEl>
                                        <p:attrNameLst>
                                          <p:attrName>style.visibility</p:attrName>
                                        </p:attrNameLst>
                                      </p:cBhvr>
                                      <p:to>
                                        <p:strVal val="visible"/>
                                      </p:to>
                                    </p:set>
                                    <p:animEffect filter="fade" transition="in">
                                      <p:cBhvr>
                                        <p:cTn dur="1000"/>
                                        <p:tgtEl>
                                          <p:spTgt spid="29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5" st="5"/>
                                            </p:txEl>
                                          </p:spTgt>
                                        </p:tgtEl>
                                        <p:attrNameLst>
                                          <p:attrName>style.visibility</p:attrName>
                                        </p:attrNameLst>
                                      </p:cBhvr>
                                      <p:to>
                                        <p:strVal val="visible"/>
                                      </p:to>
                                    </p:set>
                                    <p:animEffect filter="fade" transition="in">
                                      <p:cBhvr>
                                        <p:cTn dur="1000"/>
                                        <p:tgtEl>
                                          <p:spTgt spid="29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6" st="6"/>
                                            </p:txEl>
                                          </p:spTgt>
                                        </p:tgtEl>
                                        <p:attrNameLst>
                                          <p:attrName>style.visibility</p:attrName>
                                        </p:attrNameLst>
                                      </p:cBhvr>
                                      <p:to>
                                        <p:strVal val="visible"/>
                                      </p:to>
                                    </p:set>
                                    <p:animEffect filter="fade" transition="in">
                                      <p:cBhvr>
                                        <p:cTn dur="1000"/>
                                        <p:tgtEl>
                                          <p:spTgt spid="29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7" st="7"/>
                                            </p:txEl>
                                          </p:spTgt>
                                        </p:tgtEl>
                                        <p:attrNameLst>
                                          <p:attrName>style.visibility</p:attrName>
                                        </p:attrNameLst>
                                      </p:cBhvr>
                                      <p:to>
                                        <p:strVal val="visible"/>
                                      </p:to>
                                    </p:set>
                                    <p:animEffect filter="fade" transition="in">
                                      <p:cBhvr>
                                        <p:cTn dur="1000"/>
                                        <p:tgtEl>
                                          <p:spTgt spid="29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xEl>
                                              <p:pRg end="8" st="8"/>
                                            </p:txEl>
                                          </p:spTgt>
                                        </p:tgtEl>
                                        <p:attrNameLst>
                                          <p:attrName>style.visibility</p:attrName>
                                        </p:attrNameLst>
                                      </p:cBhvr>
                                      <p:to>
                                        <p:strVal val="visible"/>
                                      </p:to>
                                    </p:set>
                                    <p:animEffect filter="fade" transition="in">
                                      <p:cBhvr>
                                        <p:cTn dur="1000"/>
                                        <p:tgtEl>
                                          <p:spTgt spid="293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a:t>
            </a:r>
            <a:r>
              <a:rPr lang="en"/>
              <a:t>ynchronous</a:t>
            </a:r>
            <a:r>
              <a:rPr lang="en"/>
              <a:t> DRAM</a:t>
            </a:r>
            <a:endParaRPr/>
          </a:p>
        </p:txBody>
      </p:sp>
      <p:sp>
        <p:nvSpPr>
          <p:cNvPr id="2944" name="Google Shape;2944;p139"/>
          <p:cNvSpPr txBox="1"/>
          <p:nvPr>
            <p:ph idx="1" type="body"/>
          </p:nvPr>
        </p:nvSpPr>
        <p:spPr>
          <a:xfrm>
            <a:off x="345625" y="1138900"/>
            <a:ext cx="5700300" cy="1306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Asynchronous is slow (missed cycles)</a:t>
            </a:r>
            <a:endParaRPr sz="2200"/>
          </a:p>
          <a:p>
            <a:pPr indent="-368300" lvl="0" marL="457200" rtl="0" algn="l">
              <a:spcBef>
                <a:spcPts val="0"/>
              </a:spcBef>
              <a:spcAft>
                <a:spcPts val="0"/>
              </a:spcAft>
              <a:buSzPts val="2200"/>
              <a:buChar char="●"/>
            </a:pPr>
            <a:r>
              <a:rPr lang="en" sz="2200"/>
              <a:t>Wasted clock signals</a:t>
            </a:r>
            <a:endParaRPr sz="2200"/>
          </a:p>
          <a:p>
            <a:pPr indent="-368300" lvl="0" marL="457200" rtl="0" algn="l">
              <a:spcBef>
                <a:spcPts val="0"/>
              </a:spcBef>
              <a:spcAft>
                <a:spcPts val="0"/>
              </a:spcAft>
              <a:buSzPts val="2200"/>
              <a:buChar char="●"/>
            </a:pPr>
            <a:r>
              <a:rPr lang="en" sz="2200"/>
              <a:t>Cycle wasted on refresh</a:t>
            </a:r>
            <a:endParaRPr sz="2200"/>
          </a:p>
        </p:txBody>
      </p:sp>
      <p:pic>
        <p:nvPicPr>
          <p:cNvPr id="2945" name="Google Shape;2945;p139"/>
          <p:cNvPicPr preferRelativeResize="0"/>
          <p:nvPr/>
        </p:nvPicPr>
        <p:blipFill>
          <a:blip r:embed="rId3">
            <a:alphaModFix/>
          </a:blip>
          <a:stretch>
            <a:fillRect/>
          </a:stretch>
        </p:blipFill>
        <p:spPr>
          <a:xfrm>
            <a:off x="276350" y="2640975"/>
            <a:ext cx="1765824" cy="1084268"/>
          </a:xfrm>
          <a:prstGeom prst="rect">
            <a:avLst/>
          </a:prstGeom>
          <a:noFill/>
          <a:ln>
            <a:noFill/>
          </a:ln>
        </p:spPr>
      </p:pic>
      <p:pic>
        <p:nvPicPr>
          <p:cNvPr id="2946" name="Google Shape;2946;p139"/>
          <p:cNvPicPr preferRelativeResize="0"/>
          <p:nvPr/>
        </p:nvPicPr>
        <p:blipFill rotWithShape="1">
          <a:blip r:embed="rId4">
            <a:alphaModFix/>
          </a:blip>
          <a:srcRect b="0" l="22629" r="23052" t="3818"/>
          <a:stretch/>
        </p:blipFill>
        <p:spPr>
          <a:xfrm>
            <a:off x="660652" y="3879258"/>
            <a:ext cx="997216" cy="1084266"/>
          </a:xfrm>
          <a:prstGeom prst="rect">
            <a:avLst/>
          </a:prstGeom>
          <a:noFill/>
          <a:ln>
            <a:noFill/>
          </a:ln>
        </p:spPr>
      </p:pic>
      <p:cxnSp>
        <p:nvCxnSpPr>
          <p:cNvPr id="2947" name="Google Shape;2947;p139"/>
          <p:cNvCxnSpPr/>
          <p:nvPr/>
        </p:nvCxnSpPr>
        <p:spPr>
          <a:xfrm>
            <a:off x="2173700" y="31844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48" name="Google Shape;2948;p139"/>
          <p:cNvCxnSpPr/>
          <p:nvPr/>
        </p:nvCxnSpPr>
        <p:spPr>
          <a:xfrm rot="10800000">
            <a:off x="2644450" y="2651325"/>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49" name="Google Shape;2949;p139"/>
          <p:cNvCxnSpPr/>
          <p:nvPr/>
        </p:nvCxnSpPr>
        <p:spPr>
          <a:xfrm>
            <a:off x="2644450" y="26513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0" name="Google Shape;2950;p139"/>
          <p:cNvCxnSpPr/>
          <p:nvPr/>
        </p:nvCxnSpPr>
        <p:spPr>
          <a:xfrm rot="10800000">
            <a:off x="3122050" y="2644461"/>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51" name="Google Shape;2951;p139"/>
          <p:cNvCxnSpPr/>
          <p:nvPr/>
        </p:nvCxnSpPr>
        <p:spPr>
          <a:xfrm>
            <a:off x="3128950" y="31844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2" name="Google Shape;2952;p139"/>
          <p:cNvCxnSpPr/>
          <p:nvPr/>
        </p:nvCxnSpPr>
        <p:spPr>
          <a:xfrm>
            <a:off x="3128950" y="3180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3" name="Google Shape;2953;p139"/>
          <p:cNvCxnSpPr/>
          <p:nvPr/>
        </p:nvCxnSpPr>
        <p:spPr>
          <a:xfrm rot="10800000">
            <a:off x="3599700" y="264788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54" name="Google Shape;2954;p139"/>
          <p:cNvCxnSpPr/>
          <p:nvPr/>
        </p:nvCxnSpPr>
        <p:spPr>
          <a:xfrm>
            <a:off x="3599700" y="26478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5" name="Google Shape;2955;p139"/>
          <p:cNvCxnSpPr/>
          <p:nvPr/>
        </p:nvCxnSpPr>
        <p:spPr>
          <a:xfrm rot="10800000">
            <a:off x="4077300" y="264102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56" name="Google Shape;2956;p139"/>
          <p:cNvCxnSpPr/>
          <p:nvPr/>
        </p:nvCxnSpPr>
        <p:spPr>
          <a:xfrm>
            <a:off x="4084200" y="3180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7" name="Google Shape;2957;p139"/>
          <p:cNvCxnSpPr/>
          <p:nvPr/>
        </p:nvCxnSpPr>
        <p:spPr>
          <a:xfrm>
            <a:off x="4077350" y="31912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8" name="Google Shape;2958;p139"/>
          <p:cNvCxnSpPr/>
          <p:nvPr/>
        </p:nvCxnSpPr>
        <p:spPr>
          <a:xfrm>
            <a:off x="4077350" y="31878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59" name="Google Shape;2959;p139"/>
          <p:cNvCxnSpPr/>
          <p:nvPr/>
        </p:nvCxnSpPr>
        <p:spPr>
          <a:xfrm rot="10800000">
            <a:off x="4548100" y="26547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60" name="Google Shape;2960;p139"/>
          <p:cNvCxnSpPr/>
          <p:nvPr/>
        </p:nvCxnSpPr>
        <p:spPr>
          <a:xfrm>
            <a:off x="4548100" y="26547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61" name="Google Shape;2961;p139"/>
          <p:cNvCxnSpPr/>
          <p:nvPr/>
        </p:nvCxnSpPr>
        <p:spPr>
          <a:xfrm rot="10800000">
            <a:off x="5025700" y="2647886"/>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62" name="Google Shape;2962;p139"/>
          <p:cNvCxnSpPr/>
          <p:nvPr/>
        </p:nvCxnSpPr>
        <p:spPr>
          <a:xfrm>
            <a:off x="5032600" y="31878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63" name="Google Shape;2963;p139"/>
          <p:cNvCxnSpPr/>
          <p:nvPr/>
        </p:nvCxnSpPr>
        <p:spPr>
          <a:xfrm>
            <a:off x="2239450" y="41190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64" name="Google Shape;2964;p139"/>
          <p:cNvCxnSpPr/>
          <p:nvPr/>
        </p:nvCxnSpPr>
        <p:spPr>
          <a:xfrm rot="10800000">
            <a:off x="2239450" y="4119025"/>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65" name="Google Shape;2965;p139"/>
          <p:cNvCxnSpPr/>
          <p:nvPr/>
        </p:nvCxnSpPr>
        <p:spPr>
          <a:xfrm rot="10800000">
            <a:off x="2717050" y="4112161"/>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66" name="Google Shape;2966;p139"/>
          <p:cNvCxnSpPr/>
          <p:nvPr/>
        </p:nvCxnSpPr>
        <p:spPr>
          <a:xfrm>
            <a:off x="2723950" y="46521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67" name="Google Shape;2967;p139"/>
          <p:cNvCxnSpPr/>
          <p:nvPr/>
        </p:nvCxnSpPr>
        <p:spPr>
          <a:xfrm>
            <a:off x="2723950" y="46486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68" name="Google Shape;2968;p139"/>
          <p:cNvCxnSpPr/>
          <p:nvPr/>
        </p:nvCxnSpPr>
        <p:spPr>
          <a:xfrm rot="10800000">
            <a:off x="3194700" y="411558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69" name="Google Shape;2969;p139"/>
          <p:cNvCxnSpPr/>
          <p:nvPr/>
        </p:nvCxnSpPr>
        <p:spPr>
          <a:xfrm>
            <a:off x="3194700" y="41155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70" name="Google Shape;2970;p139"/>
          <p:cNvCxnSpPr/>
          <p:nvPr/>
        </p:nvCxnSpPr>
        <p:spPr>
          <a:xfrm rot="10800000">
            <a:off x="3672300" y="410872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71" name="Google Shape;2971;p139"/>
          <p:cNvCxnSpPr/>
          <p:nvPr/>
        </p:nvCxnSpPr>
        <p:spPr>
          <a:xfrm>
            <a:off x="3679200" y="46486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72" name="Google Shape;2972;p139"/>
          <p:cNvCxnSpPr/>
          <p:nvPr/>
        </p:nvCxnSpPr>
        <p:spPr>
          <a:xfrm>
            <a:off x="3672350" y="4658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73" name="Google Shape;2973;p139"/>
          <p:cNvCxnSpPr/>
          <p:nvPr/>
        </p:nvCxnSpPr>
        <p:spPr>
          <a:xfrm>
            <a:off x="3672350" y="46555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74" name="Google Shape;2974;p139"/>
          <p:cNvCxnSpPr/>
          <p:nvPr/>
        </p:nvCxnSpPr>
        <p:spPr>
          <a:xfrm rot="10800000">
            <a:off x="4143100" y="41224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75" name="Google Shape;2975;p139"/>
          <p:cNvCxnSpPr/>
          <p:nvPr/>
        </p:nvCxnSpPr>
        <p:spPr>
          <a:xfrm>
            <a:off x="4143100" y="41224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76" name="Google Shape;2976;p139"/>
          <p:cNvCxnSpPr/>
          <p:nvPr/>
        </p:nvCxnSpPr>
        <p:spPr>
          <a:xfrm rot="10800000">
            <a:off x="4620700" y="4115586"/>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77" name="Google Shape;2977;p139"/>
          <p:cNvCxnSpPr/>
          <p:nvPr/>
        </p:nvCxnSpPr>
        <p:spPr>
          <a:xfrm>
            <a:off x="4627600" y="46555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2978" name="Google Shape;2978;p139"/>
          <p:cNvCxnSpPr/>
          <p:nvPr/>
        </p:nvCxnSpPr>
        <p:spPr>
          <a:xfrm rot="10800000">
            <a:off x="2184013" y="4174425"/>
            <a:ext cx="6900" cy="270000"/>
          </a:xfrm>
          <a:prstGeom prst="straightConnector1">
            <a:avLst/>
          </a:prstGeom>
          <a:noFill/>
          <a:ln cap="flat" cmpd="sng" w="9525">
            <a:solidFill>
              <a:srgbClr val="DF3079"/>
            </a:solidFill>
            <a:prstDash val="solid"/>
            <a:round/>
            <a:headEnd len="med" w="med" type="none"/>
            <a:tailEnd len="med" w="med" type="triangle"/>
          </a:ln>
        </p:spPr>
      </p:cxnSp>
      <p:cxnSp>
        <p:nvCxnSpPr>
          <p:cNvPr id="2979" name="Google Shape;2979;p139"/>
          <p:cNvCxnSpPr/>
          <p:nvPr/>
        </p:nvCxnSpPr>
        <p:spPr>
          <a:xfrm rot="10800000">
            <a:off x="2578550" y="2679875"/>
            <a:ext cx="10500" cy="345300"/>
          </a:xfrm>
          <a:prstGeom prst="straightConnector1">
            <a:avLst/>
          </a:prstGeom>
          <a:noFill/>
          <a:ln cap="flat" cmpd="sng" w="9525">
            <a:solidFill>
              <a:srgbClr val="DF3079"/>
            </a:solidFill>
            <a:prstDash val="solid"/>
            <a:round/>
            <a:headEnd len="med" w="med" type="none"/>
            <a:tailEnd len="med" w="med" type="triangle"/>
          </a:ln>
        </p:spPr>
      </p:cxnSp>
      <p:cxnSp>
        <p:nvCxnSpPr>
          <p:cNvPr id="2980" name="Google Shape;2980;p139"/>
          <p:cNvCxnSpPr/>
          <p:nvPr/>
        </p:nvCxnSpPr>
        <p:spPr>
          <a:xfrm>
            <a:off x="3544375" y="2651350"/>
            <a:ext cx="0" cy="325200"/>
          </a:xfrm>
          <a:prstGeom prst="straightConnector1">
            <a:avLst/>
          </a:prstGeom>
          <a:noFill/>
          <a:ln cap="flat" cmpd="sng" w="9525">
            <a:solidFill>
              <a:srgbClr val="DF3079"/>
            </a:solidFill>
            <a:prstDash val="solid"/>
            <a:round/>
            <a:headEnd len="med" w="med" type="none"/>
            <a:tailEnd len="med" w="med" type="triangle"/>
          </a:ln>
        </p:spPr>
      </p:cxnSp>
      <p:cxnSp>
        <p:nvCxnSpPr>
          <p:cNvPr id="2981" name="Google Shape;2981;p139"/>
          <p:cNvCxnSpPr/>
          <p:nvPr/>
        </p:nvCxnSpPr>
        <p:spPr>
          <a:xfrm flipH="1" rot="10800000">
            <a:off x="2166775" y="3669000"/>
            <a:ext cx="460500" cy="6900"/>
          </a:xfrm>
          <a:prstGeom prst="straightConnector1">
            <a:avLst/>
          </a:prstGeom>
          <a:noFill/>
          <a:ln cap="flat" cmpd="sng" w="9525">
            <a:solidFill>
              <a:schemeClr val="dk1"/>
            </a:solidFill>
            <a:prstDash val="solid"/>
            <a:round/>
            <a:headEnd len="med" w="med" type="triangle"/>
            <a:tailEnd len="med" w="med" type="triangle"/>
          </a:ln>
        </p:spPr>
      </p:cxnSp>
      <p:sp>
        <p:nvSpPr>
          <p:cNvPr id="2982" name="Google Shape;2982;p139"/>
          <p:cNvSpPr txBox="1"/>
          <p:nvPr/>
        </p:nvSpPr>
        <p:spPr>
          <a:xfrm>
            <a:off x="2146000" y="3378225"/>
            <a:ext cx="5124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Delay</a:t>
            </a:r>
            <a:endParaRPr sz="1000">
              <a:solidFill>
                <a:schemeClr val="dk1"/>
              </a:solidFill>
            </a:endParaRPr>
          </a:p>
        </p:txBody>
      </p:sp>
      <p:cxnSp>
        <p:nvCxnSpPr>
          <p:cNvPr id="2983" name="Google Shape;2983;p139"/>
          <p:cNvCxnSpPr/>
          <p:nvPr/>
        </p:nvCxnSpPr>
        <p:spPr>
          <a:xfrm flipH="1" rot="10800000">
            <a:off x="3558225" y="3681463"/>
            <a:ext cx="460500" cy="6900"/>
          </a:xfrm>
          <a:prstGeom prst="straightConnector1">
            <a:avLst/>
          </a:prstGeom>
          <a:noFill/>
          <a:ln cap="flat" cmpd="sng" w="9525">
            <a:solidFill>
              <a:schemeClr val="dk1"/>
            </a:solidFill>
            <a:prstDash val="solid"/>
            <a:round/>
            <a:headEnd len="med" w="med" type="triangle"/>
            <a:tailEnd len="med" w="med" type="triangle"/>
          </a:ln>
        </p:spPr>
      </p:cxnSp>
      <p:sp>
        <p:nvSpPr>
          <p:cNvPr id="2984" name="Google Shape;2984;p139"/>
          <p:cNvSpPr txBox="1"/>
          <p:nvPr/>
        </p:nvSpPr>
        <p:spPr>
          <a:xfrm>
            <a:off x="3537450" y="3390688"/>
            <a:ext cx="5124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Delay</a:t>
            </a:r>
            <a:endParaRPr sz="1000">
              <a:solidFill>
                <a:schemeClr val="dk1"/>
              </a:solidFill>
            </a:endParaRPr>
          </a:p>
        </p:txBody>
      </p:sp>
      <p:cxnSp>
        <p:nvCxnSpPr>
          <p:cNvPr id="2985" name="Google Shape;2985;p139"/>
          <p:cNvCxnSpPr/>
          <p:nvPr/>
        </p:nvCxnSpPr>
        <p:spPr>
          <a:xfrm flipH="1" rot="10800000">
            <a:off x="4513550" y="3692200"/>
            <a:ext cx="498300" cy="11400"/>
          </a:xfrm>
          <a:prstGeom prst="straightConnector1">
            <a:avLst/>
          </a:prstGeom>
          <a:noFill/>
          <a:ln cap="flat" cmpd="sng" w="9525">
            <a:solidFill>
              <a:schemeClr val="dk1"/>
            </a:solidFill>
            <a:prstDash val="solid"/>
            <a:round/>
            <a:headEnd len="med" w="med" type="triangle"/>
            <a:tailEnd len="med" w="med" type="triangle"/>
          </a:ln>
        </p:spPr>
      </p:cxnSp>
      <p:sp>
        <p:nvSpPr>
          <p:cNvPr id="2986" name="Google Shape;2986;p139"/>
          <p:cNvSpPr txBox="1"/>
          <p:nvPr/>
        </p:nvSpPr>
        <p:spPr>
          <a:xfrm>
            <a:off x="4530700" y="3401475"/>
            <a:ext cx="5124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Delay</a:t>
            </a:r>
            <a:endParaRPr sz="1000">
              <a:solidFill>
                <a:schemeClr val="dk1"/>
              </a:solidFill>
            </a:endParaRPr>
          </a:p>
        </p:txBody>
      </p:sp>
      <p:cxnSp>
        <p:nvCxnSpPr>
          <p:cNvPr id="2987" name="Google Shape;2987;p139"/>
          <p:cNvCxnSpPr/>
          <p:nvPr/>
        </p:nvCxnSpPr>
        <p:spPr>
          <a:xfrm>
            <a:off x="2180625" y="3717450"/>
            <a:ext cx="0" cy="422100"/>
          </a:xfrm>
          <a:prstGeom prst="straightConnector1">
            <a:avLst/>
          </a:prstGeom>
          <a:noFill/>
          <a:ln cap="flat" cmpd="sng" w="9525">
            <a:solidFill>
              <a:schemeClr val="accent6"/>
            </a:solidFill>
            <a:prstDash val="dot"/>
            <a:round/>
            <a:headEnd len="med" w="med" type="none"/>
            <a:tailEnd len="med" w="med" type="none"/>
          </a:ln>
        </p:spPr>
      </p:cxnSp>
      <p:cxnSp>
        <p:nvCxnSpPr>
          <p:cNvPr id="2988" name="Google Shape;2988;p139"/>
          <p:cNvCxnSpPr/>
          <p:nvPr/>
        </p:nvCxnSpPr>
        <p:spPr>
          <a:xfrm>
            <a:off x="2589150" y="3025175"/>
            <a:ext cx="6900" cy="595500"/>
          </a:xfrm>
          <a:prstGeom prst="straightConnector1">
            <a:avLst/>
          </a:prstGeom>
          <a:noFill/>
          <a:ln cap="flat" cmpd="sng" w="9525">
            <a:solidFill>
              <a:schemeClr val="accent6"/>
            </a:solidFill>
            <a:prstDash val="dot"/>
            <a:round/>
            <a:headEnd len="med" w="med" type="none"/>
            <a:tailEnd len="med" w="med" type="none"/>
          </a:ln>
        </p:spPr>
      </p:cxnSp>
      <p:cxnSp>
        <p:nvCxnSpPr>
          <p:cNvPr id="2989" name="Google Shape;2989;p139"/>
          <p:cNvCxnSpPr/>
          <p:nvPr/>
        </p:nvCxnSpPr>
        <p:spPr>
          <a:xfrm>
            <a:off x="3537447" y="2975488"/>
            <a:ext cx="6900" cy="595500"/>
          </a:xfrm>
          <a:prstGeom prst="straightConnector1">
            <a:avLst/>
          </a:prstGeom>
          <a:noFill/>
          <a:ln cap="flat" cmpd="sng" w="9525">
            <a:solidFill>
              <a:schemeClr val="accent6"/>
            </a:solidFill>
            <a:prstDash val="dot"/>
            <a:round/>
            <a:headEnd len="med" w="med" type="none"/>
            <a:tailEnd len="med" w="med" type="none"/>
          </a:ln>
        </p:spPr>
      </p:cxnSp>
      <p:cxnSp>
        <p:nvCxnSpPr>
          <p:cNvPr id="2990" name="Google Shape;2990;p139"/>
          <p:cNvCxnSpPr/>
          <p:nvPr/>
        </p:nvCxnSpPr>
        <p:spPr>
          <a:xfrm>
            <a:off x="4082502" y="3728345"/>
            <a:ext cx="0" cy="422100"/>
          </a:xfrm>
          <a:prstGeom prst="straightConnector1">
            <a:avLst/>
          </a:prstGeom>
          <a:noFill/>
          <a:ln cap="flat" cmpd="sng" w="9525">
            <a:solidFill>
              <a:schemeClr val="accent6"/>
            </a:solidFill>
            <a:prstDash val="dot"/>
            <a:round/>
            <a:headEnd len="med" w="med" type="none"/>
            <a:tailEnd len="med" w="med" type="none"/>
          </a:ln>
        </p:spPr>
      </p:cxnSp>
      <p:cxnSp>
        <p:nvCxnSpPr>
          <p:cNvPr id="2991" name="Google Shape;2991;p139"/>
          <p:cNvCxnSpPr/>
          <p:nvPr/>
        </p:nvCxnSpPr>
        <p:spPr>
          <a:xfrm>
            <a:off x="4491027" y="2959870"/>
            <a:ext cx="22500" cy="674400"/>
          </a:xfrm>
          <a:prstGeom prst="straightConnector1">
            <a:avLst/>
          </a:prstGeom>
          <a:noFill/>
          <a:ln cap="flat" cmpd="sng" w="9525">
            <a:solidFill>
              <a:schemeClr val="accent6"/>
            </a:solidFill>
            <a:prstDash val="dot"/>
            <a:round/>
            <a:headEnd len="med" w="med" type="none"/>
            <a:tailEnd len="med" w="med" type="none"/>
          </a:ln>
        </p:spPr>
      </p:cxnSp>
      <p:cxnSp>
        <p:nvCxnSpPr>
          <p:cNvPr id="2992" name="Google Shape;2992;p139"/>
          <p:cNvCxnSpPr/>
          <p:nvPr/>
        </p:nvCxnSpPr>
        <p:spPr>
          <a:xfrm>
            <a:off x="4499800" y="2650438"/>
            <a:ext cx="0" cy="325200"/>
          </a:xfrm>
          <a:prstGeom prst="straightConnector1">
            <a:avLst/>
          </a:prstGeom>
          <a:noFill/>
          <a:ln cap="flat" cmpd="sng" w="9525">
            <a:solidFill>
              <a:srgbClr val="DF3079"/>
            </a:solidFill>
            <a:prstDash val="solid"/>
            <a:round/>
            <a:headEnd len="med" w="med" type="none"/>
            <a:tailEnd len="med" w="med" type="triangle"/>
          </a:ln>
        </p:spPr>
      </p:cxnSp>
      <p:cxnSp>
        <p:nvCxnSpPr>
          <p:cNvPr id="2993" name="Google Shape;2993;p139"/>
          <p:cNvCxnSpPr/>
          <p:nvPr/>
        </p:nvCxnSpPr>
        <p:spPr>
          <a:xfrm>
            <a:off x="4082500" y="4175125"/>
            <a:ext cx="0" cy="325200"/>
          </a:xfrm>
          <a:prstGeom prst="straightConnector1">
            <a:avLst/>
          </a:prstGeom>
          <a:noFill/>
          <a:ln cap="flat" cmpd="sng" w="9525">
            <a:solidFill>
              <a:srgbClr val="DF3079"/>
            </a:solidFill>
            <a:prstDash val="solid"/>
            <a:round/>
            <a:headEnd len="med" w="med" type="none"/>
            <a:tailEnd len="med" w="med" type="triangle"/>
          </a:ln>
        </p:spPr>
      </p:cxnSp>
      <p:cxnSp>
        <p:nvCxnSpPr>
          <p:cNvPr id="2994" name="Google Shape;2994;p139"/>
          <p:cNvCxnSpPr/>
          <p:nvPr/>
        </p:nvCxnSpPr>
        <p:spPr>
          <a:xfrm>
            <a:off x="5029150" y="4119013"/>
            <a:ext cx="0" cy="325200"/>
          </a:xfrm>
          <a:prstGeom prst="straightConnector1">
            <a:avLst/>
          </a:prstGeom>
          <a:noFill/>
          <a:ln cap="flat" cmpd="sng" w="9525">
            <a:solidFill>
              <a:srgbClr val="DF3079"/>
            </a:solidFill>
            <a:prstDash val="solid"/>
            <a:round/>
            <a:headEnd len="med" w="med" type="none"/>
            <a:tailEnd len="med" w="med" type="triangle"/>
          </a:ln>
        </p:spPr>
      </p:cxnSp>
      <p:cxnSp>
        <p:nvCxnSpPr>
          <p:cNvPr id="2995" name="Google Shape;2995;p139"/>
          <p:cNvCxnSpPr/>
          <p:nvPr/>
        </p:nvCxnSpPr>
        <p:spPr>
          <a:xfrm rot="10800000">
            <a:off x="5098300" y="4123157"/>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2996" name="Google Shape;2996;p139"/>
          <p:cNvCxnSpPr/>
          <p:nvPr/>
        </p:nvCxnSpPr>
        <p:spPr>
          <a:xfrm>
            <a:off x="5029152" y="3710645"/>
            <a:ext cx="0" cy="422100"/>
          </a:xfrm>
          <a:prstGeom prst="straightConnector1">
            <a:avLst/>
          </a:prstGeom>
          <a:noFill/>
          <a:ln cap="flat" cmpd="sng" w="9525">
            <a:solidFill>
              <a:schemeClr val="accent6"/>
            </a:solidFill>
            <a:prstDash val="dot"/>
            <a:round/>
            <a:headEnd len="med" w="med" type="none"/>
            <a:tailEnd len="med" w="med" type="none"/>
          </a:ln>
        </p:spPr>
      </p:cxnSp>
      <p:sp>
        <p:nvSpPr>
          <p:cNvPr id="2997" name="Google Shape;2997;p139"/>
          <p:cNvSpPr txBox="1"/>
          <p:nvPr/>
        </p:nvSpPr>
        <p:spPr>
          <a:xfrm>
            <a:off x="3140100" y="2398450"/>
            <a:ext cx="9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(1/3</a:t>
            </a:r>
            <a:r>
              <a:rPr lang="en" sz="700">
                <a:solidFill>
                  <a:schemeClr val="dk1"/>
                </a:solidFill>
              </a:rPr>
              <a:t>)</a:t>
            </a:r>
            <a:endParaRPr sz="700">
              <a:solidFill>
                <a:schemeClr val="dk1"/>
              </a:solidFill>
            </a:endParaRPr>
          </a:p>
        </p:txBody>
      </p:sp>
      <p:sp>
        <p:nvSpPr>
          <p:cNvPr id="2998" name="Google Shape;2998;p139"/>
          <p:cNvSpPr txBox="1"/>
          <p:nvPr/>
        </p:nvSpPr>
        <p:spPr>
          <a:xfrm>
            <a:off x="4288300" y="2398450"/>
            <a:ext cx="9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(2/3)</a:t>
            </a:r>
            <a:endParaRPr sz="700">
              <a:solidFill>
                <a:schemeClr val="dk1"/>
              </a:solidFill>
            </a:endParaRPr>
          </a:p>
        </p:txBody>
      </p:sp>
      <p:cxnSp>
        <p:nvCxnSpPr>
          <p:cNvPr id="2999" name="Google Shape;2999;p139"/>
          <p:cNvCxnSpPr/>
          <p:nvPr/>
        </p:nvCxnSpPr>
        <p:spPr>
          <a:xfrm rot="10800000">
            <a:off x="5496500" y="26547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00" name="Google Shape;3000;p139"/>
          <p:cNvCxnSpPr/>
          <p:nvPr/>
        </p:nvCxnSpPr>
        <p:spPr>
          <a:xfrm flipH="1" rot="10800000">
            <a:off x="5460125" y="3707850"/>
            <a:ext cx="498300" cy="11400"/>
          </a:xfrm>
          <a:prstGeom prst="straightConnector1">
            <a:avLst/>
          </a:prstGeom>
          <a:noFill/>
          <a:ln cap="flat" cmpd="sng" w="9525">
            <a:solidFill>
              <a:schemeClr val="dk1"/>
            </a:solidFill>
            <a:prstDash val="solid"/>
            <a:round/>
            <a:headEnd len="med" w="med" type="triangle"/>
            <a:tailEnd len="med" w="med" type="triangle"/>
          </a:ln>
        </p:spPr>
      </p:cxnSp>
      <p:sp>
        <p:nvSpPr>
          <p:cNvPr id="3001" name="Google Shape;3001;p139"/>
          <p:cNvSpPr txBox="1"/>
          <p:nvPr/>
        </p:nvSpPr>
        <p:spPr>
          <a:xfrm>
            <a:off x="5477275" y="3417125"/>
            <a:ext cx="512400" cy="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Delay</a:t>
            </a:r>
            <a:endParaRPr sz="1000">
              <a:solidFill>
                <a:schemeClr val="dk1"/>
              </a:solidFill>
            </a:endParaRPr>
          </a:p>
        </p:txBody>
      </p:sp>
      <p:cxnSp>
        <p:nvCxnSpPr>
          <p:cNvPr id="3002" name="Google Shape;3002;p139"/>
          <p:cNvCxnSpPr/>
          <p:nvPr/>
        </p:nvCxnSpPr>
        <p:spPr>
          <a:xfrm>
            <a:off x="5437602" y="2975520"/>
            <a:ext cx="22500" cy="674400"/>
          </a:xfrm>
          <a:prstGeom prst="straightConnector1">
            <a:avLst/>
          </a:prstGeom>
          <a:noFill/>
          <a:ln cap="flat" cmpd="sng" w="9525">
            <a:solidFill>
              <a:schemeClr val="accent6"/>
            </a:solidFill>
            <a:prstDash val="dot"/>
            <a:round/>
            <a:headEnd len="med" w="med" type="none"/>
            <a:tailEnd len="med" w="med" type="none"/>
          </a:ln>
        </p:spPr>
      </p:cxnSp>
      <p:cxnSp>
        <p:nvCxnSpPr>
          <p:cNvPr id="3003" name="Google Shape;3003;p139"/>
          <p:cNvCxnSpPr/>
          <p:nvPr/>
        </p:nvCxnSpPr>
        <p:spPr>
          <a:xfrm>
            <a:off x="5446375" y="2666088"/>
            <a:ext cx="0" cy="325200"/>
          </a:xfrm>
          <a:prstGeom prst="straightConnector1">
            <a:avLst/>
          </a:prstGeom>
          <a:noFill/>
          <a:ln cap="flat" cmpd="sng" w="9525">
            <a:solidFill>
              <a:srgbClr val="DF3079"/>
            </a:solidFill>
            <a:prstDash val="solid"/>
            <a:round/>
            <a:headEnd len="med" w="med" type="none"/>
            <a:tailEnd len="med" w="med" type="triangle"/>
          </a:ln>
        </p:spPr>
      </p:cxnSp>
      <p:cxnSp>
        <p:nvCxnSpPr>
          <p:cNvPr id="3004" name="Google Shape;3004;p139"/>
          <p:cNvCxnSpPr/>
          <p:nvPr/>
        </p:nvCxnSpPr>
        <p:spPr>
          <a:xfrm>
            <a:off x="5975725" y="4134663"/>
            <a:ext cx="0" cy="325200"/>
          </a:xfrm>
          <a:prstGeom prst="straightConnector1">
            <a:avLst/>
          </a:prstGeom>
          <a:noFill/>
          <a:ln cap="flat" cmpd="sng" w="9525">
            <a:solidFill>
              <a:srgbClr val="DF3079"/>
            </a:solidFill>
            <a:prstDash val="solid"/>
            <a:round/>
            <a:headEnd len="med" w="med" type="none"/>
            <a:tailEnd len="med" w="med" type="triangle"/>
          </a:ln>
        </p:spPr>
      </p:cxnSp>
      <p:cxnSp>
        <p:nvCxnSpPr>
          <p:cNvPr id="3005" name="Google Shape;3005;p139"/>
          <p:cNvCxnSpPr/>
          <p:nvPr/>
        </p:nvCxnSpPr>
        <p:spPr>
          <a:xfrm rot="10800000">
            <a:off x="6044875" y="4124962"/>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06" name="Google Shape;3006;p139"/>
          <p:cNvCxnSpPr/>
          <p:nvPr/>
        </p:nvCxnSpPr>
        <p:spPr>
          <a:xfrm>
            <a:off x="5975727" y="3726295"/>
            <a:ext cx="0" cy="422100"/>
          </a:xfrm>
          <a:prstGeom prst="straightConnector1">
            <a:avLst/>
          </a:prstGeom>
          <a:noFill/>
          <a:ln cap="flat" cmpd="sng" w="9525">
            <a:solidFill>
              <a:schemeClr val="accent6"/>
            </a:solidFill>
            <a:prstDash val="dot"/>
            <a:round/>
            <a:headEnd len="med" w="med" type="none"/>
            <a:tailEnd len="med" w="med" type="none"/>
          </a:ln>
        </p:spPr>
      </p:cxnSp>
      <p:cxnSp>
        <p:nvCxnSpPr>
          <p:cNvPr id="3007" name="Google Shape;3007;p139"/>
          <p:cNvCxnSpPr/>
          <p:nvPr/>
        </p:nvCxnSpPr>
        <p:spPr>
          <a:xfrm>
            <a:off x="5098300" y="41224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08" name="Google Shape;3008;p139"/>
          <p:cNvCxnSpPr/>
          <p:nvPr/>
        </p:nvCxnSpPr>
        <p:spPr>
          <a:xfrm rot="10800000">
            <a:off x="5571588" y="41224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09" name="Google Shape;3009;p139"/>
          <p:cNvCxnSpPr/>
          <p:nvPr/>
        </p:nvCxnSpPr>
        <p:spPr>
          <a:xfrm>
            <a:off x="5571600" y="465897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10" name="Google Shape;3010;p139"/>
          <p:cNvCxnSpPr/>
          <p:nvPr/>
        </p:nvCxnSpPr>
        <p:spPr>
          <a:xfrm>
            <a:off x="5496500" y="265419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11" name="Google Shape;3011;p139"/>
          <p:cNvCxnSpPr/>
          <p:nvPr/>
        </p:nvCxnSpPr>
        <p:spPr>
          <a:xfrm rot="10800000">
            <a:off x="5969788" y="265419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12" name="Google Shape;3012;p139"/>
          <p:cNvCxnSpPr/>
          <p:nvPr/>
        </p:nvCxnSpPr>
        <p:spPr>
          <a:xfrm>
            <a:off x="5969800" y="3190715"/>
            <a:ext cx="477600" cy="0"/>
          </a:xfrm>
          <a:prstGeom prst="straightConnector1">
            <a:avLst/>
          </a:prstGeom>
          <a:noFill/>
          <a:ln cap="flat" cmpd="sng" w="9525">
            <a:solidFill>
              <a:schemeClr val="dk1"/>
            </a:solidFill>
            <a:prstDash val="solid"/>
            <a:round/>
            <a:headEnd len="med" w="med" type="none"/>
            <a:tailEnd len="med" w="med" type="none"/>
          </a:ln>
        </p:spPr>
      </p:cxnSp>
      <p:sp>
        <p:nvSpPr>
          <p:cNvPr id="3013" name="Google Shape;3013;p139"/>
          <p:cNvSpPr txBox="1"/>
          <p:nvPr/>
        </p:nvSpPr>
        <p:spPr>
          <a:xfrm>
            <a:off x="5311800" y="2410063"/>
            <a:ext cx="9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(3/3)</a:t>
            </a:r>
            <a:endParaRPr sz="700">
              <a:solidFill>
                <a:schemeClr val="dk1"/>
              </a:solidFill>
            </a:endParaRPr>
          </a:p>
        </p:txBody>
      </p:sp>
      <p:cxnSp>
        <p:nvCxnSpPr>
          <p:cNvPr id="3014" name="Google Shape;3014;p139"/>
          <p:cNvCxnSpPr/>
          <p:nvPr/>
        </p:nvCxnSpPr>
        <p:spPr>
          <a:xfrm>
            <a:off x="6044875" y="412244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15" name="Google Shape;3015;p139"/>
          <p:cNvCxnSpPr/>
          <p:nvPr/>
        </p:nvCxnSpPr>
        <p:spPr>
          <a:xfrm rot="10800000">
            <a:off x="6518163" y="412244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16" name="Google Shape;3016;p139"/>
          <p:cNvCxnSpPr/>
          <p:nvPr/>
        </p:nvCxnSpPr>
        <p:spPr>
          <a:xfrm>
            <a:off x="6518175" y="4658965"/>
            <a:ext cx="477600" cy="0"/>
          </a:xfrm>
          <a:prstGeom prst="straightConnector1">
            <a:avLst/>
          </a:prstGeom>
          <a:noFill/>
          <a:ln cap="flat" cmpd="sng" w="9525">
            <a:solidFill>
              <a:schemeClr val="dk1"/>
            </a:solidFill>
            <a:prstDash val="solid"/>
            <a:round/>
            <a:headEnd len="med" w="med" type="none"/>
            <a:tailEnd len="med" w="med" type="none"/>
          </a:ln>
        </p:spPr>
      </p:cxnSp>
      <p:sp>
        <p:nvSpPr>
          <p:cNvPr id="3017" name="Google Shape;3017;p139"/>
          <p:cNvSpPr txBox="1"/>
          <p:nvPr/>
        </p:nvSpPr>
        <p:spPr>
          <a:xfrm>
            <a:off x="2082757" y="2734300"/>
            <a:ext cx="6360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Received</a:t>
            </a:r>
            <a:endParaRPr sz="700">
              <a:solidFill>
                <a:schemeClr val="dk1"/>
              </a:solidFill>
            </a:endParaRPr>
          </a:p>
        </p:txBody>
      </p:sp>
      <p:sp>
        <p:nvSpPr>
          <p:cNvPr id="3018" name="Google Shape;3018;p139"/>
          <p:cNvSpPr txBox="1"/>
          <p:nvPr/>
        </p:nvSpPr>
        <p:spPr>
          <a:xfrm>
            <a:off x="1795482" y="4364475"/>
            <a:ext cx="6360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Read</a:t>
            </a:r>
            <a:endParaRPr sz="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0" st="0"/>
                                            </p:txEl>
                                          </p:spTgt>
                                        </p:tgtEl>
                                        <p:attrNameLst>
                                          <p:attrName>style.visibility</p:attrName>
                                        </p:attrNameLst>
                                      </p:cBhvr>
                                      <p:to>
                                        <p:strVal val="visible"/>
                                      </p:to>
                                    </p:set>
                                    <p:animEffect filter="fade" transition="in">
                                      <p:cBhvr>
                                        <p:cTn dur="1000"/>
                                        <p:tgtEl>
                                          <p:spTgt spid="29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1" st="1"/>
                                            </p:txEl>
                                          </p:spTgt>
                                        </p:tgtEl>
                                        <p:attrNameLst>
                                          <p:attrName>style.visibility</p:attrName>
                                        </p:attrNameLst>
                                      </p:cBhvr>
                                      <p:to>
                                        <p:strVal val="visible"/>
                                      </p:to>
                                    </p:set>
                                    <p:animEffect filter="fade" transition="in">
                                      <p:cBhvr>
                                        <p:cTn dur="1000"/>
                                        <p:tgtEl>
                                          <p:spTgt spid="29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xEl>
                                              <p:pRg end="2" st="2"/>
                                            </p:txEl>
                                          </p:spTgt>
                                        </p:tgtEl>
                                        <p:attrNameLst>
                                          <p:attrName>style.visibility</p:attrName>
                                        </p:attrNameLst>
                                      </p:cBhvr>
                                      <p:to>
                                        <p:strVal val="visible"/>
                                      </p:to>
                                    </p:set>
                                    <p:animEffect filter="fade" transition="in">
                                      <p:cBhvr>
                                        <p:cTn dur="1000"/>
                                        <p:tgtEl>
                                          <p:spTgt spid="29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ynchronous DRAM</a:t>
            </a:r>
            <a:endParaRPr/>
          </a:p>
        </p:txBody>
      </p:sp>
      <p:sp>
        <p:nvSpPr>
          <p:cNvPr id="3024" name="Google Shape;3024;p140"/>
          <p:cNvSpPr txBox="1"/>
          <p:nvPr>
            <p:ph idx="1" type="body"/>
          </p:nvPr>
        </p:nvSpPr>
        <p:spPr>
          <a:xfrm>
            <a:off x="345625" y="1138900"/>
            <a:ext cx="5700300" cy="1306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SDRAM</a:t>
            </a:r>
            <a:endParaRPr sz="2200"/>
          </a:p>
          <a:p>
            <a:pPr indent="-368300" lvl="0" marL="457200" rtl="0" algn="l">
              <a:spcBef>
                <a:spcPts val="0"/>
              </a:spcBef>
              <a:spcAft>
                <a:spcPts val="0"/>
              </a:spcAft>
              <a:buSzPts val="2200"/>
              <a:buChar char="●"/>
            </a:pPr>
            <a:r>
              <a:rPr lang="en" sz="2200"/>
              <a:t>Synchronized RAM and CPU clocks</a:t>
            </a:r>
            <a:endParaRPr sz="2200"/>
          </a:p>
          <a:p>
            <a:pPr indent="-368300" lvl="0" marL="457200" rtl="0" algn="l">
              <a:spcBef>
                <a:spcPts val="0"/>
              </a:spcBef>
              <a:spcAft>
                <a:spcPts val="0"/>
              </a:spcAft>
              <a:buSzPts val="2200"/>
              <a:buChar char="●"/>
            </a:pPr>
            <a:r>
              <a:rPr lang="en" sz="2200"/>
              <a:t>No wasted cycles</a:t>
            </a:r>
            <a:endParaRPr sz="2200"/>
          </a:p>
        </p:txBody>
      </p:sp>
      <p:pic>
        <p:nvPicPr>
          <p:cNvPr id="3025" name="Google Shape;3025;p140"/>
          <p:cNvPicPr preferRelativeResize="0"/>
          <p:nvPr/>
        </p:nvPicPr>
        <p:blipFill>
          <a:blip r:embed="rId3">
            <a:alphaModFix/>
          </a:blip>
          <a:stretch>
            <a:fillRect/>
          </a:stretch>
        </p:blipFill>
        <p:spPr>
          <a:xfrm>
            <a:off x="276350" y="2640975"/>
            <a:ext cx="1765824" cy="1084268"/>
          </a:xfrm>
          <a:prstGeom prst="rect">
            <a:avLst/>
          </a:prstGeom>
          <a:noFill/>
          <a:ln>
            <a:noFill/>
          </a:ln>
        </p:spPr>
      </p:pic>
      <p:pic>
        <p:nvPicPr>
          <p:cNvPr id="3026" name="Google Shape;3026;p140"/>
          <p:cNvPicPr preferRelativeResize="0"/>
          <p:nvPr/>
        </p:nvPicPr>
        <p:blipFill rotWithShape="1">
          <a:blip r:embed="rId4">
            <a:alphaModFix/>
          </a:blip>
          <a:srcRect b="0" l="22629" r="23052" t="3818"/>
          <a:stretch/>
        </p:blipFill>
        <p:spPr>
          <a:xfrm>
            <a:off x="660652" y="3879258"/>
            <a:ext cx="997216" cy="1084266"/>
          </a:xfrm>
          <a:prstGeom prst="rect">
            <a:avLst/>
          </a:prstGeom>
          <a:noFill/>
          <a:ln>
            <a:noFill/>
          </a:ln>
        </p:spPr>
      </p:pic>
      <p:cxnSp>
        <p:nvCxnSpPr>
          <p:cNvPr id="3027" name="Google Shape;3027;p140"/>
          <p:cNvCxnSpPr/>
          <p:nvPr/>
        </p:nvCxnSpPr>
        <p:spPr>
          <a:xfrm>
            <a:off x="2173700" y="31844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28" name="Google Shape;3028;p140"/>
          <p:cNvCxnSpPr/>
          <p:nvPr/>
        </p:nvCxnSpPr>
        <p:spPr>
          <a:xfrm rot="10800000">
            <a:off x="2644450" y="2651325"/>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29" name="Google Shape;3029;p140"/>
          <p:cNvCxnSpPr/>
          <p:nvPr/>
        </p:nvCxnSpPr>
        <p:spPr>
          <a:xfrm>
            <a:off x="2644450" y="26513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0" name="Google Shape;3030;p140"/>
          <p:cNvCxnSpPr/>
          <p:nvPr/>
        </p:nvCxnSpPr>
        <p:spPr>
          <a:xfrm rot="10800000">
            <a:off x="3122050" y="2644461"/>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31" name="Google Shape;3031;p140"/>
          <p:cNvCxnSpPr/>
          <p:nvPr/>
        </p:nvCxnSpPr>
        <p:spPr>
          <a:xfrm>
            <a:off x="3128950" y="31844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2" name="Google Shape;3032;p140"/>
          <p:cNvCxnSpPr/>
          <p:nvPr/>
        </p:nvCxnSpPr>
        <p:spPr>
          <a:xfrm>
            <a:off x="3128950" y="3180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3" name="Google Shape;3033;p140"/>
          <p:cNvCxnSpPr/>
          <p:nvPr/>
        </p:nvCxnSpPr>
        <p:spPr>
          <a:xfrm rot="10800000">
            <a:off x="3599700" y="264788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34" name="Google Shape;3034;p140"/>
          <p:cNvCxnSpPr/>
          <p:nvPr/>
        </p:nvCxnSpPr>
        <p:spPr>
          <a:xfrm>
            <a:off x="3599700" y="26478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5" name="Google Shape;3035;p140"/>
          <p:cNvCxnSpPr/>
          <p:nvPr/>
        </p:nvCxnSpPr>
        <p:spPr>
          <a:xfrm rot="10800000">
            <a:off x="4077300" y="264102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36" name="Google Shape;3036;p140"/>
          <p:cNvCxnSpPr/>
          <p:nvPr/>
        </p:nvCxnSpPr>
        <p:spPr>
          <a:xfrm>
            <a:off x="4084200" y="3180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7" name="Google Shape;3037;p140"/>
          <p:cNvCxnSpPr/>
          <p:nvPr/>
        </p:nvCxnSpPr>
        <p:spPr>
          <a:xfrm>
            <a:off x="4077350" y="31912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8" name="Google Shape;3038;p140"/>
          <p:cNvCxnSpPr/>
          <p:nvPr/>
        </p:nvCxnSpPr>
        <p:spPr>
          <a:xfrm>
            <a:off x="4077350" y="31878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39" name="Google Shape;3039;p140"/>
          <p:cNvCxnSpPr/>
          <p:nvPr/>
        </p:nvCxnSpPr>
        <p:spPr>
          <a:xfrm rot="10800000">
            <a:off x="4548100" y="26547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40" name="Google Shape;3040;p140"/>
          <p:cNvCxnSpPr/>
          <p:nvPr/>
        </p:nvCxnSpPr>
        <p:spPr>
          <a:xfrm>
            <a:off x="4548100" y="26547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41" name="Google Shape;3041;p140"/>
          <p:cNvCxnSpPr/>
          <p:nvPr/>
        </p:nvCxnSpPr>
        <p:spPr>
          <a:xfrm rot="10800000">
            <a:off x="5025700" y="2647886"/>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42" name="Google Shape;3042;p140"/>
          <p:cNvCxnSpPr/>
          <p:nvPr/>
        </p:nvCxnSpPr>
        <p:spPr>
          <a:xfrm>
            <a:off x="5032600" y="31878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43" name="Google Shape;3043;p140"/>
          <p:cNvCxnSpPr/>
          <p:nvPr/>
        </p:nvCxnSpPr>
        <p:spPr>
          <a:xfrm rot="10800000">
            <a:off x="2578550" y="2679875"/>
            <a:ext cx="10500" cy="345300"/>
          </a:xfrm>
          <a:prstGeom prst="straightConnector1">
            <a:avLst/>
          </a:prstGeom>
          <a:noFill/>
          <a:ln cap="flat" cmpd="sng" w="9525">
            <a:solidFill>
              <a:srgbClr val="DF3079"/>
            </a:solidFill>
            <a:prstDash val="solid"/>
            <a:round/>
            <a:headEnd len="med" w="med" type="none"/>
            <a:tailEnd len="med" w="med" type="triangle"/>
          </a:ln>
        </p:spPr>
      </p:cxnSp>
      <p:cxnSp>
        <p:nvCxnSpPr>
          <p:cNvPr id="3044" name="Google Shape;3044;p140"/>
          <p:cNvCxnSpPr/>
          <p:nvPr/>
        </p:nvCxnSpPr>
        <p:spPr>
          <a:xfrm flipH="1">
            <a:off x="3509775" y="2644425"/>
            <a:ext cx="6900" cy="283800"/>
          </a:xfrm>
          <a:prstGeom prst="straightConnector1">
            <a:avLst/>
          </a:prstGeom>
          <a:noFill/>
          <a:ln cap="flat" cmpd="sng" w="9525">
            <a:solidFill>
              <a:srgbClr val="DF3079"/>
            </a:solidFill>
            <a:prstDash val="solid"/>
            <a:round/>
            <a:headEnd len="med" w="med" type="none"/>
            <a:tailEnd len="med" w="med" type="triangle"/>
          </a:ln>
        </p:spPr>
      </p:cxnSp>
      <p:cxnSp>
        <p:nvCxnSpPr>
          <p:cNvPr id="3045" name="Google Shape;3045;p140"/>
          <p:cNvCxnSpPr/>
          <p:nvPr/>
        </p:nvCxnSpPr>
        <p:spPr>
          <a:xfrm>
            <a:off x="2589150" y="3025175"/>
            <a:ext cx="13800" cy="934500"/>
          </a:xfrm>
          <a:prstGeom prst="straightConnector1">
            <a:avLst/>
          </a:prstGeom>
          <a:noFill/>
          <a:ln cap="flat" cmpd="sng" w="9525">
            <a:solidFill>
              <a:schemeClr val="accent6"/>
            </a:solidFill>
            <a:prstDash val="dot"/>
            <a:round/>
            <a:headEnd len="med" w="med" type="none"/>
            <a:tailEnd len="med" w="med" type="none"/>
          </a:ln>
        </p:spPr>
      </p:cxnSp>
      <p:cxnSp>
        <p:nvCxnSpPr>
          <p:cNvPr id="3046" name="Google Shape;3046;p140"/>
          <p:cNvCxnSpPr/>
          <p:nvPr/>
        </p:nvCxnSpPr>
        <p:spPr>
          <a:xfrm>
            <a:off x="2187545" y="44824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47" name="Google Shape;3047;p140"/>
          <p:cNvCxnSpPr/>
          <p:nvPr/>
        </p:nvCxnSpPr>
        <p:spPr>
          <a:xfrm rot="10800000">
            <a:off x="2658295" y="39493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48" name="Google Shape;3048;p140"/>
          <p:cNvCxnSpPr/>
          <p:nvPr/>
        </p:nvCxnSpPr>
        <p:spPr>
          <a:xfrm>
            <a:off x="2658295" y="39493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49" name="Google Shape;3049;p140"/>
          <p:cNvCxnSpPr/>
          <p:nvPr/>
        </p:nvCxnSpPr>
        <p:spPr>
          <a:xfrm rot="10800000">
            <a:off x="3135895" y="3942486"/>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50" name="Google Shape;3050;p140"/>
          <p:cNvCxnSpPr/>
          <p:nvPr/>
        </p:nvCxnSpPr>
        <p:spPr>
          <a:xfrm>
            <a:off x="3142795" y="44824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51" name="Google Shape;3051;p140"/>
          <p:cNvCxnSpPr/>
          <p:nvPr/>
        </p:nvCxnSpPr>
        <p:spPr>
          <a:xfrm>
            <a:off x="3142795" y="44789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52" name="Google Shape;3052;p140"/>
          <p:cNvCxnSpPr/>
          <p:nvPr/>
        </p:nvCxnSpPr>
        <p:spPr>
          <a:xfrm rot="10800000">
            <a:off x="3613545" y="394591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53" name="Google Shape;3053;p140"/>
          <p:cNvCxnSpPr/>
          <p:nvPr/>
        </p:nvCxnSpPr>
        <p:spPr>
          <a:xfrm>
            <a:off x="3599700" y="394591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54" name="Google Shape;3054;p140"/>
          <p:cNvCxnSpPr/>
          <p:nvPr/>
        </p:nvCxnSpPr>
        <p:spPr>
          <a:xfrm rot="10800000">
            <a:off x="4091145" y="393904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55" name="Google Shape;3055;p140"/>
          <p:cNvCxnSpPr/>
          <p:nvPr/>
        </p:nvCxnSpPr>
        <p:spPr>
          <a:xfrm>
            <a:off x="4098045" y="44789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56" name="Google Shape;3056;p140"/>
          <p:cNvCxnSpPr/>
          <p:nvPr/>
        </p:nvCxnSpPr>
        <p:spPr>
          <a:xfrm>
            <a:off x="4091195" y="44892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57" name="Google Shape;3057;p140"/>
          <p:cNvCxnSpPr/>
          <p:nvPr/>
        </p:nvCxnSpPr>
        <p:spPr>
          <a:xfrm>
            <a:off x="4091195" y="44858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58" name="Google Shape;3058;p140"/>
          <p:cNvCxnSpPr/>
          <p:nvPr/>
        </p:nvCxnSpPr>
        <p:spPr>
          <a:xfrm rot="10800000">
            <a:off x="4561945" y="3952775"/>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59" name="Google Shape;3059;p140"/>
          <p:cNvCxnSpPr/>
          <p:nvPr/>
        </p:nvCxnSpPr>
        <p:spPr>
          <a:xfrm>
            <a:off x="4561945" y="395277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60" name="Google Shape;3060;p140"/>
          <p:cNvCxnSpPr/>
          <p:nvPr/>
        </p:nvCxnSpPr>
        <p:spPr>
          <a:xfrm rot="10800000">
            <a:off x="5039545" y="3945911"/>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61" name="Google Shape;3061;p140"/>
          <p:cNvCxnSpPr/>
          <p:nvPr/>
        </p:nvCxnSpPr>
        <p:spPr>
          <a:xfrm>
            <a:off x="5046445" y="4485850"/>
            <a:ext cx="512400" cy="6900"/>
          </a:xfrm>
          <a:prstGeom prst="straightConnector1">
            <a:avLst/>
          </a:prstGeom>
          <a:noFill/>
          <a:ln cap="flat" cmpd="sng" w="9525">
            <a:solidFill>
              <a:schemeClr val="dk1"/>
            </a:solidFill>
            <a:prstDash val="solid"/>
            <a:round/>
            <a:headEnd len="med" w="med" type="none"/>
            <a:tailEnd len="med" w="med" type="none"/>
          </a:ln>
        </p:spPr>
      </p:cxnSp>
      <p:cxnSp>
        <p:nvCxnSpPr>
          <p:cNvPr id="3062" name="Google Shape;3062;p140"/>
          <p:cNvCxnSpPr/>
          <p:nvPr/>
        </p:nvCxnSpPr>
        <p:spPr>
          <a:xfrm rot="10800000">
            <a:off x="2592395" y="3977900"/>
            <a:ext cx="10500" cy="345300"/>
          </a:xfrm>
          <a:prstGeom prst="straightConnector1">
            <a:avLst/>
          </a:prstGeom>
          <a:noFill/>
          <a:ln cap="flat" cmpd="sng" w="9525">
            <a:solidFill>
              <a:srgbClr val="DF3079"/>
            </a:solidFill>
            <a:prstDash val="solid"/>
            <a:round/>
            <a:headEnd len="med" w="med" type="none"/>
            <a:tailEnd len="med" w="med" type="triangle"/>
          </a:ln>
        </p:spPr>
      </p:cxnSp>
      <p:cxnSp>
        <p:nvCxnSpPr>
          <p:cNvPr id="3063" name="Google Shape;3063;p140"/>
          <p:cNvCxnSpPr/>
          <p:nvPr/>
        </p:nvCxnSpPr>
        <p:spPr>
          <a:xfrm>
            <a:off x="3528788" y="2949750"/>
            <a:ext cx="22500" cy="1010100"/>
          </a:xfrm>
          <a:prstGeom prst="straightConnector1">
            <a:avLst/>
          </a:prstGeom>
          <a:noFill/>
          <a:ln cap="flat" cmpd="sng" w="9525">
            <a:solidFill>
              <a:schemeClr val="accent6"/>
            </a:solidFill>
            <a:prstDash val="dot"/>
            <a:round/>
            <a:headEnd len="med" w="med" type="none"/>
            <a:tailEnd len="med" w="med" type="none"/>
          </a:ln>
        </p:spPr>
      </p:cxnSp>
      <p:cxnSp>
        <p:nvCxnSpPr>
          <p:cNvPr id="3064" name="Google Shape;3064;p140"/>
          <p:cNvCxnSpPr/>
          <p:nvPr/>
        </p:nvCxnSpPr>
        <p:spPr>
          <a:xfrm>
            <a:off x="4484072" y="3005131"/>
            <a:ext cx="13800" cy="934500"/>
          </a:xfrm>
          <a:prstGeom prst="straightConnector1">
            <a:avLst/>
          </a:prstGeom>
          <a:noFill/>
          <a:ln cap="flat" cmpd="sng" w="9525">
            <a:solidFill>
              <a:schemeClr val="accent6"/>
            </a:solidFill>
            <a:prstDash val="dot"/>
            <a:round/>
            <a:headEnd len="med" w="med" type="none"/>
            <a:tailEnd len="med" w="med" type="none"/>
          </a:ln>
        </p:spPr>
      </p:cxnSp>
      <p:sp>
        <p:nvSpPr>
          <p:cNvPr id="3065" name="Google Shape;3065;p140"/>
          <p:cNvSpPr txBox="1"/>
          <p:nvPr/>
        </p:nvSpPr>
        <p:spPr>
          <a:xfrm>
            <a:off x="2147575" y="4117100"/>
            <a:ext cx="5868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Read</a:t>
            </a:r>
            <a:endParaRPr sz="700">
              <a:solidFill>
                <a:schemeClr val="dk1"/>
              </a:solidFill>
            </a:endParaRPr>
          </a:p>
        </p:txBody>
      </p:sp>
      <p:cxnSp>
        <p:nvCxnSpPr>
          <p:cNvPr id="3066" name="Google Shape;3066;p140"/>
          <p:cNvCxnSpPr/>
          <p:nvPr/>
        </p:nvCxnSpPr>
        <p:spPr>
          <a:xfrm flipH="1">
            <a:off x="3546075" y="3923700"/>
            <a:ext cx="6900" cy="283800"/>
          </a:xfrm>
          <a:prstGeom prst="straightConnector1">
            <a:avLst/>
          </a:prstGeom>
          <a:noFill/>
          <a:ln cap="flat" cmpd="sng" w="9525">
            <a:solidFill>
              <a:srgbClr val="DF3079"/>
            </a:solidFill>
            <a:prstDash val="solid"/>
            <a:round/>
            <a:headEnd len="med" w="med" type="none"/>
            <a:tailEnd len="med" w="med" type="triangle"/>
          </a:ln>
        </p:spPr>
      </p:cxnSp>
      <p:cxnSp>
        <p:nvCxnSpPr>
          <p:cNvPr id="3067" name="Google Shape;3067;p140"/>
          <p:cNvCxnSpPr/>
          <p:nvPr/>
        </p:nvCxnSpPr>
        <p:spPr>
          <a:xfrm flipH="1">
            <a:off x="4487525" y="2671138"/>
            <a:ext cx="6900" cy="283800"/>
          </a:xfrm>
          <a:prstGeom prst="straightConnector1">
            <a:avLst/>
          </a:prstGeom>
          <a:noFill/>
          <a:ln cap="flat" cmpd="sng" w="9525">
            <a:solidFill>
              <a:srgbClr val="DF3079"/>
            </a:solidFill>
            <a:prstDash val="solid"/>
            <a:round/>
            <a:headEnd len="med" w="med" type="none"/>
            <a:tailEnd len="med" w="med" type="triangle"/>
          </a:ln>
        </p:spPr>
      </p:cxnSp>
      <p:cxnSp>
        <p:nvCxnSpPr>
          <p:cNvPr id="3068" name="Google Shape;3068;p140"/>
          <p:cNvCxnSpPr/>
          <p:nvPr/>
        </p:nvCxnSpPr>
        <p:spPr>
          <a:xfrm flipH="1">
            <a:off x="4499625" y="3959850"/>
            <a:ext cx="6900" cy="283800"/>
          </a:xfrm>
          <a:prstGeom prst="straightConnector1">
            <a:avLst/>
          </a:prstGeom>
          <a:noFill/>
          <a:ln cap="flat" cmpd="sng" w="9525">
            <a:solidFill>
              <a:srgbClr val="DF3079"/>
            </a:solidFill>
            <a:prstDash val="solid"/>
            <a:round/>
            <a:headEnd len="med" w="med" type="none"/>
            <a:tailEnd len="med" w="med" type="triangle"/>
          </a:ln>
        </p:spPr>
      </p:cxnSp>
      <p:cxnSp>
        <p:nvCxnSpPr>
          <p:cNvPr id="3069" name="Google Shape;3069;p140"/>
          <p:cNvCxnSpPr/>
          <p:nvPr/>
        </p:nvCxnSpPr>
        <p:spPr>
          <a:xfrm rot="10800000">
            <a:off x="5489650" y="264790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70" name="Google Shape;3070;p140"/>
          <p:cNvCxnSpPr/>
          <p:nvPr/>
        </p:nvCxnSpPr>
        <p:spPr>
          <a:xfrm rot="10800000">
            <a:off x="5981147" y="264795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71" name="Google Shape;3071;p140"/>
          <p:cNvCxnSpPr/>
          <p:nvPr/>
        </p:nvCxnSpPr>
        <p:spPr>
          <a:xfrm>
            <a:off x="5988047" y="318789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72" name="Google Shape;3072;p140"/>
          <p:cNvCxnSpPr/>
          <p:nvPr/>
        </p:nvCxnSpPr>
        <p:spPr>
          <a:xfrm>
            <a:off x="5552005" y="395284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73" name="Google Shape;3073;p140"/>
          <p:cNvCxnSpPr/>
          <p:nvPr/>
        </p:nvCxnSpPr>
        <p:spPr>
          <a:xfrm rot="10800000">
            <a:off x="6029605" y="394598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74" name="Google Shape;3074;p140"/>
          <p:cNvCxnSpPr/>
          <p:nvPr/>
        </p:nvCxnSpPr>
        <p:spPr>
          <a:xfrm>
            <a:off x="6036505" y="448592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75" name="Google Shape;3075;p140"/>
          <p:cNvCxnSpPr/>
          <p:nvPr/>
        </p:nvCxnSpPr>
        <p:spPr>
          <a:xfrm>
            <a:off x="5425622" y="2998281"/>
            <a:ext cx="13800" cy="934500"/>
          </a:xfrm>
          <a:prstGeom prst="straightConnector1">
            <a:avLst/>
          </a:prstGeom>
          <a:noFill/>
          <a:ln cap="flat" cmpd="sng" w="9525">
            <a:solidFill>
              <a:schemeClr val="accent6"/>
            </a:solidFill>
            <a:prstDash val="dot"/>
            <a:round/>
            <a:headEnd len="med" w="med" type="none"/>
            <a:tailEnd len="med" w="med" type="none"/>
          </a:ln>
        </p:spPr>
      </p:cxnSp>
      <p:cxnSp>
        <p:nvCxnSpPr>
          <p:cNvPr id="3076" name="Google Shape;3076;p140"/>
          <p:cNvCxnSpPr/>
          <p:nvPr/>
        </p:nvCxnSpPr>
        <p:spPr>
          <a:xfrm flipH="1">
            <a:off x="5429075" y="2664288"/>
            <a:ext cx="6900" cy="283800"/>
          </a:xfrm>
          <a:prstGeom prst="straightConnector1">
            <a:avLst/>
          </a:prstGeom>
          <a:noFill/>
          <a:ln cap="flat" cmpd="sng" w="9525">
            <a:solidFill>
              <a:srgbClr val="DF3079"/>
            </a:solidFill>
            <a:prstDash val="solid"/>
            <a:round/>
            <a:headEnd len="med" w="med" type="none"/>
            <a:tailEnd len="med" w="med" type="triangle"/>
          </a:ln>
        </p:spPr>
      </p:cxnSp>
      <p:cxnSp>
        <p:nvCxnSpPr>
          <p:cNvPr id="3077" name="Google Shape;3077;p140"/>
          <p:cNvCxnSpPr/>
          <p:nvPr/>
        </p:nvCxnSpPr>
        <p:spPr>
          <a:xfrm flipH="1">
            <a:off x="5441175" y="3953000"/>
            <a:ext cx="6900" cy="283800"/>
          </a:xfrm>
          <a:prstGeom prst="straightConnector1">
            <a:avLst/>
          </a:prstGeom>
          <a:noFill/>
          <a:ln cap="flat" cmpd="sng" w="9525">
            <a:solidFill>
              <a:srgbClr val="DF3079"/>
            </a:solidFill>
            <a:prstDash val="solid"/>
            <a:round/>
            <a:headEnd len="med" w="med" type="none"/>
            <a:tailEnd len="med" w="med" type="triangle"/>
          </a:ln>
        </p:spPr>
      </p:cxnSp>
      <p:cxnSp>
        <p:nvCxnSpPr>
          <p:cNvPr id="3078" name="Google Shape;3078;p140"/>
          <p:cNvCxnSpPr/>
          <p:nvPr/>
        </p:nvCxnSpPr>
        <p:spPr>
          <a:xfrm>
            <a:off x="5493985" y="26547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79" name="Google Shape;3079;p140"/>
          <p:cNvCxnSpPr/>
          <p:nvPr/>
        </p:nvCxnSpPr>
        <p:spPr>
          <a:xfrm rot="10800000">
            <a:off x="5551785" y="3945973"/>
            <a:ext cx="6900" cy="540000"/>
          </a:xfrm>
          <a:prstGeom prst="straightConnector1">
            <a:avLst/>
          </a:prstGeom>
          <a:noFill/>
          <a:ln cap="flat" cmpd="sng" w="9525">
            <a:solidFill>
              <a:schemeClr val="dk1"/>
            </a:solidFill>
            <a:prstDash val="solid"/>
            <a:round/>
            <a:headEnd len="med" w="med" type="none"/>
            <a:tailEnd len="med" w="med" type="none"/>
          </a:ln>
        </p:spPr>
      </p:cxnSp>
      <p:sp>
        <p:nvSpPr>
          <p:cNvPr id="3080" name="Google Shape;3080;p140"/>
          <p:cNvSpPr txBox="1"/>
          <p:nvPr/>
        </p:nvSpPr>
        <p:spPr>
          <a:xfrm>
            <a:off x="3140100" y="2398450"/>
            <a:ext cx="9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(1/n)</a:t>
            </a:r>
            <a:endParaRPr sz="700">
              <a:solidFill>
                <a:schemeClr val="dk1"/>
              </a:solidFill>
            </a:endParaRPr>
          </a:p>
        </p:txBody>
      </p:sp>
      <p:sp>
        <p:nvSpPr>
          <p:cNvPr id="3081" name="Google Shape;3081;p140"/>
          <p:cNvSpPr txBox="1"/>
          <p:nvPr/>
        </p:nvSpPr>
        <p:spPr>
          <a:xfrm>
            <a:off x="4288300" y="2398450"/>
            <a:ext cx="9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(2/n)</a:t>
            </a:r>
            <a:endParaRPr sz="700">
              <a:solidFill>
                <a:schemeClr val="dk1"/>
              </a:solidFill>
            </a:endParaRPr>
          </a:p>
        </p:txBody>
      </p:sp>
      <p:sp>
        <p:nvSpPr>
          <p:cNvPr id="3082" name="Google Shape;3082;p140"/>
          <p:cNvSpPr txBox="1"/>
          <p:nvPr/>
        </p:nvSpPr>
        <p:spPr>
          <a:xfrm>
            <a:off x="5311800" y="2410063"/>
            <a:ext cx="9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(3/n)</a:t>
            </a:r>
            <a:endParaRPr sz="700">
              <a:solidFill>
                <a:schemeClr val="dk1"/>
              </a:solidFill>
            </a:endParaRPr>
          </a:p>
        </p:txBody>
      </p:sp>
      <p:sp>
        <p:nvSpPr>
          <p:cNvPr id="3083" name="Google Shape;3083;p140"/>
          <p:cNvSpPr txBox="1"/>
          <p:nvPr/>
        </p:nvSpPr>
        <p:spPr>
          <a:xfrm>
            <a:off x="2082757" y="2734300"/>
            <a:ext cx="6360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Received</a:t>
            </a:r>
            <a:endParaRPr sz="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4">
                                            <p:txEl>
                                              <p:pRg end="0" st="0"/>
                                            </p:txEl>
                                          </p:spTgt>
                                        </p:tgtEl>
                                        <p:attrNameLst>
                                          <p:attrName>style.visibility</p:attrName>
                                        </p:attrNameLst>
                                      </p:cBhvr>
                                      <p:to>
                                        <p:strVal val="visible"/>
                                      </p:to>
                                    </p:set>
                                    <p:animEffect filter="fade" transition="in">
                                      <p:cBhvr>
                                        <p:cTn dur="1000"/>
                                        <p:tgtEl>
                                          <p:spTgt spid="30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4">
                                            <p:txEl>
                                              <p:pRg end="1" st="1"/>
                                            </p:txEl>
                                          </p:spTgt>
                                        </p:tgtEl>
                                        <p:attrNameLst>
                                          <p:attrName>style.visibility</p:attrName>
                                        </p:attrNameLst>
                                      </p:cBhvr>
                                      <p:to>
                                        <p:strVal val="visible"/>
                                      </p:to>
                                    </p:set>
                                    <p:animEffect filter="fade" transition="in">
                                      <p:cBhvr>
                                        <p:cTn dur="1000"/>
                                        <p:tgtEl>
                                          <p:spTgt spid="30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4">
                                            <p:txEl>
                                              <p:pRg end="2" st="2"/>
                                            </p:txEl>
                                          </p:spTgt>
                                        </p:tgtEl>
                                        <p:attrNameLst>
                                          <p:attrName>style.visibility</p:attrName>
                                        </p:attrNameLst>
                                      </p:cBhvr>
                                      <p:to>
                                        <p:strVal val="visible"/>
                                      </p:to>
                                    </p:set>
                                    <p:animEffect filter="fade" transition="in">
                                      <p:cBhvr>
                                        <p:cTn dur="1000"/>
                                        <p:tgtEl>
                                          <p:spTgt spid="302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Double Data Rate</a:t>
            </a:r>
            <a:endParaRPr/>
          </a:p>
        </p:txBody>
      </p:sp>
      <p:sp>
        <p:nvSpPr>
          <p:cNvPr id="3089" name="Google Shape;3089;p141"/>
          <p:cNvSpPr txBox="1"/>
          <p:nvPr>
            <p:ph idx="1" type="body"/>
          </p:nvPr>
        </p:nvSpPr>
        <p:spPr>
          <a:xfrm>
            <a:off x="345625" y="1138900"/>
            <a:ext cx="5700300" cy="1306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DDR SDRAM</a:t>
            </a:r>
            <a:endParaRPr sz="2200"/>
          </a:p>
          <a:p>
            <a:pPr indent="-368300" lvl="0" marL="457200" rtl="0" algn="l">
              <a:spcBef>
                <a:spcPts val="0"/>
              </a:spcBef>
              <a:spcAft>
                <a:spcPts val="0"/>
              </a:spcAft>
              <a:buSzPts val="2200"/>
              <a:buChar char="●"/>
            </a:pPr>
            <a:r>
              <a:rPr lang="en" sz="2200"/>
              <a:t>Two transfers per cycle</a:t>
            </a:r>
            <a:endParaRPr sz="2200"/>
          </a:p>
          <a:p>
            <a:pPr indent="-368300" lvl="0" marL="457200" rtl="0" algn="l">
              <a:spcBef>
                <a:spcPts val="0"/>
              </a:spcBef>
              <a:spcAft>
                <a:spcPts val="0"/>
              </a:spcAft>
              <a:buSzPts val="2200"/>
              <a:buChar char="●"/>
            </a:pPr>
            <a:r>
              <a:rPr lang="en" sz="2200"/>
              <a:t>Up and down</a:t>
            </a:r>
            <a:endParaRPr sz="2200"/>
          </a:p>
        </p:txBody>
      </p:sp>
      <p:pic>
        <p:nvPicPr>
          <p:cNvPr id="3090" name="Google Shape;3090;p141"/>
          <p:cNvPicPr preferRelativeResize="0"/>
          <p:nvPr/>
        </p:nvPicPr>
        <p:blipFill>
          <a:blip r:embed="rId3">
            <a:alphaModFix/>
          </a:blip>
          <a:stretch>
            <a:fillRect/>
          </a:stretch>
        </p:blipFill>
        <p:spPr>
          <a:xfrm>
            <a:off x="276350" y="2640975"/>
            <a:ext cx="1765824" cy="1084268"/>
          </a:xfrm>
          <a:prstGeom prst="rect">
            <a:avLst/>
          </a:prstGeom>
          <a:noFill/>
          <a:ln>
            <a:noFill/>
          </a:ln>
        </p:spPr>
      </p:pic>
      <p:pic>
        <p:nvPicPr>
          <p:cNvPr id="3091" name="Google Shape;3091;p141"/>
          <p:cNvPicPr preferRelativeResize="0"/>
          <p:nvPr/>
        </p:nvPicPr>
        <p:blipFill rotWithShape="1">
          <a:blip r:embed="rId4">
            <a:alphaModFix/>
          </a:blip>
          <a:srcRect b="0" l="22629" r="23052" t="3818"/>
          <a:stretch/>
        </p:blipFill>
        <p:spPr>
          <a:xfrm>
            <a:off x="660652" y="3879258"/>
            <a:ext cx="997216" cy="1084266"/>
          </a:xfrm>
          <a:prstGeom prst="rect">
            <a:avLst/>
          </a:prstGeom>
          <a:noFill/>
          <a:ln>
            <a:noFill/>
          </a:ln>
        </p:spPr>
      </p:pic>
      <p:cxnSp>
        <p:nvCxnSpPr>
          <p:cNvPr id="3092" name="Google Shape;3092;p141"/>
          <p:cNvCxnSpPr/>
          <p:nvPr/>
        </p:nvCxnSpPr>
        <p:spPr>
          <a:xfrm>
            <a:off x="2173700" y="31844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93" name="Google Shape;3093;p141"/>
          <p:cNvCxnSpPr/>
          <p:nvPr/>
        </p:nvCxnSpPr>
        <p:spPr>
          <a:xfrm rot="10800000">
            <a:off x="2644450" y="2651325"/>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94" name="Google Shape;3094;p141"/>
          <p:cNvCxnSpPr/>
          <p:nvPr/>
        </p:nvCxnSpPr>
        <p:spPr>
          <a:xfrm>
            <a:off x="2644450" y="26513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95" name="Google Shape;3095;p141"/>
          <p:cNvCxnSpPr/>
          <p:nvPr/>
        </p:nvCxnSpPr>
        <p:spPr>
          <a:xfrm rot="10800000">
            <a:off x="3122050" y="2644461"/>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96" name="Google Shape;3096;p141"/>
          <p:cNvCxnSpPr/>
          <p:nvPr/>
        </p:nvCxnSpPr>
        <p:spPr>
          <a:xfrm>
            <a:off x="3128950" y="318440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97" name="Google Shape;3097;p141"/>
          <p:cNvCxnSpPr/>
          <p:nvPr/>
        </p:nvCxnSpPr>
        <p:spPr>
          <a:xfrm>
            <a:off x="3128950" y="3180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098" name="Google Shape;3098;p141"/>
          <p:cNvCxnSpPr/>
          <p:nvPr/>
        </p:nvCxnSpPr>
        <p:spPr>
          <a:xfrm rot="10800000">
            <a:off x="3599700" y="264788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099" name="Google Shape;3099;p141"/>
          <p:cNvCxnSpPr/>
          <p:nvPr/>
        </p:nvCxnSpPr>
        <p:spPr>
          <a:xfrm>
            <a:off x="3599700" y="26478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00" name="Google Shape;3100;p141"/>
          <p:cNvCxnSpPr/>
          <p:nvPr/>
        </p:nvCxnSpPr>
        <p:spPr>
          <a:xfrm rot="10800000">
            <a:off x="4077300" y="264102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01" name="Google Shape;3101;p141"/>
          <p:cNvCxnSpPr/>
          <p:nvPr/>
        </p:nvCxnSpPr>
        <p:spPr>
          <a:xfrm>
            <a:off x="4084200" y="31809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02" name="Google Shape;3102;p141"/>
          <p:cNvCxnSpPr/>
          <p:nvPr/>
        </p:nvCxnSpPr>
        <p:spPr>
          <a:xfrm>
            <a:off x="4077350" y="319126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03" name="Google Shape;3103;p141"/>
          <p:cNvCxnSpPr/>
          <p:nvPr/>
        </p:nvCxnSpPr>
        <p:spPr>
          <a:xfrm>
            <a:off x="4077350" y="31878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04" name="Google Shape;3104;p141"/>
          <p:cNvCxnSpPr/>
          <p:nvPr/>
        </p:nvCxnSpPr>
        <p:spPr>
          <a:xfrm rot="10800000">
            <a:off x="4548100" y="26547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05" name="Google Shape;3105;p141"/>
          <p:cNvCxnSpPr/>
          <p:nvPr/>
        </p:nvCxnSpPr>
        <p:spPr>
          <a:xfrm>
            <a:off x="4548100" y="26547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06" name="Google Shape;3106;p141"/>
          <p:cNvCxnSpPr/>
          <p:nvPr/>
        </p:nvCxnSpPr>
        <p:spPr>
          <a:xfrm rot="10800000">
            <a:off x="5025700" y="2647886"/>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07" name="Google Shape;3107;p141"/>
          <p:cNvCxnSpPr/>
          <p:nvPr/>
        </p:nvCxnSpPr>
        <p:spPr>
          <a:xfrm>
            <a:off x="5032600" y="31878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08" name="Google Shape;3108;p141"/>
          <p:cNvCxnSpPr/>
          <p:nvPr/>
        </p:nvCxnSpPr>
        <p:spPr>
          <a:xfrm rot="10800000">
            <a:off x="2578550" y="2679875"/>
            <a:ext cx="10500" cy="345300"/>
          </a:xfrm>
          <a:prstGeom prst="straightConnector1">
            <a:avLst/>
          </a:prstGeom>
          <a:noFill/>
          <a:ln cap="flat" cmpd="sng" w="9525">
            <a:solidFill>
              <a:srgbClr val="DF3079"/>
            </a:solidFill>
            <a:prstDash val="solid"/>
            <a:round/>
            <a:headEnd len="med" w="med" type="none"/>
            <a:tailEnd len="med" w="med" type="triangle"/>
          </a:ln>
        </p:spPr>
      </p:cxnSp>
      <p:cxnSp>
        <p:nvCxnSpPr>
          <p:cNvPr id="3109" name="Google Shape;3109;p141"/>
          <p:cNvCxnSpPr/>
          <p:nvPr/>
        </p:nvCxnSpPr>
        <p:spPr>
          <a:xfrm>
            <a:off x="2589150" y="3025175"/>
            <a:ext cx="13800" cy="934500"/>
          </a:xfrm>
          <a:prstGeom prst="straightConnector1">
            <a:avLst/>
          </a:prstGeom>
          <a:noFill/>
          <a:ln cap="flat" cmpd="sng" w="9525">
            <a:solidFill>
              <a:schemeClr val="accent6"/>
            </a:solidFill>
            <a:prstDash val="dot"/>
            <a:round/>
            <a:headEnd len="med" w="med" type="none"/>
            <a:tailEnd len="med" w="med" type="none"/>
          </a:ln>
        </p:spPr>
      </p:cxnSp>
      <p:cxnSp>
        <p:nvCxnSpPr>
          <p:cNvPr id="3110" name="Google Shape;3110;p141"/>
          <p:cNvCxnSpPr/>
          <p:nvPr/>
        </p:nvCxnSpPr>
        <p:spPr>
          <a:xfrm>
            <a:off x="2187545" y="44824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11" name="Google Shape;3111;p141"/>
          <p:cNvCxnSpPr/>
          <p:nvPr/>
        </p:nvCxnSpPr>
        <p:spPr>
          <a:xfrm rot="10800000">
            <a:off x="2658295" y="3949350"/>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12" name="Google Shape;3112;p141"/>
          <p:cNvCxnSpPr/>
          <p:nvPr/>
        </p:nvCxnSpPr>
        <p:spPr>
          <a:xfrm>
            <a:off x="2658295" y="39493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13" name="Google Shape;3113;p141"/>
          <p:cNvCxnSpPr/>
          <p:nvPr/>
        </p:nvCxnSpPr>
        <p:spPr>
          <a:xfrm rot="10800000">
            <a:off x="3135895" y="3942486"/>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14" name="Google Shape;3114;p141"/>
          <p:cNvCxnSpPr/>
          <p:nvPr/>
        </p:nvCxnSpPr>
        <p:spPr>
          <a:xfrm>
            <a:off x="3142795" y="448242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15" name="Google Shape;3115;p141"/>
          <p:cNvCxnSpPr/>
          <p:nvPr/>
        </p:nvCxnSpPr>
        <p:spPr>
          <a:xfrm>
            <a:off x="3142795" y="44789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16" name="Google Shape;3116;p141"/>
          <p:cNvCxnSpPr/>
          <p:nvPr/>
        </p:nvCxnSpPr>
        <p:spPr>
          <a:xfrm rot="10800000">
            <a:off x="3613545" y="3945913"/>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17" name="Google Shape;3117;p141"/>
          <p:cNvCxnSpPr/>
          <p:nvPr/>
        </p:nvCxnSpPr>
        <p:spPr>
          <a:xfrm>
            <a:off x="3599700" y="3945913"/>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18" name="Google Shape;3118;p141"/>
          <p:cNvCxnSpPr/>
          <p:nvPr/>
        </p:nvCxnSpPr>
        <p:spPr>
          <a:xfrm rot="10800000">
            <a:off x="4091145" y="3939048"/>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19" name="Google Shape;3119;p141"/>
          <p:cNvCxnSpPr/>
          <p:nvPr/>
        </p:nvCxnSpPr>
        <p:spPr>
          <a:xfrm>
            <a:off x="4098045" y="44789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20" name="Google Shape;3120;p141"/>
          <p:cNvCxnSpPr/>
          <p:nvPr/>
        </p:nvCxnSpPr>
        <p:spPr>
          <a:xfrm>
            <a:off x="4091195" y="4489288"/>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21" name="Google Shape;3121;p141"/>
          <p:cNvCxnSpPr/>
          <p:nvPr/>
        </p:nvCxnSpPr>
        <p:spPr>
          <a:xfrm>
            <a:off x="4091195" y="44858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22" name="Google Shape;3122;p141"/>
          <p:cNvCxnSpPr/>
          <p:nvPr/>
        </p:nvCxnSpPr>
        <p:spPr>
          <a:xfrm rot="10800000">
            <a:off x="4561945" y="3952775"/>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23" name="Google Shape;3123;p141"/>
          <p:cNvCxnSpPr/>
          <p:nvPr/>
        </p:nvCxnSpPr>
        <p:spPr>
          <a:xfrm>
            <a:off x="4561945" y="3952775"/>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24" name="Google Shape;3124;p141"/>
          <p:cNvCxnSpPr/>
          <p:nvPr/>
        </p:nvCxnSpPr>
        <p:spPr>
          <a:xfrm rot="10800000">
            <a:off x="5039545" y="3945911"/>
            <a:ext cx="6900" cy="540000"/>
          </a:xfrm>
          <a:prstGeom prst="straightConnector1">
            <a:avLst/>
          </a:prstGeom>
          <a:noFill/>
          <a:ln cap="flat" cmpd="sng" w="9525">
            <a:solidFill>
              <a:schemeClr val="dk1"/>
            </a:solidFill>
            <a:prstDash val="solid"/>
            <a:round/>
            <a:headEnd len="med" w="med" type="none"/>
            <a:tailEnd len="med" w="med" type="none"/>
          </a:ln>
        </p:spPr>
      </p:cxnSp>
      <p:cxnSp>
        <p:nvCxnSpPr>
          <p:cNvPr id="3125" name="Google Shape;3125;p141"/>
          <p:cNvCxnSpPr/>
          <p:nvPr/>
        </p:nvCxnSpPr>
        <p:spPr>
          <a:xfrm>
            <a:off x="5046445" y="4485850"/>
            <a:ext cx="477600" cy="0"/>
          </a:xfrm>
          <a:prstGeom prst="straightConnector1">
            <a:avLst/>
          </a:prstGeom>
          <a:noFill/>
          <a:ln cap="flat" cmpd="sng" w="9525">
            <a:solidFill>
              <a:schemeClr val="dk1"/>
            </a:solidFill>
            <a:prstDash val="solid"/>
            <a:round/>
            <a:headEnd len="med" w="med" type="none"/>
            <a:tailEnd len="med" w="med" type="none"/>
          </a:ln>
        </p:spPr>
      </p:cxnSp>
      <p:cxnSp>
        <p:nvCxnSpPr>
          <p:cNvPr id="3126" name="Google Shape;3126;p141"/>
          <p:cNvCxnSpPr/>
          <p:nvPr/>
        </p:nvCxnSpPr>
        <p:spPr>
          <a:xfrm rot="10800000">
            <a:off x="2592395" y="3977900"/>
            <a:ext cx="10500" cy="345300"/>
          </a:xfrm>
          <a:prstGeom prst="straightConnector1">
            <a:avLst/>
          </a:prstGeom>
          <a:noFill/>
          <a:ln cap="flat" cmpd="sng" w="9525">
            <a:solidFill>
              <a:srgbClr val="DF3079"/>
            </a:solidFill>
            <a:prstDash val="solid"/>
            <a:round/>
            <a:headEnd len="med" w="med" type="none"/>
            <a:tailEnd len="med" w="med" type="triangle"/>
          </a:ln>
        </p:spPr>
      </p:cxnSp>
      <p:cxnSp>
        <p:nvCxnSpPr>
          <p:cNvPr id="3127" name="Google Shape;3127;p141"/>
          <p:cNvCxnSpPr/>
          <p:nvPr/>
        </p:nvCxnSpPr>
        <p:spPr>
          <a:xfrm>
            <a:off x="3528788" y="2949750"/>
            <a:ext cx="22500" cy="1010100"/>
          </a:xfrm>
          <a:prstGeom prst="straightConnector1">
            <a:avLst/>
          </a:prstGeom>
          <a:noFill/>
          <a:ln cap="flat" cmpd="sng" w="9525">
            <a:solidFill>
              <a:schemeClr val="accent6"/>
            </a:solidFill>
            <a:prstDash val="dot"/>
            <a:round/>
            <a:headEnd len="med" w="med" type="none"/>
            <a:tailEnd len="med" w="med" type="none"/>
          </a:ln>
        </p:spPr>
      </p:cxnSp>
      <p:cxnSp>
        <p:nvCxnSpPr>
          <p:cNvPr id="3128" name="Google Shape;3128;p141"/>
          <p:cNvCxnSpPr/>
          <p:nvPr/>
        </p:nvCxnSpPr>
        <p:spPr>
          <a:xfrm>
            <a:off x="3177475" y="2672132"/>
            <a:ext cx="6900" cy="325500"/>
          </a:xfrm>
          <a:prstGeom prst="straightConnector1">
            <a:avLst/>
          </a:prstGeom>
          <a:noFill/>
          <a:ln cap="flat" cmpd="sng" w="9525">
            <a:solidFill>
              <a:srgbClr val="DF3079"/>
            </a:solidFill>
            <a:prstDash val="solid"/>
            <a:round/>
            <a:headEnd len="med" w="med" type="none"/>
            <a:tailEnd len="med" w="med" type="triangle"/>
          </a:ln>
        </p:spPr>
      </p:cxnSp>
      <p:cxnSp>
        <p:nvCxnSpPr>
          <p:cNvPr id="3129" name="Google Shape;3129;p141"/>
          <p:cNvCxnSpPr/>
          <p:nvPr/>
        </p:nvCxnSpPr>
        <p:spPr>
          <a:xfrm>
            <a:off x="3191250" y="3923707"/>
            <a:ext cx="6900" cy="325500"/>
          </a:xfrm>
          <a:prstGeom prst="straightConnector1">
            <a:avLst/>
          </a:prstGeom>
          <a:noFill/>
          <a:ln cap="flat" cmpd="sng" w="9525">
            <a:solidFill>
              <a:srgbClr val="DF3079"/>
            </a:solidFill>
            <a:prstDash val="solid"/>
            <a:round/>
            <a:headEnd len="med" w="med" type="none"/>
            <a:tailEnd len="med" w="med" type="triangle"/>
          </a:ln>
        </p:spPr>
      </p:cxnSp>
      <p:cxnSp>
        <p:nvCxnSpPr>
          <p:cNvPr id="3130" name="Google Shape;3130;p141"/>
          <p:cNvCxnSpPr/>
          <p:nvPr/>
        </p:nvCxnSpPr>
        <p:spPr>
          <a:xfrm>
            <a:off x="4139825" y="2655445"/>
            <a:ext cx="6900" cy="325500"/>
          </a:xfrm>
          <a:prstGeom prst="straightConnector1">
            <a:avLst/>
          </a:prstGeom>
          <a:noFill/>
          <a:ln cap="flat" cmpd="sng" w="9525">
            <a:solidFill>
              <a:srgbClr val="DF3079"/>
            </a:solidFill>
            <a:prstDash val="solid"/>
            <a:round/>
            <a:headEnd len="med" w="med" type="none"/>
            <a:tailEnd len="med" w="med" type="triangle"/>
          </a:ln>
        </p:spPr>
      </p:cxnSp>
      <p:cxnSp>
        <p:nvCxnSpPr>
          <p:cNvPr id="3131" name="Google Shape;3131;p141"/>
          <p:cNvCxnSpPr/>
          <p:nvPr/>
        </p:nvCxnSpPr>
        <p:spPr>
          <a:xfrm>
            <a:off x="4146725" y="3937457"/>
            <a:ext cx="6900" cy="325500"/>
          </a:xfrm>
          <a:prstGeom prst="straightConnector1">
            <a:avLst/>
          </a:prstGeom>
          <a:noFill/>
          <a:ln cap="flat" cmpd="sng" w="9525">
            <a:solidFill>
              <a:srgbClr val="DF3079"/>
            </a:solidFill>
            <a:prstDash val="solid"/>
            <a:round/>
            <a:headEnd len="med" w="med" type="none"/>
            <a:tailEnd len="med" w="med" type="triangle"/>
          </a:ln>
        </p:spPr>
      </p:cxnSp>
      <p:sp>
        <p:nvSpPr>
          <p:cNvPr id="3132" name="Google Shape;3132;p141"/>
          <p:cNvSpPr txBox="1"/>
          <p:nvPr/>
        </p:nvSpPr>
        <p:spPr>
          <a:xfrm>
            <a:off x="2173701" y="4046600"/>
            <a:ext cx="4146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Read</a:t>
            </a:r>
            <a:endParaRPr sz="700">
              <a:solidFill>
                <a:schemeClr val="dk1"/>
              </a:solidFill>
            </a:endParaRPr>
          </a:p>
        </p:txBody>
      </p:sp>
      <p:cxnSp>
        <p:nvCxnSpPr>
          <p:cNvPr id="3133" name="Google Shape;3133;p141"/>
          <p:cNvCxnSpPr/>
          <p:nvPr/>
        </p:nvCxnSpPr>
        <p:spPr>
          <a:xfrm>
            <a:off x="3176582" y="2987375"/>
            <a:ext cx="22500" cy="1010100"/>
          </a:xfrm>
          <a:prstGeom prst="straightConnector1">
            <a:avLst/>
          </a:prstGeom>
          <a:noFill/>
          <a:ln cap="flat" cmpd="sng" w="9525">
            <a:solidFill>
              <a:schemeClr val="accent6"/>
            </a:solidFill>
            <a:prstDash val="dot"/>
            <a:round/>
            <a:headEnd len="med" w="med" type="none"/>
            <a:tailEnd len="med" w="med" type="none"/>
          </a:ln>
        </p:spPr>
      </p:cxnSp>
      <p:cxnSp>
        <p:nvCxnSpPr>
          <p:cNvPr id="3134" name="Google Shape;3134;p141"/>
          <p:cNvCxnSpPr/>
          <p:nvPr/>
        </p:nvCxnSpPr>
        <p:spPr>
          <a:xfrm>
            <a:off x="3532238" y="2650295"/>
            <a:ext cx="6900" cy="325500"/>
          </a:xfrm>
          <a:prstGeom prst="straightConnector1">
            <a:avLst/>
          </a:prstGeom>
          <a:noFill/>
          <a:ln cap="flat" cmpd="sng" w="9525">
            <a:solidFill>
              <a:srgbClr val="DF3079"/>
            </a:solidFill>
            <a:prstDash val="solid"/>
            <a:round/>
            <a:headEnd len="med" w="med" type="none"/>
            <a:tailEnd len="med" w="med" type="triangle"/>
          </a:ln>
        </p:spPr>
      </p:cxnSp>
      <p:cxnSp>
        <p:nvCxnSpPr>
          <p:cNvPr id="3135" name="Google Shape;3135;p141"/>
          <p:cNvCxnSpPr/>
          <p:nvPr/>
        </p:nvCxnSpPr>
        <p:spPr>
          <a:xfrm>
            <a:off x="3532663" y="3923707"/>
            <a:ext cx="6900" cy="325500"/>
          </a:xfrm>
          <a:prstGeom prst="straightConnector1">
            <a:avLst/>
          </a:prstGeom>
          <a:noFill/>
          <a:ln cap="flat" cmpd="sng" w="9525">
            <a:solidFill>
              <a:srgbClr val="DF3079"/>
            </a:solidFill>
            <a:prstDash val="solid"/>
            <a:round/>
            <a:headEnd len="med" w="med" type="none"/>
            <a:tailEnd len="med" w="med" type="triangle"/>
          </a:ln>
        </p:spPr>
      </p:cxnSp>
      <p:cxnSp>
        <p:nvCxnSpPr>
          <p:cNvPr id="3136" name="Google Shape;3136;p141"/>
          <p:cNvCxnSpPr/>
          <p:nvPr/>
        </p:nvCxnSpPr>
        <p:spPr>
          <a:xfrm>
            <a:off x="4139777" y="2987556"/>
            <a:ext cx="13800" cy="934500"/>
          </a:xfrm>
          <a:prstGeom prst="straightConnector1">
            <a:avLst/>
          </a:prstGeom>
          <a:noFill/>
          <a:ln cap="flat" cmpd="sng" w="9525">
            <a:solidFill>
              <a:schemeClr val="accent6"/>
            </a:solidFill>
            <a:prstDash val="dot"/>
            <a:round/>
            <a:headEnd len="med" w="med" type="none"/>
            <a:tailEnd len="med" w="med" type="none"/>
          </a:ln>
        </p:spPr>
      </p:cxnSp>
      <p:sp>
        <p:nvSpPr>
          <p:cNvPr id="3137" name="Google Shape;3137;p141"/>
          <p:cNvSpPr txBox="1"/>
          <p:nvPr/>
        </p:nvSpPr>
        <p:spPr>
          <a:xfrm rot="-2067582">
            <a:off x="2824104" y="2218839"/>
            <a:ext cx="997302" cy="20778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(1/n)</a:t>
            </a:r>
            <a:endParaRPr sz="700">
              <a:solidFill>
                <a:schemeClr val="dk1"/>
              </a:solidFill>
            </a:endParaRPr>
          </a:p>
        </p:txBody>
      </p:sp>
      <p:sp>
        <p:nvSpPr>
          <p:cNvPr id="3138" name="Google Shape;3138;p141"/>
          <p:cNvSpPr txBox="1"/>
          <p:nvPr/>
        </p:nvSpPr>
        <p:spPr>
          <a:xfrm rot="-1964611">
            <a:off x="3336448" y="2218737"/>
            <a:ext cx="997265" cy="2079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(2/n)</a:t>
            </a:r>
            <a:endParaRPr sz="700">
              <a:solidFill>
                <a:schemeClr val="dk1"/>
              </a:solidFill>
            </a:endParaRPr>
          </a:p>
        </p:txBody>
      </p:sp>
      <p:sp>
        <p:nvSpPr>
          <p:cNvPr id="3139" name="Google Shape;3139;p141"/>
          <p:cNvSpPr txBox="1"/>
          <p:nvPr/>
        </p:nvSpPr>
        <p:spPr>
          <a:xfrm rot="-2166889">
            <a:off x="3959558" y="2247562"/>
            <a:ext cx="997107" cy="2078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Response (3/n)</a:t>
            </a:r>
            <a:endParaRPr sz="700">
              <a:solidFill>
                <a:schemeClr val="dk1"/>
              </a:solidFill>
            </a:endParaRPr>
          </a:p>
        </p:txBody>
      </p:sp>
      <p:sp>
        <p:nvSpPr>
          <p:cNvPr id="3140" name="Google Shape;3140;p141"/>
          <p:cNvSpPr txBox="1"/>
          <p:nvPr/>
        </p:nvSpPr>
        <p:spPr>
          <a:xfrm>
            <a:off x="2082757" y="2734300"/>
            <a:ext cx="6360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Received</a:t>
            </a:r>
            <a:endParaRPr sz="7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9">
                                            <p:txEl>
                                              <p:pRg end="0" st="0"/>
                                            </p:txEl>
                                          </p:spTgt>
                                        </p:tgtEl>
                                        <p:attrNameLst>
                                          <p:attrName>style.visibility</p:attrName>
                                        </p:attrNameLst>
                                      </p:cBhvr>
                                      <p:to>
                                        <p:strVal val="visible"/>
                                      </p:to>
                                    </p:set>
                                    <p:animEffect filter="fade" transition="in">
                                      <p:cBhvr>
                                        <p:cTn dur="1000"/>
                                        <p:tgtEl>
                                          <p:spTgt spid="30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9">
                                            <p:txEl>
                                              <p:pRg end="1" st="1"/>
                                            </p:txEl>
                                          </p:spTgt>
                                        </p:tgtEl>
                                        <p:attrNameLst>
                                          <p:attrName>style.visibility</p:attrName>
                                        </p:attrNameLst>
                                      </p:cBhvr>
                                      <p:to>
                                        <p:strVal val="visible"/>
                                      </p:to>
                                    </p:set>
                                    <p:animEffect filter="fade" transition="in">
                                      <p:cBhvr>
                                        <p:cTn dur="1000"/>
                                        <p:tgtEl>
                                          <p:spTgt spid="30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9">
                                            <p:txEl>
                                              <p:pRg end="2" st="2"/>
                                            </p:txEl>
                                          </p:spTgt>
                                        </p:tgtEl>
                                        <p:attrNameLst>
                                          <p:attrName>style.visibility</p:attrName>
                                        </p:attrNameLst>
                                      </p:cBhvr>
                                      <p:to>
                                        <p:strVal val="visible"/>
                                      </p:to>
                                    </p:set>
                                    <p:animEffect filter="fade" transition="in">
                                      <p:cBhvr>
                                        <p:cTn dur="1000"/>
                                        <p:tgtEl>
                                          <p:spTgt spid="30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45" name="Google Shape;145;p25"/>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Central Processing Unit</a:t>
            </a:r>
            <a:endParaRPr sz="2200"/>
          </a:p>
          <a:p>
            <a:pPr indent="-368300" lvl="0" marL="457200" rtl="0" algn="l">
              <a:spcBef>
                <a:spcPts val="0"/>
              </a:spcBef>
              <a:spcAft>
                <a:spcPts val="0"/>
              </a:spcAft>
              <a:buSzPts val="2200"/>
              <a:buChar char="●"/>
            </a:pPr>
            <a:r>
              <a:rPr lang="en" sz="2200"/>
              <a:t>Consists of cores</a:t>
            </a:r>
            <a:endParaRPr sz="2200"/>
          </a:p>
          <a:p>
            <a:pPr indent="-368300" lvl="0" marL="457200" rtl="0" algn="l">
              <a:spcBef>
                <a:spcPts val="0"/>
              </a:spcBef>
              <a:spcAft>
                <a:spcPts val="0"/>
              </a:spcAft>
              <a:buSzPts val="2200"/>
              <a:buChar char="●"/>
            </a:pPr>
            <a:r>
              <a:rPr lang="en" sz="2200"/>
              <a:t>Each core has a clock speed</a:t>
            </a:r>
            <a:endParaRPr sz="2200"/>
          </a:p>
          <a:p>
            <a:pPr indent="-368300" lvl="0" marL="457200" rtl="0" algn="l">
              <a:spcBef>
                <a:spcPts val="0"/>
              </a:spcBef>
              <a:spcAft>
                <a:spcPts val="0"/>
              </a:spcAft>
              <a:buSzPts val="2200"/>
              <a:buChar char="●"/>
            </a:pPr>
            <a:r>
              <a:rPr lang="en" sz="2200"/>
              <a:t>Executes machine level instructions</a:t>
            </a:r>
            <a:endParaRPr sz="2200"/>
          </a:p>
          <a:p>
            <a:pPr indent="-368300" lvl="0" marL="457200" rtl="0" algn="l">
              <a:spcBef>
                <a:spcPts val="0"/>
              </a:spcBef>
              <a:spcAft>
                <a:spcPts val="0"/>
              </a:spcAft>
              <a:buSzPts val="2200"/>
              <a:buChar char="●"/>
            </a:pPr>
            <a:r>
              <a:rPr lang="en" sz="2200"/>
              <a:t>Fast Caches</a:t>
            </a:r>
            <a:endParaRPr sz="2200"/>
          </a:p>
        </p:txBody>
      </p:sp>
      <p:pic>
        <p:nvPicPr>
          <p:cNvPr id="146" name="Google Shape;146;p25"/>
          <p:cNvPicPr preferRelativeResize="0"/>
          <p:nvPr/>
        </p:nvPicPr>
        <p:blipFill rotWithShape="1">
          <a:blip r:embed="rId3">
            <a:alphaModFix/>
          </a:blip>
          <a:srcRect b="0" l="22629" r="23052" t="3818"/>
          <a:stretch/>
        </p:blipFill>
        <p:spPr>
          <a:xfrm>
            <a:off x="6617075" y="204500"/>
            <a:ext cx="2070824" cy="2062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DDR4 SDRAM</a:t>
            </a:r>
            <a:endParaRPr/>
          </a:p>
        </p:txBody>
      </p:sp>
      <p:sp>
        <p:nvSpPr>
          <p:cNvPr id="3146" name="Google Shape;3146;p142"/>
          <p:cNvSpPr txBox="1"/>
          <p:nvPr>
            <p:ph idx="1" type="body"/>
          </p:nvPr>
        </p:nvSpPr>
        <p:spPr>
          <a:xfrm>
            <a:off x="345625" y="1138900"/>
            <a:ext cx="6445500" cy="2717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64 data lines, 64 pins</a:t>
            </a:r>
            <a:endParaRPr sz="2100"/>
          </a:p>
          <a:p>
            <a:pPr indent="-361950" lvl="0" marL="457200" rtl="0" algn="l">
              <a:spcBef>
                <a:spcPts val="0"/>
              </a:spcBef>
              <a:spcAft>
                <a:spcPts val="0"/>
              </a:spcAft>
              <a:buSzPts val="2100"/>
              <a:buChar char="●"/>
            </a:pPr>
            <a:r>
              <a:rPr lang="en" sz="2100"/>
              <a:t>DDR4 Prefetch buffer = 8 bit per io pin</a:t>
            </a:r>
            <a:endParaRPr sz="2100"/>
          </a:p>
          <a:p>
            <a:pPr indent="-361950" lvl="0" marL="457200" rtl="0" algn="l">
              <a:spcBef>
                <a:spcPts val="0"/>
              </a:spcBef>
              <a:spcAft>
                <a:spcPts val="0"/>
              </a:spcAft>
              <a:buSzPts val="2100"/>
              <a:buChar char="●"/>
            </a:pPr>
            <a:r>
              <a:rPr lang="en" sz="2100"/>
              <a:t>64 pins x 8 bit each = 64 bytes</a:t>
            </a:r>
            <a:endParaRPr sz="2100"/>
          </a:p>
          <a:p>
            <a:pPr indent="-361950" lvl="0" marL="457200" rtl="0" algn="l">
              <a:spcBef>
                <a:spcPts val="0"/>
              </a:spcBef>
              <a:spcAft>
                <a:spcPts val="0"/>
              </a:spcAft>
              <a:buSzPts val="2100"/>
              <a:buChar char="●"/>
            </a:pPr>
            <a:r>
              <a:rPr lang="en" sz="2100"/>
              <a:t>CPU often needs 64 bytes min </a:t>
            </a:r>
            <a:endParaRPr sz="2100"/>
          </a:p>
          <a:p>
            <a:pPr indent="-361950" lvl="0" marL="457200" rtl="0" algn="l">
              <a:spcBef>
                <a:spcPts val="0"/>
              </a:spcBef>
              <a:spcAft>
                <a:spcPts val="0"/>
              </a:spcAft>
              <a:buSzPts val="2100"/>
              <a:buChar char="●"/>
            </a:pPr>
            <a:r>
              <a:rPr lang="en" sz="2100"/>
              <a:t>Called a burst</a:t>
            </a:r>
            <a:endParaRPr sz="2100"/>
          </a:p>
          <a:p>
            <a:pPr indent="-361950" lvl="0" marL="457200" rtl="0" algn="l">
              <a:spcBef>
                <a:spcPts val="0"/>
              </a:spcBef>
              <a:spcAft>
                <a:spcPts val="0"/>
              </a:spcAft>
              <a:buSzPts val="2100"/>
              <a:buChar char="●"/>
            </a:pPr>
            <a:r>
              <a:rPr lang="en" sz="2100"/>
              <a:t>Many cycles required for a “read”</a:t>
            </a:r>
            <a:endParaRPr sz="2100"/>
          </a:p>
        </p:txBody>
      </p:sp>
      <p:sp>
        <p:nvSpPr>
          <p:cNvPr id="3147" name="Google Shape;3147;p142"/>
          <p:cNvSpPr/>
          <p:nvPr/>
        </p:nvSpPr>
        <p:spPr>
          <a:xfrm>
            <a:off x="5351225" y="138350"/>
            <a:ext cx="36168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DDR4 SDRAM</a:t>
            </a:r>
            <a:endParaRPr/>
          </a:p>
        </p:txBody>
      </p:sp>
      <p:cxnSp>
        <p:nvCxnSpPr>
          <p:cNvPr id="3148" name="Google Shape;3148;p142"/>
          <p:cNvCxnSpPr/>
          <p:nvPr/>
        </p:nvCxnSpPr>
        <p:spPr>
          <a:xfrm flipH="1" rot="10800000">
            <a:off x="7065475" y="1014350"/>
            <a:ext cx="6900" cy="443100"/>
          </a:xfrm>
          <a:prstGeom prst="straightConnector1">
            <a:avLst/>
          </a:prstGeom>
          <a:noFill/>
          <a:ln cap="flat" cmpd="sng" w="9525">
            <a:solidFill>
              <a:srgbClr val="FF0000"/>
            </a:solidFill>
            <a:prstDash val="solid"/>
            <a:round/>
            <a:headEnd len="med" w="med" type="none"/>
            <a:tailEnd len="med" w="med" type="triangle"/>
          </a:ln>
        </p:spPr>
      </p:cxnSp>
      <p:pic>
        <p:nvPicPr>
          <p:cNvPr id="3149" name="Google Shape;3149;p142"/>
          <p:cNvPicPr preferRelativeResize="0"/>
          <p:nvPr/>
        </p:nvPicPr>
        <p:blipFill rotWithShape="1">
          <a:blip r:embed="rId3">
            <a:alphaModFix/>
          </a:blip>
          <a:srcRect b="0" l="22629" r="23052" t="3818"/>
          <a:stretch/>
        </p:blipFill>
        <p:spPr>
          <a:xfrm>
            <a:off x="6828675" y="1555402"/>
            <a:ext cx="785100" cy="853650"/>
          </a:xfrm>
          <a:prstGeom prst="rect">
            <a:avLst/>
          </a:prstGeom>
          <a:noFill/>
          <a:ln>
            <a:noFill/>
          </a:ln>
        </p:spPr>
      </p:pic>
      <p:cxnSp>
        <p:nvCxnSpPr>
          <p:cNvPr id="3150" name="Google Shape;3150;p142"/>
          <p:cNvCxnSpPr/>
          <p:nvPr/>
        </p:nvCxnSpPr>
        <p:spPr>
          <a:xfrm>
            <a:off x="7427950" y="1017600"/>
            <a:ext cx="6900" cy="422400"/>
          </a:xfrm>
          <a:prstGeom prst="straightConnector1">
            <a:avLst/>
          </a:prstGeom>
          <a:noFill/>
          <a:ln cap="flat" cmpd="sng" w="9525">
            <a:solidFill>
              <a:srgbClr val="FF0000"/>
            </a:solidFill>
            <a:prstDash val="solid"/>
            <a:round/>
            <a:headEnd len="med" w="med" type="none"/>
            <a:tailEnd len="med" w="med" type="triangle"/>
          </a:ln>
        </p:spPr>
      </p:cxnSp>
      <p:sp>
        <p:nvSpPr>
          <p:cNvPr id="3151" name="Google Shape;3151;p142"/>
          <p:cNvSpPr txBox="1"/>
          <p:nvPr/>
        </p:nvSpPr>
        <p:spPr>
          <a:xfrm>
            <a:off x="5667175" y="1052613"/>
            <a:ext cx="14052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Read address X</a:t>
            </a:r>
            <a:endParaRPr sz="1300">
              <a:solidFill>
                <a:schemeClr val="dk1"/>
              </a:solidFill>
            </a:endParaRPr>
          </a:p>
        </p:txBody>
      </p:sp>
      <p:sp>
        <p:nvSpPr>
          <p:cNvPr id="3152" name="Google Shape;3152;p142"/>
          <p:cNvSpPr txBox="1"/>
          <p:nvPr/>
        </p:nvSpPr>
        <p:spPr>
          <a:xfrm>
            <a:off x="7460225" y="1052600"/>
            <a:ext cx="14052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64 bytes</a:t>
            </a:r>
            <a:endParaRPr sz="1300">
              <a:solidFill>
                <a:schemeClr val="dk1"/>
              </a:solidFill>
            </a:endParaRPr>
          </a:p>
          <a:p>
            <a:pPr indent="0" lvl="0" marL="0" rtl="0" algn="l">
              <a:spcBef>
                <a:spcPts val="0"/>
              </a:spcBef>
              <a:spcAft>
                <a:spcPts val="0"/>
              </a:spcAft>
              <a:buNone/>
            </a:pPr>
            <a:r>
              <a:rPr lang="en" sz="1300">
                <a:solidFill>
                  <a:schemeClr val="dk1"/>
                </a:solidFill>
              </a:rPr>
              <a:t>(8 x 8)</a:t>
            </a:r>
            <a:endParaRPr sz="1300">
              <a:solidFill>
                <a:schemeClr val="dk1"/>
              </a:solidFill>
            </a:endParaRPr>
          </a:p>
        </p:txBody>
      </p:sp>
      <p:sp>
        <p:nvSpPr>
          <p:cNvPr id="3153" name="Google Shape;3153;p142"/>
          <p:cNvSpPr txBox="1"/>
          <p:nvPr/>
        </p:nvSpPr>
        <p:spPr>
          <a:xfrm>
            <a:off x="159850" y="4566450"/>
            <a:ext cx="6668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rPr>
              <a:t>Prefetch buffer is how much bits I can transfer per memory access, </a:t>
            </a:r>
            <a:endParaRPr sz="600"/>
          </a:p>
        </p:txBody>
      </p:sp>
      <p:sp>
        <p:nvSpPr>
          <p:cNvPr id="3154" name="Google Shape;3154;p142"/>
          <p:cNvSpPr/>
          <p:nvPr/>
        </p:nvSpPr>
        <p:spPr>
          <a:xfrm>
            <a:off x="5351225" y="580615"/>
            <a:ext cx="3616800" cy="267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l">
              <a:spcBef>
                <a:spcPts val="0"/>
              </a:spcBef>
              <a:spcAft>
                <a:spcPts val="0"/>
              </a:spcAft>
              <a:buNone/>
            </a:pPr>
            <a:r>
              <a:rPr lang="en" sz="1000"/>
              <a:t>(64 pin io bus)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xEl>
                                              <p:pRg end="0" st="0"/>
                                            </p:txEl>
                                          </p:spTgt>
                                        </p:tgtEl>
                                        <p:attrNameLst>
                                          <p:attrName>style.visibility</p:attrName>
                                        </p:attrNameLst>
                                      </p:cBhvr>
                                      <p:to>
                                        <p:strVal val="visible"/>
                                      </p:to>
                                    </p:set>
                                    <p:animEffect filter="fade" transition="in">
                                      <p:cBhvr>
                                        <p:cTn dur="1000"/>
                                        <p:tgtEl>
                                          <p:spTgt spid="3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xEl>
                                              <p:pRg end="1" st="1"/>
                                            </p:txEl>
                                          </p:spTgt>
                                        </p:tgtEl>
                                        <p:attrNameLst>
                                          <p:attrName>style.visibility</p:attrName>
                                        </p:attrNameLst>
                                      </p:cBhvr>
                                      <p:to>
                                        <p:strVal val="visible"/>
                                      </p:to>
                                    </p:set>
                                    <p:animEffect filter="fade" transition="in">
                                      <p:cBhvr>
                                        <p:cTn dur="1000"/>
                                        <p:tgtEl>
                                          <p:spTgt spid="3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xEl>
                                              <p:pRg end="2" st="2"/>
                                            </p:txEl>
                                          </p:spTgt>
                                        </p:tgtEl>
                                        <p:attrNameLst>
                                          <p:attrName>style.visibility</p:attrName>
                                        </p:attrNameLst>
                                      </p:cBhvr>
                                      <p:to>
                                        <p:strVal val="visible"/>
                                      </p:to>
                                    </p:set>
                                    <p:animEffect filter="fade" transition="in">
                                      <p:cBhvr>
                                        <p:cTn dur="1000"/>
                                        <p:tgtEl>
                                          <p:spTgt spid="3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xEl>
                                              <p:pRg end="3" st="3"/>
                                            </p:txEl>
                                          </p:spTgt>
                                        </p:tgtEl>
                                        <p:attrNameLst>
                                          <p:attrName>style.visibility</p:attrName>
                                        </p:attrNameLst>
                                      </p:cBhvr>
                                      <p:to>
                                        <p:strVal val="visible"/>
                                      </p:to>
                                    </p:set>
                                    <p:animEffect filter="fade" transition="in">
                                      <p:cBhvr>
                                        <p:cTn dur="1000"/>
                                        <p:tgtEl>
                                          <p:spTgt spid="3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xEl>
                                              <p:pRg end="4" st="4"/>
                                            </p:txEl>
                                          </p:spTgt>
                                        </p:tgtEl>
                                        <p:attrNameLst>
                                          <p:attrName>style.visibility</p:attrName>
                                        </p:attrNameLst>
                                      </p:cBhvr>
                                      <p:to>
                                        <p:strVal val="visible"/>
                                      </p:to>
                                    </p:set>
                                    <p:animEffect filter="fade" transition="in">
                                      <p:cBhvr>
                                        <p:cTn dur="1000"/>
                                        <p:tgtEl>
                                          <p:spTgt spid="3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xEl>
                                              <p:pRg end="5" st="5"/>
                                            </p:txEl>
                                          </p:spTgt>
                                        </p:tgtEl>
                                        <p:attrNameLst>
                                          <p:attrName>style.visibility</p:attrName>
                                        </p:attrNameLst>
                                      </p:cBhvr>
                                      <p:to>
                                        <p:strVal val="visible"/>
                                      </p:to>
                                    </p:set>
                                    <p:animEffect filter="fade" transition="in">
                                      <p:cBhvr>
                                        <p:cTn dur="1000"/>
                                        <p:tgtEl>
                                          <p:spTgt spid="314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sp>
        <p:nvSpPr>
          <p:cNvPr id="3159" name="Google Shape;3159;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DDR5 SDRAM</a:t>
            </a:r>
            <a:endParaRPr/>
          </a:p>
        </p:txBody>
      </p:sp>
      <p:sp>
        <p:nvSpPr>
          <p:cNvPr id="3160" name="Google Shape;3160;p143"/>
          <p:cNvSpPr txBox="1"/>
          <p:nvPr>
            <p:ph idx="1" type="body"/>
          </p:nvPr>
        </p:nvSpPr>
        <p:spPr>
          <a:xfrm>
            <a:off x="350375" y="1017725"/>
            <a:ext cx="6729300" cy="201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Two channels, 32 pins </a:t>
            </a:r>
            <a:r>
              <a:rPr lang="en" sz="2200"/>
              <a:t>each</a:t>
            </a:r>
            <a:endParaRPr sz="2200"/>
          </a:p>
          <a:p>
            <a:pPr indent="-368300" lvl="0" marL="457200" rtl="0" algn="l">
              <a:spcBef>
                <a:spcPts val="0"/>
              </a:spcBef>
              <a:spcAft>
                <a:spcPts val="0"/>
              </a:spcAft>
              <a:buSzPts val="2200"/>
              <a:buChar char="●"/>
            </a:pPr>
            <a:r>
              <a:rPr lang="en" sz="2100"/>
              <a:t>DDR5 Prefetch buffer = 16 bit per pin</a:t>
            </a:r>
            <a:endParaRPr sz="2200"/>
          </a:p>
          <a:p>
            <a:pPr indent="-368300" lvl="0" marL="457200" rtl="0" algn="l">
              <a:spcBef>
                <a:spcPts val="0"/>
              </a:spcBef>
              <a:spcAft>
                <a:spcPts val="0"/>
              </a:spcAft>
              <a:buSzPts val="2200"/>
              <a:buChar char="●"/>
            </a:pPr>
            <a:r>
              <a:rPr lang="en" sz="2200"/>
              <a:t>16 x 32 bit = 64 bytes each channel</a:t>
            </a:r>
            <a:endParaRPr sz="2200"/>
          </a:p>
          <a:p>
            <a:pPr indent="-368300" lvl="0" marL="457200" rtl="0" algn="l">
              <a:spcBef>
                <a:spcPts val="0"/>
              </a:spcBef>
              <a:spcAft>
                <a:spcPts val="0"/>
              </a:spcAft>
              <a:buSzPts val="2200"/>
              <a:buChar char="●"/>
            </a:pPr>
            <a:r>
              <a:rPr lang="en" sz="2200"/>
              <a:t>Double bandwidth, less contention </a:t>
            </a:r>
            <a:endParaRPr sz="2200"/>
          </a:p>
        </p:txBody>
      </p:sp>
      <p:sp>
        <p:nvSpPr>
          <p:cNvPr id="3161" name="Google Shape;3161;p143"/>
          <p:cNvSpPr/>
          <p:nvPr/>
        </p:nvSpPr>
        <p:spPr>
          <a:xfrm>
            <a:off x="5335500" y="473775"/>
            <a:ext cx="34998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DDR5 SDRAM</a:t>
            </a:r>
            <a:endParaRPr b="1" sz="900"/>
          </a:p>
        </p:txBody>
      </p:sp>
      <p:cxnSp>
        <p:nvCxnSpPr>
          <p:cNvPr id="3162" name="Google Shape;3162;p143"/>
          <p:cNvCxnSpPr/>
          <p:nvPr/>
        </p:nvCxnSpPr>
        <p:spPr>
          <a:xfrm flipH="1" rot="10800000">
            <a:off x="5933100" y="1228000"/>
            <a:ext cx="6900" cy="443100"/>
          </a:xfrm>
          <a:prstGeom prst="straightConnector1">
            <a:avLst/>
          </a:prstGeom>
          <a:noFill/>
          <a:ln cap="flat" cmpd="sng" w="9525">
            <a:solidFill>
              <a:srgbClr val="FF0000"/>
            </a:solidFill>
            <a:prstDash val="solid"/>
            <a:round/>
            <a:headEnd len="med" w="med" type="none"/>
            <a:tailEnd len="med" w="med" type="triangle"/>
          </a:ln>
        </p:spPr>
      </p:cxnSp>
      <p:pic>
        <p:nvPicPr>
          <p:cNvPr id="3163" name="Google Shape;3163;p143"/>
          <p:cNvPicPr preferRelativeResize="0"/>
          <p:nvPr/>
        </p:nvPicPr>
        <p:blipFill rotWithShape="1">
          <a:blip r:embed="rId3">
            <a:alphaModFix/>
          </a:blip>
          <a:srcRect b="0" l="22629" r="23052" t="3818"/>
          <a:stretch/>
        </p:blipFill>
        <p:spPr>
          <a:xfrm>
            <a:off x="6692850" y="1853027"/>
            <a:ext cx="785100" cy="853650"/>
          </a:xfrm>
          <a:prstGeom prst="rect">
            <a:avLst/>
          </a:prstGeom>
          <a:noFill/>
          <a:ln>
            <a:noFill/>
          </a:ln>
        </p:spPr>
      </p:pic>
      <p:cxnSp>
        <p:nvCxnSpPr>
          <p:cNvPr id="3164" name="Google Shape;3164;p143"/>
          <p:cNvCxnSpPr/>
          <p:nvPr/>
        </p:nvCxnSpPr>
        <p:spPr>
          <a:xfrm>
            <a:off x="6177875" y="1241800"/>
            <a:ext cx="11100" cy="429300"/>
          </a:xfrm>
          <a:prstGeom prst="straightConnector1">
            <a:avLst/>
          </a:prstGeom>
          <a:noFill/>
          <a:ln cap="flat" cmpd="sng" w="9525">
            <a:solidFill>
              <a:srgbClr val="FF0000"/>
            </a:solidFill>
            <a:prstDash val="solid"/>
            <a:round/>
            <a:headEnd len="med" w="med" type="none"/>
            <a:tailEnd len="med" w="med" type="triangle"/>
          </a:ln>
        </p:spPr>
      </p:cxnSp>
      <p:sp>
        <p:nvSpPr>
          <p:cNvPr id="3165" name="Google Shape;3165;p143"/>
          <p:cNvSpPr txBox="1"/>
          <p:nvPr/>
        </p:nvSpPr>
        <p:spPr>
          <a:xfrm>
            <a:off x="5032750" y="1273150"/>
            <a:ext cx="1001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Read address X</a:t>
            </a:r>
            <a:endParaRPr sz="800">
              <a:solidFill>
                <a:schemeClr val="dk1"/>
              </a:solidFill>
            </a:endParaRPr>
          </a:p>
        </p:txBody>
      </p:sp>
      <p:sp>
        <p:nvSpPr>
          <p:cNvPr id="3166" name="Google Shape;3166;p143"/>
          <p:cNvSpPr txBox="1"/>
          <p:nvPr/>
        </p:nvSpPr>
        <p:spPr>
          <a:xfrm>
            <a:off x="6270000" y="1266250"/>
            <a:ext cx="14052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64 bytes</a:t>
            </a:r>
            <a:endParaRPr sz="900">
              <a:solidFill>
                <a:schemeClr val="dk1"/>
              </a:solidFill>
            </a:endParaRPr>
          </a:p>
          <a:p>
            <a:pPr indent="0" lvl="0" marL="0" rtl="0" algn="l">
              <a:spcBef>
                <a:spcPts val="0"/>
              </a:spcBef>
              <a:spcAft>
                <a:spcPts val="0"/>
              </a:spcAft>
              <a:buNone/>
            </a:pPr>
            <a:r>
              <a:rPr lang="en" sz="900">
                <a:solidFill>
                  <a:schemeClr val="dk1"/>
                </a:solidFill>
              </a:rPr>
              <a:t>(16 bit x 32 pins)</a:t>
            </a:r>
            <a:endParaRPr sz="900">
              <a:solidFill>
                <a:schemeClr val="dk1"/>
              </a:solidFill>
            </a:endParaRPr>
          </a:p>
        </p:txBody>
      </p:sp>
      <p:sp>
        <p:nvSpPr>
          <p:cNvPr id="3167" name="Google Shape;3167;p143"/>
          <p:cNvSpPr/>
          <p:nvPr/>
        </p:nvSpPr>
        <p:spPr>
          <a:xfrm>
            <a:off x="5324125" y="718325"/>
            <a:ext cx="1755600" cy="443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A</a:t>
            </a:r>
            <a:endParaRPr/>
          </a:p>
          <a:p>
            <a:pPr indent="0" lvl="0" marL="0" rtl="0" algn="ctr">
              <a:spcBef>
                <a:spcPts val="0"/>
              </a:spcBef>
              <a:spcAft>
                <a:spcPts val="0"/>
              </a:spcAft>
              <a:buNone/>
            </a:pPr>
            <a:r>
              <a:rPr lang="en" sz="1000"/>
              <a:t>(32 pin io bus)</a:t>
            </a:r>
            <a:endParaRPr sz="1000"/>
          </a:p>
        </p:txBody>
      </p:sp>
      <p:sp>
        <p:nvSpPr>
          <p:cNvPr id="3168" name="Google Shape;3168;p143"/>
          <p:cNvSpPr/>
          <p:nvPr/>
        </p:nvSpPr>
        <p:spPr>
          <a:xfrm>
            <a:off x="7079725" y="718275"/>
            <a:ext cx="1755600" cy="443100"/>
          </a:xfrm>
          <a:prstGeom prst="rect">
            <a:avLst/>
          </a:prstGeom>
          <a:solidFill>
            <a:srgbClr val="DF30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Channel B</a:t>
            </a:r>
            <a:endParaRPr/>
          </a:p>
          <a:p>
            <a:pPr indent="0" lvl="0" marL="0" rtl="0" algn="ctr">
              <a:spcBef>
                <a:spcPts val="0"/>
              </a:spcBef>
              <a:spcAft>
                <a:spcPts val="0"/>
              </a:spcAft>
              <a:buNone/>
            </a:pPr>
            <a:r>
              <a:rPr lang="en" sz="1000"/>
              <a:t>(32 pin io bus)</a:t>
            </a:r>
            <a:endParaRPr/>
          </a:p>
        </p:txBody>
      </p:sp>
      <p:cxnSp>
        <p:nvCxnSpPr>
          <p:cNvPr id="3169" name="Google Shape;3169;p143"/>
          <p:cNvCxnSpPr/>
          <p:nvPr/>
        </p:nvCxnSpPr>
        <p:spPr>
          <a:xfrm flipH="1" rot="10800000">
            <a:off x="8037625" y="1259325"/>
            <a:ext cx="6900" cy="443100"/>
          </a:xfrm>
          <a:prstGeom prst="straightConnector1">
            <a:avLst/>
          </a:prstGeom>
          <a:noFill/>
          <a:ln cap="flat" cmpd="sng" w="9525">
            <a:solidFill>
              <a:srgbClr val="FF0000"/>
            </a:solidFill>
            <a:prstDash val="solid"/>
            <a:round/>
            <a:headEnd len="med" w="med" type="none"/>
            <a:tailEnd len="med" w="med" type="triangle"/>
          </a:ln>
        </p:spPr>
      </p:cxnSp>
      <p:cxnSp>
        <p:nvCxnSpPr>
          <p:cNvPr id="3170" name="Google Shape;3170;p143"/>
          <p:cNvCxnSpPr/>
          <p:nvPr/>
        </p:nvCxnSpPr>
        <p:spPr>
          <a:xfrm>
            <a:off x="8206200" y="1273125"/>
            <a:ext cx="11100" cy="429300"/>
          </a:xfrm>
          <a:prstGeom prst="straightConnector1">
            <a:avLst/>
          </a:prstGeom>
          <a:noFill/>
          <a:ln cap="flat" cmpd="sng" w="9525">
            <a:solidFill>
              <a:srgbClr val="FF0000"/>
            </a:solidFill>
            <a:prstDash val="solid"/>
            <a:round/>
            <a:headEnd len="med" w="med" type="none"/>
            <a:tailEnd len="med" w="med" type="triangle"/>
          </a:ln>
        </p:spPr>
      </p:cxnSp>
      <p:sp>
        <p:nvSpPr>
          <p:cNvPr id="3171" name="Google Shape;3171;p143"/>
          <p:cNvSpPr txBox="1"/>
          <p:nvPr/>
        </p:nvSpPr>
        <p:spPr>
          <a:xfrm>
            <a:off x="7119625" y="1252075"/>
            <a:ext cx="10011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Read address Y</a:t>
            </a:r>
            <a:endParaRPr sz="800">
              <a:solidFill>
                <a:schemeClr val="dk1"/>
              </a:solidFill>
            </a:endParaRPr>
          </a:p>
        </p:txBody>
      </p:sp>
      <p:sp>
        <p:nvSpPr>
          <p:cNvPr id="3172" name="Google Shape;3172;p143"/>
          <p:cNvSpPr txBox="1"/>
          <p:nvPr/>
        </p:nvSpPr>
        <p:spPr>
          <a:xfrm>
            <a:off x="8206200" y="1304475"/>
            <a:ext cx="10347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64 bytes</a:t>
            </a:r>
            <a:endParaRPr sz="900">
              <a:solidFill>
                <a:schemeClr val="dk1"/>
              </a:solidFill>
            </a:endParaRPr>
          </a:p>
          <a:p>
            <a:pPr indent="0" lvl="0" marL="0" rtl="0" algn="l">
              <a:spcBef>
                <a:spcPts val="0"/>
              </a:spcBef>
              <a:spcAft>
                <a:spcPts val="0"/>
              </a:spcAft>
              <a:buNone/>
            </a:pPr>
            <a:r>
              <a:rPr lang="en" sz="900">
                <a:solidFill>
                  <a:schemeClr val="dk1"/>
                </a:solidFill>
              </a:rPr>
              <a:t>(16 bit x 32 pins)</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0">
                                            <p:txEl>
                                              <p:pRg end="0" st="0"/>
                                            </p:txEl>
                                          </p:spTgt>
                                        </p:tgtEl>
                                        <p:attrNameLst>
                                          <p:attrName>style.visibility</p:attrName>
                                        </p:attrNameLst>
                                      </p:cBhvr>
                                      <p:to>
                                        <p:strVal val="visible"/>
                                      </p:to>
                                    </p:set>
                                    <p:animEffect filter="fade" transition="in">
                                      <p:cBhvr>
                                        <p:cTn dur="1000"/>
                                        <p:tgtEl>
                                          <p:spTgt spid="3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0">
                                            <p:txEl>
                                              <p:pRg end="1" st="1"/>
                                            </p:txEl>
                                          </p:spTgt>
                                        </p:tgtEl>
                                        <p:attrNameLst>
                                          <p:attrName>style.visibility</p:attrName>
                                        </p:attrNameLst>
                                      </p:cBhvr>
                                      <p:to>
                                        <p:strVal val="visible"/>
                                      </p:to>
                                    </p:set>
                                    <p:animEffect filter="fade" transition="in">
                                      <p:cBhvr>
                                        <p:cTn dur="1000"/>
                                        <p:tgtEl>
                                          <p:spTgt spid="3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0">
                                            <p:txEl>
                                              <p:pRg end="2" st="2"/>
                                            </p:txEl>
                                          </p:spTgt>
                                        </p:tgtEl>
                                        <p:attrNameLst>
                                          <p:attrName>style.visibility</p:attrName>
                                        </p:attrNameLst>
                                      </p:cBhvr>
                                      <p:to>
                                        <p:strVal val="visible"/>
                                      </p:to>
                                    </p:set>
                                    <p:animEffect filter="fade" transition="in">
                                      <p:cBhvr>
                                        <p:cTn dur="1000"/>
                                        <p:tgtEl>
                                          <p:spTgt spid="3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0">
                                            <p:txEl>
                                              <p:pRg end="3" st="3"/>
                                            </p:txEl>
                                          </p:spTgt>
                                        </p:tgtEl>
                                        <p:attrNameLst>
                                          <p:attrName>style.visibility</p:attrName>
                                        </p:attrNameLst>
                                      </p:cBhvr>
                                      <p:to>
                                        <p:strVal val="visible"/>
                                      </p:to>
                                    </p:set>
                                    <p:animEffect filter="fade" transition="in">
                                      <p:cBhvr>
                                        <p:cTn dur="1000"/>
                                        <p:tgtEl>
                                          <p:spTgt spid="31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DRAM Internals </a:t>
            </a:r>
            <a:endParaRPr/>
          </a:p>
        </p:txBody>
      </p:sp>
      <p:sp>
        <p:nvSpPr>
          <p:cNvPr id="3178" name="Google Shape;3178;p144"/>
          <p:cNvSpPr txBox="1"/>
          <p:nvPr>
            <p:ph idx="1" type="body"/>
          </p:nvPr>
        </p:nvSpPr>
        <p:spPr>
          <a:xfrm>
            <a:off x="229800" y="1118475"/>
            <a:ext cx="5700300" cy="3665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DIMM</a:t>
            </a:r>
            <a:endParaRPr sz="2200"/>
          </a:p>
          <a:p>
            <a:pPr indent="-368300" lvl="0" marL="457200" rtl="0" algn="l">
              <a:spcBef>
                <a:spcPts val="0"/>
              </a:spcBef>
              <a:spcAft>
                <a:spcPts val="0"/>
              </a:spcAft>
              <a:buSzPts val="2200"/>
              <a:buChar char="●"/>
            </a:pPr>
            <a:r>
              <a:rPr lang="en" sz="2200"/>
              <a:t>Bank</a:t>
            </a:r>
            <a:endParaRPr sz="2200"/>
          </a:p>
          <a:p>
            <a:pPr indent="-368300" lvl="0" marL="457200" rtl="0" algn="l">
              <a:spcBef>
                <a:spcPts val="0"/>
              </a:spcBef>
              <a:spcAft>
                <a:spcPts val="0"/>
              </a:spcAft>
              <a:buSzPts val="2200"/>
              <a:buChar char="●"/>
            </a:pPr>
            <a:r>
              <a:rPr lang="en" sz="2200"/>
              <a:t>Rows</a:t>
            </a:r>
            <a:endParaRPr sz="2200"/>
          </a:p>
          <a:p>
            <a:pPr indent="-368300" lvl="0" marL="457200" rtl="0" algn="l">
              <a:spcBef>
                <a:spcPts val="0"/>
              </a:spcBef>
              <a:spcAft>
                <a:spcPts val="0"/>
              </a:spcAft>
              <a:buSzPts val="2200"/>
              <a:buChar char="●"/>
            </a:pPr>
            <a:r>
              <a:rPr lang="en" sz="2200"/>
              <a:t>C</a:t>
            </a:r>
            <a:r>
              <a:rPr lang="en" sz="2200"/>
              <a:t>olumns</a:t>
            </a:r>
            <a:endParaRPr sz="2200"/>
          </a:p>
          <a:p>
            <a:pPr indent="-368300" lvl="0" marL="457200" rtl="0" algn="l">
              <a:spcBef>
                <a:spcPts val="0"/>
              </a:spcBef>
              <a:spcAft>
                <a:spcPts val="0"/>
              </a:spcAft>
              <a:buSzPts val="2200"/>
              <a:buChar char="●"/>
            </a:pPr>
            <a:r>
              <a:rPr lang="en" sz="2200"/>
              <a:t>Cells (1 cell 1 bit)</a:t>
            </a:r>
            <a:endParaRPr sz="2200"/>
          </a:p>
        </p:txBody>
      </p:sp>
      <p:sp>
        <p:nvSpPr>
          <p:cNvPr id="3179" name="Google Shape;3179;p144"/>
          <p:cNvSpPr txBox="1"/>
          <p:nvPr/>
        </p:nvSpPr>
        <p:spPr>
          <a:xfrm>
            <a:off x="156700" y="4557625"/>
            <a:ext cx="83523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2"/>
                </a:solidFill>
              </a:rPr>
              <a:t>The 64 bit physical memory address is encoded with these parameters so the CPU knows which RAM to access, called the DRAM address</a:t>
            </a:r>
            <a:endParaRPr i="1" sz="12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xEl>
                                              <p:pRg end="0" st="0"/>
                                            </p:txEl>
                                          </p:spTgt>
                                        </p:tgtEl>
                                        <p:attrNameLst>
                                          <p:attrName>style.visibility</p:attrName>
                                        </p:attrNameLst>
                                      </p:cBhvr>
                                      <p:to>
                                        <p:strVal val="visible"/>
                                      </p:to>
                                    </p:set>
                                    <p:animEffect filter="fade" transition="in">
                                      <p:cBhvr>
                                        <p:cTn dur="1000"/>
                                        <p:tgtEl>
                                          <p:spTgt spid="3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xEl>
                                              <p:pRg end="1" st="1"/>
                                            </p:txEl>
                                          </p:spTgt>
                                        </p:tgtEl>
                                        <p:attrNameLst>
                                          <p:attrName>style.visibility</p:attrName>
                                        </p:attrNameLst>
                                      </p:cBhvr>
                                      <p:to>
                                        <p:strVal val="visible"/>
                                      </p:to>
                                    </p:set>
                                    <p:animEffect filter="fade" transition="in">
                                      <p:cBhvr>
                                        <p:cTn dur="1000"/>
                                        <p:tgtEl>
                                          <p:spTgt spid="3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xEl>
                                              <p:pRg end="2" st="2"/>
                                            </p:txEl>
                                          </p:spTgt>
                                        </p:tgtEl>
                                        <p:attrNameLst>
                                          <p:attrName>style.visibility</p:attrName>
                                        </p:attrNameLst>
                                      </p:cBhvr>
                                      <p:to>
                                        <p:strVal val="visible"/>
                                      </p:to>
                                    </p:set>
                                    <p:animEffect filter="fade" transition="in">
                                      <p:cBhvr>
                                        <p:cTn dur="1000"/>
                                        <p:tgtEl>
                                          <p:spTgt spid="3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xEl>
                                              <p:pRg end="3" st="3"/>
                                            </p:txEl>
                                          </p:spTgt>
                                        </p:tgtEl>
                                        <p:attrNameLst>
                                          <p:attrName>style.visibility</p:attrName>
                                        </p:attrNameLst>
                                      </p:cBhvr>
                                      <p:to>
                                        <p:strVal val="visible"/>
                                      </p:to>
                                    </p:set>
                                    <p:animEffect filter="fade" transition="in">
                                      <p:cBhvr>
                                        <p:cTn dur="1000"/>
                                        <p:tgtEl>
                                          <p:spTgt spid="3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xEl>
                                              <p:pRg end="4" st="4"/>
                                            </p:txEl>
                                          </p:spTgt>
                                        </p:tgtEl>
                                        <p:attrNameLst>
                                          <p:attrName>style.visibility</p:attrName>
                                        </p:attrNameLst>
                                      </p:cBhvr>
                                      <p:to>
                                        <p:strVal val="visible"/>
                                      </p:to>
                                    </p:set>
                                    <p:animEffect filter="fade" transition="in">
                                      <p:cBhvr>
                                        <p:cTn dur="1000"/>
                                        <p:tgtEl>
                                          <p:spTgt spid="31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3" name="Shape 3183"/>
        <p:cNvGrpSpPr/>
        <p:nvPr/>
      </p:nvGrpSpPr>
      <p:grpSpPr>
        <a:xfrm>
          <a:off x="0" y="0"/>
          <a:ext cx="0" cy="0"/>
          <a:chOff x="0" y="0"/>
          <a:chExt cx="0" cy="0"/>
        </a:xfrm>
      </p:grpSpPr>
      <p:sp>
        <p:nvSpPr>
          <p:cNvPr id="3184" name="Google Shape;3184;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Opening a row</a:t>
            </a:r>
            <a:endParaRPr/>
          </a:p>
        </p:txBody>
      </p:sp>
      <p:sp>
        <p:nvSpPr>
          <p:cNvPr id="3185" name="Google Shape;3185;p145"/>
          <p:cNvSpPr txBox="1"/>
          <p:nvPr>
            <p:ph idx="1" type="body"/>
          </p:nvPr>
        </p:nvSpPr>
        <p:spPr>
          <a:xfrm>
            <a:off x="229800" y="1118475"/>
            <a:ext cx="6775800" cy="3665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Bank has many rows (e.g. 32K)</a:t>
            </a:r>
            <a:endParaRPr sz="2200"/>
          </a:p>
          <a:p>
            <a:pPr indent="-368300" lvl="0" marL="457200" rtl="0" algn="l">
              <a:spcBef>
                <a:spcPts val="0"/>
              </a:spcBef>
              <a:spcAft>
                <a:spcPts val="0"/>
              </a:spcAft>
              <a:buSzPts val="2200"/>
              <a:buChar char="●"/>
            </a:pPr>
            <a:r>
              <a:rPr lang="en" sz="2200"/>
              <a:t>A row has many columns (e.g . ~1024)</a:t>
            </a:r>
            <a:endParaRPr sz="2200"/>
          </a:p>
          <a:p>
            <a:pPr indent="-368300" lvl="0" marL="457200" rtl="0" algn="l">
              <a:spcBef>
                <a:spcPts val="0"/>
              </a:spcBef>
              <a:spcAft>
                <a:spcPts val="0"/>
              </a:spcAft>
              <a:buSzPts val="2200"/>
              <a:buChar char="●"/>
            </a:pPr>
            <a:r>
              <a:rPr lang="en" sz="2200"/>
              <a:t>A column has many cells (e.g.,16, 32 bits)</a:t>
            </a:r>
            <a:endParaRPr sz="2200"/>
          </a:p>
          <a:p>
            <a:pPr indent="-368300" lvl="0" marL="457200" rtl="0" algn="l">
              <a:spcBef>
                <a:spcPts val="0"/>
              </a:spcBef>
              <a:spcAft>
                <a:spcPts val="0"/>
              </a:spcAft>
              <a:buSzPts val="2200"/>
              <a:buChar char="●"/>
            </a:pPr>
            <a:r>
              <a:rPr lang="en" sz="2200"/>
              <a:t>Each cell is a capacitor storing 1 bit ( 0, or 1)</a:t>
            </a:r>
            <a:endParaRPr sz="2200"/>
          </a:p>
          <a:p>
            <a:pPr indent="-368300" lvl="0" marL="457200" rtl="0" algn="l">
              <a:spcBef>
                <a:spcPts val="0"/>
              </a:spcBef>
              <a:spcAft>
                <a:spcPts val="0"/>
              </a:spcAft>
              <a:buSzPts val="2200"/>
              <a:buChar char="●"/>
            </a:pPr>
            <a:r>
              <a:rPr lang="en" sz="2200"/>
              <a:t>Can only have one opened row in a bank</a:t>
            </a:r>
            <a:endParaRPr sz="2200"/>
          </a:p>
          <a:p>
            <a:pPr indent="-368300" lvl="0" marL="457200" rtl="0" algn="l">
              <a:spcBef>
                <a:spcPts val="0"/>
              </a:spcBef>
              <a:spcAft>
                <a:spcPts val="0"/>
              </a:spcAft>
              <a:buSzPts val="2200"/>
              <a:buChar char="●"/>
            </a:pPr>
            <a:r>
              <a:rPr lang="en" sz="2200"/>
              <a:t>Slow</a:t>
            </a:r>
            <a:endParaRPr sz="2200"/>
          </a:p>
          <a:p>
            <a:pPr indent="-368300" lvl="0" marL="457200" rtl="0" algn="l">
              <a:spcBef>
                <a:spcPts val="0"/>
              </a:spcBef>
              <a:spcAft>
                <a:spcPts val="0"/>
              </a:spcAft>
              <a:buSzPts val="2200"/>
              <a:buChar char="●"/>
            </a:pPr>
            <a:r>
              <a:rPr lang="en" sz="2200"/>
              <a:t>Many banks help</a:t>
            </a:r>
            <a:endParaRPr sz="2200"/>
          </a:p>
        </p:txBody>
      </p:sp>
      <p:sp>
        <p:nvSpPr>
          <p:cNvPr id="3186" name="Google Shape;3186;p145"/>
          <p:cNvSpPr txBox="1"/>
          <p:nvPr/>
        </p:nvSpPr>
        <p:spPr>
          <a:xfrm>
            <a:off x="156700" y="4557625"/>
            <a:ext cx="8352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More on this, consider looking up </a:t>
            </a:r>
            <a:r>
              <a:rPr i="1" lang="en" sz="1000">
                <a:solidFill>
                  <a:schemeClr val="lt2"/>
                </a:solidFill>
              </a:rPr>
              <a:t>sense amplifiers, shared in each bank. Opened row is cached in the amplifiers. So to open another row we need to close and flush the cache to the row. When a write happens, the write goes to the shared amplifiers as well first </a:t>
            </a:r>
            <a:endParaRPr i="1" sz="1000">
              <a:solidFill>
                <a:schemeClr val="lt2"/>
              </a:solidFill>
            </a:endParaRPr>
          </a:p>
        </p:txBody>
      </p:sp>
      <p:sp>
        <p:nvSpPr>
          <p:cNvPr id="3187" name="Google Shape;3187;p145"/>
          <p:cNvSpPr/>
          <p:nvPr/>
        </p:nvSpPr>
        <p:spPr>
          <a:xfrm>
            <a:off x="6008825" y="445025"/>
            <a:ext cx="2859000" cy="835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8" name="Google Shape;3188;p145"/>
          <p:cNvSpPr/>
          <p:nvPr/>
        </p:nvSpPr>
        <p:spPr>
          <a:xfrm>
            <a:off x="6112675" y="505350"/>
            <a:ext cx="2630700" cy="117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3189" name="Google Shape;3189;p145"/>
          <p:cNvSpPr/>
          <p:nvPr/>
        </p:nvSpPr>
        <p:spPr>
          <a:xfrm>
            <a:off x="6112675" y="6229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0" name="Google Shape;3190;p145"/>
          <p:cNvSpPr/>
          <p:nvPr/>
        </p:nvSpPr>
        <p:spPr>
          <a:xfrm>
            <a:off x="6112675" y="733950"/>
            <a:ext cx="2630700" cy="117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1" name="Google Shape;3191;p145"/>
          <p:cNvSpPr/>
          <p:nvPr/>
        </p:nvSpPr>
        <p:spPr>
          <a:xfrm>
            <a:off x="6112675" y="8515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2" name="Google Shape;3192;p145"/>
          <p:cNvSpPr/>
          <p:nvPr/>
        </p:nvSpPr>
        <p:spPr>
          <a:xfrm>
            <a:off x="6112675" y="9625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3" name="Google Shape;3193;p145"/>
          <p:cNvSpPr/>
          <p:nvPr/>
        </p:nvSpPr>
        <p:spPr>
          <a:xfrm>
            <a:off x="6112675" y="10801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4" name="Google Shape;3194;p145"/>
          <p:cNvSpPr/>
          <p:nvPr/>
        </p:nvSpPr>
        <p:spPr>
          <a:xfrm>
            <a:off x="6008825" y="1365825"/>
            <a:ext cx="2859000" cy="835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5" name="Google Shape;3195;p145"/>
          <p:cNvSpPr/>
          <p:nvPr/>
        </p:nvSpPr>
        <p:spPr>
          <a:xfrm>
            <a:off x="6112675" y="1426150"/>
            <a:ext cx="2630700" cy="117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6" name="Google Shape;3196;p145"/>
          <p:cNvSpPr/>
          <p:nvPr/>
        </p:nvSpPr>
        <p:spPr>
          <a:xfrm>
            <a:off x="6112675" y="15437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7" name="Google Shape;3197;p145"/>
          <p:cNvSpPr/>
          <p:nvPr/>
        </p:nvSpPr>
        <p:spPr>
          <a:xfrm>
            <a:off x="6112675" y="16547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8" name="Google Shape;3198;p145"/>
          <p:cNvSpPr/>
          <p:nvPr/>
        </p:nvSpPr>
        <p:spPr>
          <a:xfrm>
            <a:off x="6112675" y="17723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9" name="Google Shape;3199;p145"/>
          <p:cNvSpPr/>
          <p:nvPr/>
        </p:nvSpPr>
        <p:spPr>
          <a:xfrm>
            <a:off x="6112675" y="1883350"/>
            <a:ext cx="2630700" cy="11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0" name="Google Shape;3200;p145"/>
          <p:cNvSpPr/>
          <p:nvPr/>
        </p:nvSpPr>
        <p:spPr>
          <a:xfrm>
            <a:off x="6112675" y="2000950"/>
            <a:ext cx="2630700" cy="117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1" name="Google Shape;3201;p145"/>
          <p:cNvSpPr/>
          <p:nvPr/>
        </p:nvSpPr>
        <p:spPr>
          <a:xfrm>
            <a:off x="6112675" y="740550"/>
            <a:ext cx="83100" cy="117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2" name="Google Shape;3202;p145"/>
          <p:cNvSpPr txBox="1"/>
          <p:nvPr/>
        </p:nvSpPr>
        <p:spPr>
          <a:xfrm>
            <a:off x="5374925" y="755525"/>
            <a:ext cx="6339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Column</a:t>
            </a:r>
            <a:endParaRPr sz="800">
              <a:solidFill>
                <a:schemeClr val="lt2"/>
              </a:solidFill>
            </a:endParaRPr>
          </a:p>
          <a:p>
            <a:pPr indent="0" lvl="0" marL="0" rtl="0" algn="l">
              <a:spcBef>
                <a:spcPts val="0"/>
              </a:spcBef>
              <a:spcAft>
                <a:spcPts val="0"/>
              </a:spcAft>
              <a:buNone/>
            </a:pPr>
            <a:r>
              <a:t/>
            </a:r>
            <a:endParaRPr sz="800">
              <a:solidFill>
                <a:schemeClr val="lt2"/>
              </a:solidFill>
            </a:endParaRPr>
          </a:p>
        </p:txBody>
      </p:sp>
      <p:cxnSp>
        <p:nvCxnSpPr>
          <p:cNvPr id="3203" name="Google Shape;3203;p145"/>
          <p:cNvCxnSpPr>
            <a:endCxn id="3201" idx="1"/>
          </p:cNvCxnSpPr>
          <p:nvPr/>
        </p:nvCxnSpPr>
        <p:spPr>
          <a:xfrm flipH="1" rot="10800000">
            <a:off x="5849575" y="799350"/>
            <a:ext cx="263100" cy="107400"/>
          </a:xfrm>
          <a:prstGeom prst="straightConnector1">
            <a:avLst/>
          </a:prstGeom>
          <a:noFill/>
          <a:ln cap="flat" cmpd="sng" w="9525">
            <a:solidFill>
              <a:srgbClr val="FF00FF"/>
            </a:solidFill>
            <a:prstDash val="solid"/>
            <a:round/>
            <a:headEnd len="med" w="med" type="none"/>
            <a:tailEnd len="med" w="med" type="triangle"/>
          </a:ln>
        </p:spPr>
      </p:cxnSp>
      <p:sp>
        <p:nvSpPr>
          <p:cNvPr id="3204" name="Google Shape;3204;p145"/>
          <p:cNvSpPr txBox="1"/>
          <p:nvPr/>
        </p:nvSpPr>
        <p:spPr>
          <a:xfrm>
            <a:off x="5111825" y="373125"/>
            <a:ext cx="6339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Inactive row</a:t>
            </a:r>
            <a:endParaRPr sz="800">
              <a:solidFill>
                <a:schemeClr val="lt2"/>
              </a:solidFill>
            </a:endParaRPr>
          </a:p>
        </p:txBody>
      </p:sp>
      <p:cxnSp>
        <p:nvCxnSpPr>
          <p:cNvPr id="3205" name="Google Shape;3205;p145"/>
          <p:cNvCxnSpPr/>
          <p:nvPr/>
        </p:nvCxnSpPr>
        <p:spPr>
          <a:xfrm>
            <a:off x="5586475" y="524350"/>
            <a:ext cx="1301400" cy="140100"/>
          </a:xfrm>
          <a:prstGeom prst="straightConnector1">
            <a:avLst/>
          </a:prstGeom>
          <a:noFill/>
          <a:ln cap="flat" cmpd="sng" w="9525">
            <a:solidFill>
              <a:srgbClr val="FF00FF"/>
            </a:solidFill>
            <a:prstDash val="solid"/>
            <a:round/>
            <a:headEnd len="med" w="med" type="none"/>
            <a:tailEnd len="med" w="med" type="triangle"/>
          </a:ln>
        </p:spPr>
      </p:cxnSp>
      <p:sp>
        <p:nvSpPr>
          <p:cNvPr id="3206" name="Google Shape;3206;p145"/>
          <p:cNvSpPr txBox="1"/>
          <p:nvPr/>
        </p:nvSpPr>
        <p:spPr>
          <a:xfrm>
            <a:off x="7908700" y="2347150"/>
            <a:ext cx="6339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Opened row</a:t>
            </a:r>
            <a:endParaRPr sz="800">
              <a:solidFill>
                <a:schemeClr val="lt2"/>
              </a:solidFill>
            </a:endParaRPr>
          </a:p>
        </p:txBody>
      </p:sp>
      <p:cxnSp>
        <p:nvCxnSpPr>
          <p:cNvPr id="3207" name="Google Shape;3207;p145"/>
          <p:cNvCxnSpPr>
            <a:stCxn id="3206" idx="0"/>
          </p:cNvCxnSpPr>
          <p:nvPr/>
        </p:nvCxnSpPr>
        <p:spPr>
          <a:xfrm rot="10800000">
            <a:off x="8134150" y="2090650"/>
            <a:ext cx="91500" cy="256500"/>
          </a:xfrm>
          <a:prstGeom prst="straightConnector1">
            <a:avLst/>
          </a:prstGeom>
          <a:noFill/>
          <a:ln cap="flat" cmpd="sng" w="9525">
            <a:solidFill>
              <a:srgbClr val="FF00FF"/>
            </a:solidFill>
            <a:prstDash val="solid"/>
            <a:round/>
            <a:headEnd len="med" w="med" type="none"/>
            <a:tailEnd len="med" w="med" type="triangle"/>
          </a:ln>
        </p:spPr>
      </p:cxnSp>
      <p:sp>
        <p:nvSpPr>
          <p:cNvPr id="3208" name="Google Shape;3208;p145"/>
          <p:cNvSpPr txBox="1"/>
          <p:nvPr/>
        </p:nvSpPr>
        <p:spPr>
          <a:xfrm>
            <a:off x="7005600" y="2597338"/>
            <a:ext cx="6339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bank</a:t>
            </a:r>
            <a:endParaRPr sz="800">
              <a:solidFill>
                <a:schemeClr val="lt2"/>
              </a:solidFill>
            </a:endParaRPr>
          </a:p>
        </p:txBody>
      </p:sp>
      <p:cxnSp>
        <p:nvCxnSpPr>
          <p:cNvPr id="3209" name="Google Shape;3209;p145"/>
          <p:cNvCxnSpPr>
            <a:stCxn id="3208" idx="0"/>
          </p:cNvCxnSpPr>
          <p:nvPr/>
        </p:nvCxnSpPr>
        <p:spPr>
          <a:xfrm rot="10800000">
            <a:off x="6700950" y="2166838"/>
            <a:ext cx="621600" cy="4305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0" st="0"/>
                                            </p:txEl>
                                          </p:spTgt>
                                        </p:tgtEl>
                                        <p:attrNameLst>
                                          <p:attrName>style.visibility</p:attrName>
                                        </p:attrNameLst>
                                      </p:cBhvr>
                                      <p:to>
                                        <p:strVal val="visible"/>
                                      </p:to>
                                    </p:set>
                                    <p:animEffect filter="fade" transition="in">
                                      <p:cBhvr>
                                        <p:cTn dur="1000"/>
                                        <p:tgtEl>
                                          <p:spTgt spid="3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1" st="1"/>
                                            </p:txEl>
                                          </p:spTgt>
                                        </p:tgtEl>
                                        <p:attrNameLst>
                                          <p:attrName>style.visibility</p:attrName>
                                        </p:attrNameLst>
                                      </p:cBhvr>
                                      <p:to>
                                        <p:strVal val="visible"/>
                                      </p:to>
                                    </p:set>
                                    <p:animEffect filter="fade" transition="in">
                                      <p:cBhvr>
                                        <p:cTn dur="1000"/>
                                        <p:tgtEl>
                                          <p:spTgt spid="3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2" st="2"/>
                                            </p:txEl>
                                          </p:spTgt>
                                        </p:tgtEl>
                                        <p:attrNameLst>
                                          <p:attrName>style.visibility</p:attrName>
                                        </p:attrNameLst>
                                      </p:cBhvr>
                                      <p:to>
                                        <p:strVal val="visible"/>
                                      </p:to>
                                    </p:set>
                                    <p:animEffect filter="fade" transition="in">
                                      <p:cBhvr>
                                        <p:cTn dur="1000"/>
                                        <p:tgtEl>
                                          <p:spTgt spid="31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3" st="3"/>
                                            </p:txEl>
                                          </p:spTgt>
                                        </p:tgtEl>
                                        <p:attrNameLst>
                                          <p:attrName>style.visibility</p:attrName>
                                        </p:attrNameLst>
                                      </p:cBhvr>
                                      <p:to>
                                        <p:strVal val="visible"/>
                                      </p:to>
                                    </p:set>
                                    <p:animEffect filter="fade" transition="in">
                                      <p:cBhvr>
                                        <p:cTn dur="1000"/>
                                        <p:tgtEl>
                                          <p:spTgt spid="31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4" st="4"/>
                                            </p:txEl>
                                          </p:spTgt>
                                        </p:tgtEl>
                                        <p:attrNameLst>
                                          <p:attrName>style.visibility</p:attrName>
                                        </p:attrNameLst>
                                      </p:cBhvr>
                                      <p:to>
                                        <p:strVal val="visible"/>
                                      </p:to>
                                    </p:set>
                                    <p:animEffect filter="fade" transition="in">
                                      <p:cBhvr>
                                        <p:cTn dur="1000"/>
                                        <p:tgtEl>
                                          <p:spTgt spid="31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5" st="5"/>
                                            </p:txEl>
                                          </p:spTgt>
                                        </p:tgtEl>
                                        <p:attrNameLst>
                                          <p:attrName>style.visibility</p:attrName>
                                        </p:attrNameLst>
                                      </p:cBhvr>
                                      <p:to>
                                        <p:strVal val="visible"/>
                                      </p:to>
                                    </p:set>
                                    <p:animEffect filter="fade" transition="in">
                                      <p:cBhvr>
                                        <p:cTn dur="1000"/>
                                        <p:tgtEl>
                                          <p:spTgt spid="31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5">
                                            <p:txEl>
                                              <p:pRg end="6" st="6"/>
                                            </p:txEl>
                                          </p:spTgt>
                                        </p:tgtEl>
                                        <p:attrNameLst>
                                          <p:attrName>style.visibility</p:attrName>
                                        </p:attrNameLst>
                                      </p:cBhvr>
                                      <p:to>
                                        <p:strVal val="visible"/>
                                      </p:to>
                                    </p:set>
                                    <p:animEffect filter="fade" transition="in">
                                      <p:cBhvr>
                                        <p:cTn dur="1000"/>
                                        <p:tgtEl>
                                          <p:spTgt spid="318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sp>
        <p:nvSpPr>
          <p:cNvPr id="3214" name="Google Shape;3214;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215" name="Google Shape;3215;p146"/>
          <p:cNvSpPr txBox="1"/>
          <p:nvPr>
            <p:ph idx="1" type="body"/>
          </p:nvPr>
        </p:nvSpPr>
        <p:spPr>
          <a:xfrm>
            <a:off x="345625" y="1138900"/>
            <a:ext cx="5700300" cy="3665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RAM</a:t>
            </a:r>
            <a:endParaRPr sz="2200"/>
          </a:p>
          <a:p>
            <a:pPr indent="-368300" lvl="0" marL="457200" rtl="0" algn="l">
              <a:spcBef>
                <a:spcPts val="0"/>
              </a:spcBef>
              <a:spcAft>
                <a:spcPts val="0"/>
              </a:spcAft>
              <a:buSzPts val="2200"/>
              <a:buChar char="●"/>
            </a:pPr>
            <a:r>
              <a:rPr lang="en" sz="2200"/>
              <a:t>DRAM</a:t>
            </a:r>
            <a:endParaRPr sz="2200"/>
          </a:p>
          <a:p>
            <a:pPr indent="-368300" lvl="0" marL="457200" rtl="0" algn="l">
              <a:spcBef>
                <a:spcPts val="0"/>
              </a:spcBef>
              <a:spcAft>
                <a:spcPts val="0"/>
              </a:spcAft>
              <a:buSzPts val="2200"/>
              <a:buChar char="●"/>
            </a:pPr>
            <a:r>
              <a:rPr lang="en" sz="2200"/>
              <a:t>SDRAM</a:t>
            </a:r>
            <a:endParaRPr sz="2200"/>
          </a:p>
          <a:p>
            <a:pPr indent="-368300" lvl="0" marL="457200" rtl="0" algn="l">
              <a:spcBef>
                <a:spcPts val="0"/>
              </a:spcBef>
              <a:spcAft>
                <a:spcPts val="0"/>
              </a:spcAft>
              <a:buSzPts val="2200"/>
              <a:buChar char="●"/>
            </a:pPr>
            <a:r>
              <a:rPr lang="en" sz="2200"/>
              <a:t>Prefetch buffer io</a:t>
            </a:r>
            <a:endParaRPr sz="2200"/>
          </a:p>
          <a:p>
            <a:pPr indent="-368300" lvl="0" marL="457200" rtl="0" algn="l">
              <a:spcBef>
                <a:spcPts val="0"/>
              </a:spcBef>
              <a:spcAft>
                <a:spcPts val="0"/>
              </a:spcAft>
              <a:buSzPts val="2200"/>
              <a:buChar char="●"/>
            </a:pPr>
            <a:r>
              <a:rPr lang="en" sz="2200"/>
              <a:t>DDR4, DDR5</a:t>
            </a:r>
            <a:endParaRPr sz="2200"/>
          </a:p>
          <a:p>
            <a:pPr indent="0" lvl="0" marL="457200" rtl="0" algn="l">
              <a:spcBef>
                <a:spcPts val="1200"/>
              </a:spcBef>
              <a:spcAft>
                <a:spcPts val="120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0" st="0"/>
                                            </p:txEl>
                                          </p:spTgt>
                                        </p:tgtEl>
                                        <p:attrNameLst>
                                          <p:attrName>style.visibility</p:attrName>
                                        </p:attrNameLst>
                                      </p:cBhvr>
                                      <p:to>
                                        <p:strVal val="visible"/>
                                      </p:to>
                                    </p:set>
                                    <p:animEffect filter="fade" transition="in">
                                      <p:cBhvr>
                                        <p:cTn dur="1000"/>
                                        <p:tgtEl>
                                          <p:spTgt spid="3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1" st="1"/>
                                            </p:txEl>
                                          </p:spTgt>
                                        </p:tgtEl>
                                        <p:attrNameLst>
                                          <p:attrName>style.visibility</p:attrName>
                                        </p:attrNameLst>
                                      </p:cBhvr>
                                      <p:to>
                                        <p:strVal val="visible"/>
                                      </p:to>
                                    </p:set>
                                    <p:animEffect filter="fade" transition="in">
                                      <p:cBhvr>
                                        <p:cTn dur="1000"/>
                                        <p:tgtEl>
                                          <p:spTgt spid="3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2" st="2"/>
                                            </p:txEl>
                                          </p:spTgt>
                                        </p:tgtEl>
                                        <p:attrNameLst>
                                          <p:attrName>style.visibility</p:attrName>
                                        </p:attrNameLst>
                                      </p:cBhvr>
                                      <p:to>
                                        <p:strVal val="visible"/>
                                      </p:to>
                                    </p:set>
                                    <p:animEffect filter="fade" transition="in">
                                      <p:cBhvr>
                                        <p:cTn dur="1000"/>
                                        <p:tgtEl>
                                          <p:spTgt spid="3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3" st="3"/>
                                            </p:txEl>
                                          </p:spTgt>
                                        </p:tgtEl>
                                        <p:attrNameLst>
                                          <p:attrName>style.visibility</p:attrName>
                                        </p:attrNameLst>
                                      </p:cBhvr>
                                      <p:to>
                                        <p:strVal val="visible"/>
                                      </p:to>
                                    </p:set>
                                    <p:animEffect filter="fade" transition="in">
                                      <p:cBhvr>
                                        <p:cTn dur="1000"/>
                                        <p:tgtEl>
                                          <p:spTgt spid="3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4" st="4"/>
                                            </p:txEl>
                                          </p:spTgt>
                                        </p:tgtEl>
                                        <p:attrNameLst>
                                          <p:attrName>style.visibility</p:attrName>
                                        </p:attrNameLst>
                                      </p:cBhvr>
                                      <p:to>
                                        <p:strVal val="visible"/>
                                      </p:to>
                                    </p:set>
                                    <p:animEffect filter="fade" transition="in">
                                      <p:cBhvr>
                                        <p:cTn dur="1000"/>
                                        <p:tgtEl>
                                          <p:spTgt spid="3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5" st="5"/>
                                            </p:txEl>
                                          </p:spTgt>
                                        </p:tgtEl>
                                        <p:attrNameLst>
                                          <p:attrName>style.visibility</p:attrName>
                                        </p:attrNameLst>
                                      </p:cBhvr>
                                      <p:to>
                                        <p:strVal val="visible"/>
                                      </p:to>
                                    </p:set>
                                    <p:animEffect filter="fade" transition="in">
                                      <p:cBhvr>
                                        <p:cTn dur="1000"/>
                                        <p:tgtEl>
                                          <p:spTgt spid="321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14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Read/Write from memory</a:t>
            </a:r>
            <a:endParaRPr/>
          </a:p>
        </p:txBody>
      </p:sp>
      <p:sp>
        <p:nvSpPr>
          <p:cNvPr id="3221" name="Google Shape;3221;p14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CPU reads and writes</a:t>
            </a:r>
            <a:endParaRPr/>
          </a:p>
        </p:txBody>
      </p:sp>
      <p:sp>
        <p:nvSpPr>
          <p:cNvPr id="3222" name="Google Shape;3222;p14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p148"/>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from Memory</a:t>
            </a:r>
            <a:endParaRPr/>
          </a:p>
        </p:txBody>
      </p:sp>
      <p:sp>
        <p:nvSpPr>
          <p:cNvPr id="3228" name="Google Shape;3228;p148"/>
          <p:cNvSpPr/>
          <p:nvPr/>
        </p:nvSpPr>
        <p:spPr>
          <a:xfrm>
            <a:off x="1185775" y="75755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9" name="Google Shape;3229;p148"/>
          <p:cNvSpPr txBox="1"/>
          <p:nvPr/>
        </p:nvSpPr>
        <p:spPr>
          <a:xfrm>
            <a:off x="769540" y="426123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3230" name="Google Shape;3230;p148"/>
          <p:cNvSpPr txBox="1"/>
          <p:nvPr/>
        </p:nvSpPr>
        <p:spPr>
          <a:xfrm>
            <a:off x="752465" y="369369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3231" name="Google Shape;3231;p148"/>
          <p:cNvSpPr txBox="1"/>
          <p:nvPr/>
        </p:nvSpPr>
        <p:spPr>
          <a:xfrm>
            <a:off x="752475" y="33280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3232" name="Google Shape;3232;p148"/>
          <p:cNvSpPr/>
          <p:nvPr/>
        </p:nvSpPr>
        <p:spPr>
          <a:xfrm>
            <a:off x="1232175" y="332810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3233" name="Google Shape;3233;p148"/>
          <p:cNvSpPr/>
          <p:nvPr/>
        </p:nvSpPr>
        <p:spPr>
          <a:xfrm>
            <a:off x="1232175" y="302347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3234" name="Google Shape;3234;p148"/>
          <p:cNvSpPr txBox="1"/>
          <p:nvPr/>
        </p:nvSpPr>
        <p:spPr>
          <a:xfrm>
            <a:off x="692875" y="7305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3235" name="Google Shape;3235;p148"/>
          <p:cNvSpPr/>
          <p:nvPr/>
        </p:nvSpPr>
        <p:spPr>
          <a:xfrm>
            <a:off x="1249250" y="78267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3236" name="Google Shape;3236;p148"/>
          <p:cNvSpPr txBox="1"/>
          <p:nvPr/>
        </p:nvSpPr>
        <p:spPr>
          <a:xfrm>
            <a:off x="2247609" y="155666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3237" name="Google Shape;3237;p148"/>
          <p:cNvSpPr txBox="1"/>
          <p:nvPr/>
        </p:nvSpPr>
        <p:spPr>
          <a:xfrm>
            <a:off x="751550" y="354972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3238" name="Google Shape;3238;p148"/>
          <p:cNvSpPr txBox="1"/>
          <p:nvPr/>
        </p:nvSpPr>
        <p:spPr>
          <a:xfrm>
            <a:off x="752475" y="38521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3239" name="Google Shape;3239;p148"/>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3240" name="Google Shape;3240;p148"/>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3241" name="Google Shape;3241;p148"/>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3242" name="Google Shape;3242;p148"/>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3243" name="Google Shape;3243;p148"/>
          <p:cNvSpPr txBox="1"/>
          <p:nvPr/>
        </p:nvSpPr>
        <p:spPr>
          <a:xfrm>
            <a:off x="692875" y="155668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3244" name="Google Shape;3244;p148"/>
          <p:cNvSpPr/>
          <p:nvPr/>
        </p:nvSpPr>
        <p:spPr>
          <a:xfrm>
            <a:off x="1236775" y="1886950"/>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3245" name="Google Shape;3245;p148"/>
          <p:cNvSpPr txBox="1"/>
          <p:nvPr/>
        </p:nvSpPr>
        <p:spPr>
          <a:xfrm>
            <a:off x="2197048" y="2150025"/>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3246" name="Google Shape;3246;p148"/>
          <p:cNvSpPr txBox="1"/>
          <p:nvPr/>
        </p:nvSpPr>
        <p:spPr>
          <a:xfrm>
            <a:off x="720325" y="2177421"/>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3247" name="Google Shape;3247;p148"/>
          <p:cNvSpPr/>
          <p:nvPr/>
        </p:nvSpPr>
        <p:spPr>
          <a:xfrm>
            <a:off x="1232175" y="259297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3248" name="Google Shape;3248;p148"/>
          <p:cNvSpPr txBox="1"/>
          <p:nvPr/>
        </p:nvSpPr>
        <p:spPr>
          <a:xfrm>
            <a:off x="720325" y="2600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3249" name="Google Shape;3249;p148"/>
          <p:cNvSpPr/>
          <p:nvPr/>
        </p:nvSpPr>
        <p:spPr>
          <a:xfrm>
            <a:off x="2933650" y="823925"/>
            <a:ext cx="32046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3250" name="Google Shape;3250;p148"/>
          <p:cNvPicPr preferRelativeResize="0"/>
          <p:nvPr/>
        </p:nvPicPr>
        <p:blipFill rotWithShape="1">
          <a:blip r:embed="rId4">
            <a:alphaModFix/>
          </a:blip>
          <a:srcRect b="0" l="22629" r="23052" t="3818"/>
          <a:stretch/>
        </p:blipFill>
        <p:spPr>
          <a:xfrm>
            <a:off x="4102525" y="3328089"/>
            <a:ext cx="785100" cy="8536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149"/>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from Memory</a:t>
            </a:r>
            <a:endParaRPr/>
          </a:p>
        </p:txBody>
      </p:sp>
      <p:sp>
        <p:nvSpPr>
          <p:cNvPr id="3256" name="Google Shape;3256;p149"/>
          <p:cNvSpPr/>
          <p:nvPr/>
        </p:nvSpPr>
        <p:spPr>
          <a:xfrm>
            <a:off x="1185775" y="75755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7" name="Google Shape;3257;p149"/>
          <p:cNvSpPr txBox="1"/>
          <p:nvPr/>
        </p:nvSpPr>
        <p:spPr>
          <a:xfrm>
            <a:off x="769540" y="426123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3258" name="Google Shape;3258;p149"/>
          <p:cNvSpPr txBox="1"/>
          <p:nvPr/>
        </p:nvSpPr>
        <p:spPr>
          <a:xfrm>
            <a:off x="752465" y="369369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3259" name="Google Shape;3259;p149"/>
          <p:cNvSpPr txBox="1"/>
          <p:nvPr/>
        </p:nvSpPr>
        <p:spPr>
          <a:xfrm>
            <a:off x="752475" y="33280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3260" name="Google Shape;3260;p149"/>
          <p:cNvSpPr/>
          <p:nvPr/>
        </p:nvSpPr>
        <p:spPr>
          <a:xfrm>
            <a:off x="1232175" y="332810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3261" name="Google Shape;3261;p149"/>
          <p:cNvSpPr/>
          <p:nvPr/>
        </p:nvSpPr>
        <p:spPr>
          <a:xfrm>
            <a:off x="1232175" y="302347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3262" name="Google Shape;3262;p149"/>
          <p:cNvSpPr txBox="1"/>
          <p:nvPr/>
        </p:nvSpPr>
        <p:spPr>
          <a:xfrm>
            <a:off x="692875" y="7305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3263" name="Google Shape;3263;p149"/>
          <p:cNvSpPr/>
          <p:nvPr/>
        </p:nvSpPr>
        <p:spPr>
          <a:xfrm>
            <a:off x="1249250" y="78267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3264" name="Google Shape;3264;p149"/>
          <p:cNvSpPr txBox="1"/>
          <p:nvPr/>
        </p:nvSpPr>
        <p:spPr>
          <a:xfrm>
            <a:off x="2247609" y="155666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3265" name="Google Shape;3265;p149"/>
          <p:cNvSpPr txBox="1"/>
          <p:nvPr/>
        </p:nvSpPr>
        <p:spPr>
          <a:xfrm>
            <a:off x="751550" y="354972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3266" name="Google Shape;3266;p149"/>
          <p:cNvSpPr txBox="1"/>
          <p:nvPr/>
        </p:nvSpPr>
        <p:spPr>
          <a:xfrm>
            <a:off x="752475" y="38521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3267" name="Google Shape;3267;p149"/>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3268" name="Google Shape;3268;p149"/>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3269" name="Google Shape;3269;p149"/>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3270" name="Google Shape;3270;p149"/>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3271" name="Google Shape;3271;p149"/>
          <p:cNvSpPr txBox="1"/>
          <p:nvPr/>
        </p:nvSpPr>
        <p:spPr>
          <a:xfrm>
            <a:off x="692875" y="155668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3272" name="Google Shape;3272;p149"/>
          <p:cNvSpPr/>
          <p:nvPr/>
        </p:nvSpPr>
        <p:spPr>
          <a:xfrm>
            <a:off x="1236775" y="1886950"/>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3273" name="Google Shape;3273;p149"/>
          <p:cNvSpPr txBox="1"/>
          <p:nvPr/>
        </p:nvSpPr>
        <p:spPr>
          <a:xfrm>
            <a:off x="2197048" y="2150025"/>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3274" name="Google Shape;3274;p149"/>
          <p:cNvSpPr txBox="1"/>
          <p:nvPr/>
        </p:nvSpPr>
        <p:spPr>
          <a:xfrm>
            <a:off x="720325" y="2177421"/>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3275" name="Google Shape;3275;p149"/>
          <p:cNvSpPr/>
          <p:nvPr/>
        </p:nvSpPr>
        <p:spPr>
          <a:xfrm>
            <a:off x="1232175" y="259297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3276" name="Google Shape;3276;p149"/>
          <p:cNvSpPr txBox="1"/>
          <p:nvPr/>
        </p:nvSpPr>
        <p:spPr>
          <a:xfrm>
            <a:off x="720325" y="2600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3277" name="Google Shape;3277;p149"/>
          <p:cNvSpPr/>
          <p:nvPr/>
        </p:nvSpPr>
        <p:spPr>
          <a:xfrm>
            <a:off x="2892775" y="912500"/>
            <a:ext cx="32046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cxnSp>
        <p:nvCxnSpPr>
          <p:cNvPr id="3278" name="Google Shape;3278;p149"/>
          <p:cNvCxnSpPr/>
          <p:nvPr/>
        </p:nvCxnSpPr>
        <p:spPr>
          <a:xfrm flipH="1" rot="10800000">
            <a:off x="4182925" y="1551500"/>
            <a:ext cx="21000" cy="1636800"/>
          </a:xfrm>
          <a:prstGeom prst="straightConnector1">
            <a:avLst/>
          </a:prstGeom>
          <a:noFill/>
          <a:ln cap="flat" cmpd="sng" w="9525">
            <a:solidFill>
              <a:srgbClr val="FF0000"/>
            </a:solidFill>
            <a:prstDash val="solid"/>
            <a:round/>
            <a:headEnd len="med" w="med" type="none"/>
            <a:tailEnd len="med" w="med" type="triangle"/>
          </a:ln>
        </p:spPr>
      </p:cxnSp>
      <p:pic>
        <p:nvPicPr>
          <p:cNvPr id="3279" name="Google Shape;3279;p149"/>
          <p:cNvPicPr preferRelativeResize="0"/>
          <p:nvPr/>
        </p:nvPicPr>
        <p:blipFill rotWithShape="1">
          <a:blip r:embed="rId4">
            <a:alphaModFix/>
          </a:blip>
          <a:srcRect b="0" l="22629" r="23052" t="3818"/>
          <a:stretch/>
        </p:blipFill>
        <p:spPr>
          <a:xfrm>
            <a:off x="4136575" y="3302889"/>
            <a:ext cx="785100" cy="853650"/>
          </a:xfrm>
          <a:prstGeom prst="rect">
            <a:avLst/>
          </a:prstGeom>
          <a:noFill/>
          <a:ln>
            <a:noFill/>
          </a:ln>
        </p:spPr>
      </p:pic>
      <p:sp>
        <p:nvSpPr>
          <p:cNvPr id="3280" name="Google Shape;3280;p149"/>
          <p:cNvSpPr txBox="1"/>
          <p:nvPr/>
        </p:nvSpPr>
        <p:spPr>
          <a:xfrm>
            <a:off x="2892775" y="1880050"/>
            <a:ext cx="15633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Read address 640</a:t>
            </a:r>
            <a:endParaRPr sz="1000">
              <a:solidFill>
                <a:schemeClr val="dk1"/>
              </a:solidFill>
            </a:endParaRPr>
          </a:p>
          <a:p>
            <a:pPr indent="0" lvl="0" marL="0" rtl="0" algn="l">
              <a:spcBef>
                <a:spcPts val="0"/>
              </a:spcBef>
              <a:spcAft>
                <a:spcPts val="0"/>
              </a:spcAft>
              <a:buNone/>
            </a:pPr>
            <a:r>
              <a:rPr lang="en" sz="1000">
                <a:solidFill>
                  <a:schemeClr val="dk1"/>
                </a:solidFill>
              </a:rPr>
              <a:t>(pc)</a:t>
            </a:r>
            <a:endParaRPr sz="1000">
              <a:solidFill>
                <a:schemeClr val="dk1"/>
              </a:solidFill>
            </a:endParaRPr>
          </a:p>
        </p:txBody>
      </p:sp>
      <p:sp>
        <p:nvSpPr>
          <p:cNvPr id="3281" name="Google Shape;3281;p149"/>
          <p:cNvSpPr txBox="1"/>
          <p:nvPr/>
        </p:nvSpPr>
        <p:spPr>
          <a:xfrm>
            <a:off x="103900" y="4520475"/>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The kernel wants to read the instruction at the pc, so it asks the CPU to load the instruction on the 640 address.</a:t>
            </a:r>
            <a:endParaRPr sz="1800">
              <a:solidFill>
                <a:schemeClr val="lt2"/>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5" name="Shape 3285"/>
        <p:cNvGrpSpPr/>
        <p:nvPr/>
      </p:nvGrpSpPr>
      <p:grpSpPr>
        <a:xfrm>
          <a:off x="0" y="0"/>
          <a:ext cx="0" cy="0"/>
          <a:chOff x="0" y="0"/>
          <a:chExt cx="0" cy="0"/>
        </a:xfrm>
      </p:grpSpPr>
      <p:sp>
        <p:nvSpPr>
          <p:cNvPr id="3286" name="Google Shape;3286;p150"/>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from Memory</a:t>
            </a:r>
            <a:endParaRPr/>
          </a:p>
        </p:txBody>
      </p:sp>
      <p:sp>
        <p:nvSpPr>
          <p:cNvPr id="3287" name="Google Shape;3287;p150"/>
          <p:cNvSpPr/>
          <p:nvPr/>
        </p:nvSpPr>
        <p:spPr>
          <a:xfrm>
            <a:off x="1185775" y="75755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8" name="Google Shape;3288;p150"/>
          <p:cNvSpPr txBox="1"/>
          <p:nvPr/>
        </p:nvSpPr>
        <p:spPr>
          <a:xfrm>
            <a:off x="769540" y="426123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3289" name="Google Shape;3289;p150"/>
          <p:cNvSpPr txBox="1"/>
          <p:nvPr/>
        </p:nvSpPr>
        <p:spPr>
          <a:xfrm>
            <a:off x="752465" y="369369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3290" name="Google Shape;3290;p150"/>
          <p:cNvSpPr txBox="1"/>
          <p:nvPr/>
        </p:nvSpPr>
        <p:spPr>
          <a:xfrm>
            <a:off x="752475" y="33280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3291" name="Google Shape;3291;p150"/>
          <p:cNvSpPr/>
          <p:nvPr/>
        </p:nvSpPr>
        <p:spPr>
          <a:xfrm>
            <a:off x="1232175" y="332810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3292" name="Google Shape;3292;p150"/>
          <p:cNvSpPr/>
          <p:nvPr/>
        </p:nvSpPr>
        <p:spPr>
          <a:xfrm>
            <a:off x="1232175" y="302347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3293" name="Google Shape;3293;p150"/>
          <p:cNvSpPr txBox="1"/>
          <p:nvPr/>
        </p:nvSpPr>
        <p:spPr>
          <a:xfrm>
            <a:off x="692875" y="7305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3294" name="Google Shape;3294;p150"/>
          <p:cNvSpPr/>
          <p:nvPr/>
        </p:nvSpPr>
        <p:spPr>
          <a:xfrm>
            <a:off x="1249250" y="78267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3295" name="Google Shape;3295;p150"/>
          <p:cNvSpPr txBox="1"/>
          <p:nvPr/>
        </p:nvSpPr>
        <p:spPr>
          <a:xfrm>
            <a:off x="2247609" y="155666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3296" name="Google Shape;3296;p150"/>
          <p:cNvSpPr txBox="1"/>
          <p:nvPr/>
        </p:nvSpPr>
        <p:spPr>
          <a:xfrm>
            <a:off x="751550" y="354972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3297" name="Google Shape;3297;p150"/>
          <p:cNvSpPr txBox="1"/>
          <p:nvPr/>
        </p:nvSpPr>
        <p:spPr>
          <a:xfrm>
            <a:off x="752475" y="38521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3298" name="Google Shape;3298;p150"/>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3299" name="Google Shape;3299;p150"/>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3300" name="Google Shape;3300;p150"/>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3301" name="Google Shape;3301;p150"/>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3302" name="Google Shape;3302;p150"/>
          <p:cNvSpPr txBox="1"/>
          <p:nvPr/>
        </p:nvSpPr>
        <p:spPr>
          <a:xfrm>
            <a:off x="692875" y="155668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3303" name="Google Shape;3303;p150"/>
          <p:cNvSpPr/>
          <p:nvPr/>
        </p:nvSpPr>
        <p:spPr>
          <a:xfrm>
            <a:off x="1236775" y="1886950"/>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3304" name="Google Shape;3304;p150"/>
          <p:cNvSpPr txBox="1"/>
          <p:nvPr/>
        </p:nvSpPr>
        <p:spPr>
          <a:xfrm>
            <a:off x="2197048" y="2150025"/>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3305" name="Google Shape;3305;p150"/>
          <p:cNvSpPr txBox="1"/>
          <p:nvPr/>
        </p:nvSpPr>
        <p:spPr>
          <a:xfrm>
            <a:off x="720325" y="2177421"/>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3306" name="Google Shape;3306;p150"/>
          <p:cNvSpPr/>
          <p:nvPr/>
        </p:nvSpPr>
        <p:spPr>
          <a:xfrm>
            <a:off x="1232175" y="259297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3307" name="Google Shape;3307;p150"/>
          <p:cNvSpPr txBox="1"/>
          <p:nvPr/>
        </p:nvSpPr>
        <p:spPr>
          <a:xfrm>
            <a:off x="720325" y="2600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3308" name="Google Shape;3308;p150"/>
          <p:cNvSpPr/>
          <p:nvPr/>
        </p:nvSpPr>
        <p:spPr>
          <a:xfrm>
            <a:off x="2892775" y="912500"/>
            <a:ext cx="32046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cxnSp>
        <p:nvCxnSpPr>
          <p:cNvPr id="3309" name="Google Shape;3309;p150"/>
          <p:cNvCxnSpPr/>
          <p:nvPr/>
        </p:nvCxnSpPr>
        <p:spPr>
          <a:xfrm flipH="1" rot="10800000">
            <a:off x="4182925" y="1551500"/>
            <a:ext cx="21000" cy="1636800"/>
          </a:xfrm>
          <a:prstGeom prst="straightConnector1">
            <a:avLst/>
          </a:prstGeom>
          <a:noFill/>
          <a:ln cap="flat" cmpd="sng" w="9525">
            <a:solidFill>
              <a:srgbClr val="FF0000"/>
            </a:solidFill>
            <a:prstDash val="solid"/>
            <a:round/>
            <a:headEnd len="med" w="med" type="none"/>
            <a:tailEnd len="med" w="med" type="triangle"/>
          </a:ln>
        </p:spPr>
      </p:cxnSp>
      <p:pic>
        <p:nvPicPr>
          <p:cNvPr id="3310" name="Google Shape;3310;p150"/>
          <p:cNvPicPr preferRelativeResize="0"/>
          <p:nvPr/>
        </p:nvPicPr>
        <p:blipFill rotWithShape="1">
          <a:blip r:embed="rId4">
            <a:alphaModFix/>
          </a:blip>
          <a:srcRect b="0" l="22629" r="23052" t="3818"/>
          <a:stretch/>
        </p:blipFill>
        <p:spPr>
          <a:xfrm>
            <a:off x="4205913" y="3302889"/>
            <a:ext cx="785100" cy="853650"/>
          </a:xfrm>
          <a:prstGeom prst="rect">
            <a:avLst/>
          </a:prstGeom>
          <a:noFill/>
          <a:ln>
            <a:noFill/>
          </a:ln>
        </p:spPr>
      </p:pic>
      <p:sp>
        <p:nvSpPr>
          <p:cNvPr id="3311" name="Google Shape;3311;p150"/>
          <p:cNvSpPr txBox="1"/>
          <p:nvPr/>
        </p:nvSpPr>
        <p:spPr>
          <a:xfrm>
            <a:off x="2892775" y="1880050"/>
            <a:ext cx="15633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Read address 640</a:t>
            </a:r>
            <a:endParaRPr sz="1000">
              <a:solidFill>
                <a:schemeClr val="dk1"/>
              </a:solidFill>
            </a:endParaRPr>
          </a:p>
          <a:p>
            <a:pPr indent="0" lvl="0" marL="0" rtl="0" algn="l">
              <a:spcBef>
                <a:spcPts val="0"/>
              </a:spcBef>
              <a:spcAft>
                <a:spcPts val="0"/>
              </a:spcAft>
              <a:buNone/>
            </a:pPr>
            <a:r>
              <a:rPr lang="en" sz="1000">
                <a:solidFill>
                  <a:schemeClr val="dk1"/>
                </a:solidFill>
              </a:rPr>
              <a:t>(pc)</a:t>
            </a:r>
            <a:endParaRPr sz="1000">
              <a:solidFill>
                <a:schemeClr val="dk1"/>
              </a:solidFill>
            </a:endParaRPr>
          </a:p>
        </p:txBody>
      </p:sp>
      <p:sp>
        <p:nvSpPr>
          <p:cNvPr id="3312" name="Google Shape;3312;p150"/>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get back not only one instruction but 64 bytes worth! Remember burst length, it is then cached in the cpu L caches. This takes around 100 ns, </a:t>
            </a:r>
            <a:endParaRPr sz="1800">
              <a:solidFill>
                <a:schemeClr val="lt2"/>
              </a:solidFill>
            </a:endParaRPr>
          </a:p>
        </p:txBody>
      </p:sp>
      <p:cxnSp>
        <p:nvCxnSpPr>
          <p:cNvPr id="3313" name="Google Shape;3313;p150"/>
          <p:cNvCxnSpPr/>
          <p:nvPr/>
        </p:nvCxnSpPr>
        <p:spPr>
          <a:xfrm>
            <a:off x="5048125" y="1566050"/>
            <a:ext cx="6900" cy="1607700"/>
          </a:xfrm>
          <a:prstGeom prst="straightConnector1">
            <a:avLst/>
          </a:prstGeom>
          <a:noFill/>
          <a:ln cap="flat" cmpd="sng" w="9525">
            <a:solidFill>
              <a:srgbClr val="FF0000"/>
            </a:solidFill>
            <a:prstDash val="solid"/>
            <a:round/>
            <a:headEnd len="med" w="med" type="none"/>
            <a:tailEnd len="med" w="med" type="triangle"/>
          </a:ln>
        </p:spPr>
      </p:cxnSp>
      <p:sp>
        <p:nvSpPr>
          <p:cNvPr id="3314" name="Google Shape;3314;p150"/>
          <p:cNvSpPr txBox="1"/>
          <p:nvPr/>
        </p:nvSpPr>
        <p:spPr>
          <a:xfrm>
            <a:off x="5185375" y="1783425"/>
            <a:ext cx="9126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64 bytes</a:t>
            </a:r>
            <a:endParaRPr sz="1000">
              <a:solidFill>
                <a:schemeClr val="dk1"/>
              </a:solidFill>
            </a:endParaRPr>
          </a:p>
          <a:p>
            <a:pPr indent="0" lvl="0" marL="0" rtl="0" algn="l">
              <a:spcBef>
                <a:spcPts val="0"/>
              </a:spcBef>
              <a:spcAft>
                <a:spcPts val="0"/>
              </a:spcAft>
              <a:buNone/>
            </a:pPr>
            <a:r>
              <a:rPr lang="en" sz="1000">
                <a:solidFill>
                  <a:schemeClr val="dk1"/>
                </a:solidFill>
              </a:rPr>
              <a:t>(50-100ns)</a:t>
            </a:r>
            <a:endParaRPr sz="1000">
              <a:solidFill>
                <a:schemeClr val="dk1"/>
              </a:solidFill>
            </a:endParaRPr>
          </a:p>
        </p:txBody>
      </p:sp>
      <p:sp>
        <p:nvSpPr>
          <p:cNvPr id="3315" name="Google Shape;3315;p150"/>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16" name="Google Shape;3316;p150"/>
          <p:cNvPicPr preferRelativeResize="0"/>
          <p:nvPr/>
        </p:nvPicPr>
        <p:blipFill>
          <a:blip r:embed="rId5">
            <a:alphaModFix/>
          </a:blip>
          <a:stretch>
            <a:fillRect/>
          </a:stretch>
        </p:blipFill>
        <p:spPr>
          <a:xfrm>
            <a:off x="5185373" y="2246648"/>
            <a:ext cx="761400" cy="117269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151"/>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Write to Memory</a:t>
            </a:r>
            <a:endParaRPr/>
          </a:p>
        </p:txBody>
      </p:sp>
      <p:sp>
        <p:nvSpPr>
          <p:cNvPr id="3322" name="Google Shape;3322;p151"/>
          <p:cNvSpPr/>
          <p:nvPr/>
        </p:nvSpPr>
        <p:spPr>
          <a:xfrm>
            <a:off x="1185775" y="75755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3" name="Google Shape;3323;p151"/>
          <p:cNvSpPr txBox="1"/>
          <p:nvPr/>
        </p:nvSpPr>
        <p:spPr>
          <a:xfrm>
            <a:off x="769540" y="426123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3324" name="Google Shape;3324;p151"/>
          <p:cNvSpPr txBox="1"/>
          <p:nvPr/>
        </p:nvSpPr>
        <p:spPr>
          <a:xfrm>
            <a:off x="752465" y="369369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3325" name="Google Shape;3325;p151"/>
          <p:cNvSpPr txBox="1"/>
          <p:nvPr/>
        </p:nvSpPr>
        <p:spPr>
          <a:xfrm>
            <a:off x="752475" y="33280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3326" name="Google Shape;3326;p151"/>
          <p:cNvSpPr/>
          <p:nvPr/>
        </p:nvSpPr>
        <p:spPr>
          <a:xfrm>
            <a:off x="1232175" y="332810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3327" name="Google Shape;3327;p151"/>
          <p:cNvSpPr/>
          <p:nvPr/>
        </p:nvSpPr>
        <p:spPr>
          <a:xfrm>
            <a:off x="1232175" y="302347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3328" name="Google Shape;3328;p151"/>
          <p:cNvSpPr txBox="1"/>
          <p:nvPr/>
        </p:nvSpPr>
        <p:spPr>
          <a:xfrm>
            <a:off x="692875" y="7305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3329" name="Google Shape;3329;p151"/>
          <p:cNvSpPr/>
          <p:nvPr/>
        </p:nvSpPr>
        <p:spPr>
          <a:xfrm>
            <a:off x="1249250" y="78267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ptr=1024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3330" name="Google Shape;3330;p151"/>
          <p:cNvSpPr txBox="1"/>
          <p:nvPr/>
        </p:nvSpPr>
        <p:spPr>
          <a:xfrm>
            <a:off x="2247609" y="155666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3331" name="Google Shape;3331;p151"/>
          <p:cNvSpPr txBox="1"/>
          <p:nvPr/>
        </p:nvSpPr>
        <p:spPr>
          <a:xfrm>
            <a:off x="751550" y="354972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3332" name="Google Shape;3332;p151"/>
          <p:cNvSpPr txBox="1"/>
          <p:nvPr/>
        </p:nvSpPr>
        <p:spPr>
          <a:xfrm>
            <a:off x="752475" y="38521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3333" name="Google Shape;3333;p151"/>
          <p:cNvSpPr txBox="1"/>
          <p:nvPr/>
        </p:nvSpPr>
        <p:spPr>
          <a:xfrm>
            <a:off x="692875" y="155668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3334" name="Google Shape;3334;p151"/>
          <p:cNvSpPr/>
          <p:nvPr/>
        </p:nvSpPr>
        <p:spPr>
          <a:xfrm>
            <a:off x="1236775" y="1886950"/>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3335" name="Google Shape;3335;p151"/>
          <p:cNvSpPr txBox="1"/>
          <p:nvPr/>
        </p:nvSpPr>
        <p:spPr>
          <a:xfrm>
            <a:off x="2197048" y="2150025"/>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3336" name="Google Shape;3336;p151"/>
          <p:cNvSpPr txBox="1"/>
          <p:nvPr/>
        </p:nvSpPr>
        <p:spPr>
          <a:xfrm>
            <a:off x="720325" y="2177421"/>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3337" name="Google Shape;3337;p151"/>
          <p:cNvSpPr/>
          <p:nvPr/>
        </p:nvSpPr>
        <p:spPr>
          <a:xfrm>
            <a:off x="1232175" y="259297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3338" name="Google Shape;3338;p151"/>
          <p:cNvSpPr txBox="1"/>
          <p:nvPr/>
        </p:nvSpPr>
        <p:spPr>
          <a:xfrm>
            <a:off x="720325" y="27119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3339" name="Google Shape;3339;p151"/>
          <p:cNvSpPr/>
          <p:nvPr/>
        </p:nvSpPr>
        <p:spPr>
          <a:xfrm>
            <a:off x="2933650" y="823925"/>
            <a:ext cx="32046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3340" name="Google Shape;3340;p151"/>
          <p:cNvPicPr preferRelativeResize="0"/>
          <p:nvPr/>
        </p:nvPicPr>
        <p:blipFill rotWithShape="1">
          <a:blip r:embed="rId3">
            <a:alphaModFix/>
          </a:blip>
          <a:srcRect b="0" l="22629" r="23052" t="3818"/>
          <a:stretch/>
        </p:blipFill>
        <p:spPr>
          <a:xfrm>
            <a:off x="4102525" y="3328089"/>
            <a:ext cx="785100" cy="853650"/>
          </a:xfrm>
          <a:prstGeom prst="rect">
            <a:avLst/>
          </a:prstGeom>
          <a:noFill/>
          <a:ln>
            <a:noFill/>
          </a:ln>
        </p:spPr>
      </p:pic>
      <p:sp>
        <p:nvSpPr>
          <p:cNvPr id="3341" name="Google Shape;3341;p151"/>
          <p:cNvSpPr txBox="1"/>
          <p:nvPr/>
        </p:nvSpPr>
        <p:spPr>
          <a:xfrm>
            <a:off x="714574" y="24686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1028</a:t>
            </a:r>
            <a:endParaRPr sz="900">
              <a:solidFill>
                <a:schemeClr val="accent6"/>
              </a:solidFill>
            </a:endParaRPr>
          </a:p>
        </p:txBody>
      </p:sp>
      <p:sp>
        <p:nvSpPr>
          <p:cNvPr id="3342" name="Google Shape;3342;p151"/>
          <p:cNvSpPr txBox="1"/>
          <p:nvPr/>
        </p:nvSpPr>
        <p:spPr>
          <a:xfrm>
            <a:off x="103900" y="4568775"/>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want to set the value of 22 to the pointer on 1024, 4 bytes. </a:t>
            </a:r>
            <a:endParaRPr sz="18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a:t>
            </a:r>
            <a:endParaRPr/>
          </a:p>
        </p:txBody>
      </p:sp>
      <p:sp>
        <p:nvSpPr>
          <p:cNvPr id="152" name="Google Shape;152;p26"/>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Random Access Memory</a:t>
            </a:r>
            <a:endParaRPr sz="2200"/>
          </a:p>
          <a:p>
            <a:pPr indent="-368300" lvl="0" marL="457200" rtl="0" algn="l">
              <a:spcBef>
                <a:spcPts val="0"/>
              </a:spcBef>
              <a:spcAft>
                <a:spcPts val="0"/>
              </a:spcAft>
              <a:buSzPts val="2200"/>
              <a:buChar char="●"/>
            </a:pPr>
            <a:r>
              <a:rPr lang="en" sz="2200"/>
              <a:t>Fast but </a:t>
            </a:r>
            <a:r>
              <a:rPr lang="en" sz="2200"/>
              <a:t>Volatile</a:t>
            </a:r>
            <a:endParaRPr sz="2200"/>
          </a:p>
          <a:p>
            <a:pPr indent="-368300" lvl="0" marL="457200" rtl="0" algn="l">
              <a:spcBef>
                <a:spcPts val="0"/>
              </a:spcBef>
              <a:spcAft>
                <a:spcPts val="0"/>
              </a:spcAft>
              <a:buSzPts val="2200"/>
              <a:buChar char="●"/>
            </a:pPr>
            <a:r>
              <a:rPr lang="en" sz="2200"/>
              <a:t>Store process states and data</a:t>
            </a:r>
            <a:endParaRPr sz="2200"/>
          </a:p>
          <a:p>
            <a:pPr indent="-368300" lvl="0" marL="457200" rtl="0" algn="l">
              <a:spcBef>
                <a:spcPts val="0"/>
              </a:spcBef>
              <a:spcAft>
                <a:spcPts val="0"/>
              </a:spcAft>
              <a:buSzPts val="2200"/>
              <a:buChar char="●"/>
            </a:pPr>
            <a:r>
              <a:rPr lang="en" sz="2200"/>
              <a:t>Limited</a:t>
            </a:r>
            <a:endParaRPr sz="2200"/>
          </a:p>
          <a:p>
            <a:pPr indent="-368300" lvl="0" marL="457200" rtl="0" algn="l">
              <a:spcBef>
                <a:spcPts val="0"/>
              </a:spcBef>
              <a:spcAft>
                <a:spcPts val="0"/>
              </a:spcAft>
              <a:buSzPts val="2200"/>
              <a:buChar char="●"/>
            </a:pPr>
            <a:r>
              <a:rPr lang="en" sz="2200"/>
              <a:t>Slower than CPU cache</a:t>
            </a:r>
            <a:endParaRPr sz="2200"/>
          </a:p>
        </p:txBody>
      </p:sp>
      <p:pic>
        <p:nvPicPr>
          <p:cNvPr id="153" name="Google Shape;153;p26"/>
          <p:cNvPicPr preferRelativeResize="0"/>
          <p:nvPr/>
        </p:nvPicPr>
        <p:blipFill>
          <a:blip r:embed="rId3">
            <a:alphaModFix/>
          </a:blip>
          <a:stretch>
            <a:fillRect/>
          </a:stretch>
        </p:blipFill>
        <p:spPr>
          <a:xfrm>
            <a:off x="5603523" y="243125"/>
            <a:ext cx="3284424" cy="184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1000"/>
                                        <p:tgtEl>
                                          <p:spTgt spid="1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1000"/>
                                        <p:tgtEl>
                                          <p:spTgt spid="1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p152"/>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Write to Memory</a:t>
            </a:r>
            <a:endParaRPr/>
          </a:p>
        </p:txBody>
      </p:sp>
      <p:sp>
        <p:nvSpPr>
          <p:cNvPr id="3348" name="Google Shape;3348;p152"/>
          <p:cNvSpPr/>
          <p:nvPr/>
        </p:nvSpPr>
        <p:spPr>
          <a:xfrm>
            <a:off x="1185775" y="75755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9" name="Google Shape;3349;p152"/>
          <p:cNvSpPr txBox="1"/>
          <p:nvPr/>
        </p:nvSpPr>
        <p:spPr>
          <a:xfrm>
            <a:off x="769540" y="426123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3350" name="Google Shape;3350;p152"/>
          <p:cNvSpPr txBox="1"/>
          <p:nvPr/>
        </p:nvSpPr>
        <p:spPr>
          <a:xfrm>
            <a:off x="752465" y="369369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3351" name="Google Shape;3351;p152"/>
          <p:cNvSpPr txBox="1"/>
          <p:nvPr/>
        </p:nvSpPr>
        <p:spPr>
          <a:xfrm>
            <a:off x="752475" y="33280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3352" name="Google Shape;3352;p152"/>
          <p:cNvSpPr/>
          <p:nvPr/>
        </p:nvSpPr>
        <p:spPr>
          <a:xfrm>
            <a:off x="1232175" y="332810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3353" name="Google Shape;3353;p152"/>
          <p:cNvSpPr/>
          <p:nvPr/>
        </p:nvSpPr>
        <p:spPr>
          <a:xfrm>
            <a:off x="1232175" y="302347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3354" name="Google Shape;3354;p152"/>
          <p:cNvSpPr txBox="1"/>
          <p:nvPr/>
        </p:nvSpPr>
        <p:spPr>
          <a:xfrm>
            <a:off x="692875" y="7305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3355" name="Google Shape;3355;p152"/>
          <p:cNvSpPr/>
          <p:nvPr/>
        </p:nvSpPr>
        <p:spPr>
          <a:xfrm>
            <a:off x="1249250" y="78267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ptr=1024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3356" name="Google Shape;3356;p152"/>
          <p:cNvSpPr txBox="1"/>
          <p:nvPr/>
        </p:nvSpPr>
        <p:spPr>
          <a:xfrm>
            <a:off x="2247609" y="155666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3357" name="Google Shape;3357;p152"/>
          <p:cNvSpPr txBox="1"/>
          <p:nvPr/>
        </p:nvSpPr>
        <p:spPr>
          <a:xfrm>
            <a:off x="751550" y="354972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3358" name="Google Shape;3358;p152"/>
          <p:cNvSpPr txBox="1"/>
          <p:nvPr/>
        </p:nvSpPr>
        <p:spPr>
          <a:xfrm>
            <a:off x="752475" y="38521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3359" name="Google Shape;3359;p152"/>
          <p:cNvSpPr txBox="1"/>
          <p:nvPr/>
        </p:nvSpPr>
        <p:spPr>
          <a:xfrm>
            <a:off x="692875" y="155668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3360" name="Google Shape;3360;p152"/>
          <p:cNvSpPr/>
          <p:nvPr/>
        </p:nvSpPr>
        <p:spPr>
          <a:xfrm>
            <a:off x="1236775" y="1886950"/>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3361" name="Google Shape;3361;p152"/>
          <p:cNvSpPr txBox="1"/>
          <p:nvPr/>
        </p:nvSpPr>
        <p:spPr>
          <a:xfrm>
            <a:off x="2197048" y="2150025"/>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3362" name="Google Shape;3362;p152"/>
          <p:cNvSpPr txBox="1"/>
          <p:nvPr/>
        </p:nvSpPr>
        <p:spPr>
          <a:xfrm>
            <a:off x="720325" y="2177421"/>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3363" name="Google Shape;3363;p152"/>
          <p:cNvSpPr/>
          <p:nvPr/>
        </p:nvSpPr>
        <p:spPr>
          <a:xfrm>
            <a:off x="1232175" y="259297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a:t>
            </a:r>
            <a:r>
              <a:rPr lang="en" sz="1100">
                <a:solidFill>
                  <a:srgbClr val="FF0000"/>
                </a:solidFill>
              </a:rPr>
              <a:t>22</a:t>
            </a:r>
            <a:endParaRPr sz="1100">
              <a:solidFill>
                <a:srgbClr val="FF0000"/>
              </a:solidFill>
            </a:endParaRPr>
          </a:p>
        </p:txBody>
      </p:sp>
      <p:sp>
        <p:nvSpPr>
          <p:cNvPr id="3364" name="Google Shape;3364;p152"/>
          <p:cNvSpPr txBox="1"/>
          <p:nvPr/>
        </p:nvSpPr>
        <p:spPr>
          <a:xfrm>
            <a:off x="720325" y="27119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3365" name="Google Shape;3365;p152"/>
          <p:cNvSpPr/>
          <p:nvPr/>
        </p:nvSpPr>
        <p:spPr>
          <a:xfrm>
            <a:off x="2933650" y="823925"/>
            <a:ext cx="32046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3366" name="Google Shape;3366;p152"/>
          <p:cNvPicPr preferRelativeResize="0"/>
          <p:nvPr/>
        </p:nvPicPr>
        <p:blipFill rotWithShape="1">
          <a:blip r:embed="rId3">
            <a:alphaModFix/>
          </a:blip>
          <a:srcRect b="0" l="22629" r="23052" t="3818"/>
          <a:stretch/>
        </p:blipFill>
        <p:spPr>
          <a:xfrm>
            <a:off x="4102525" y="3328089"/>
            <a:ext cx="785100" cy="853650"/>
          </a:xfrm>
          <a:prstGeom prst="rect">
            <a:avLst/>
          </a:prstGeom>
          <a:noFill/>
          <a:ln>
            <a:noFill/>
          </a:ln>
        </p:spPr>
      </p:pic>
      <p:sp>
        <p:nvSpPr>
          <p:cNvPr id="3367" name="Google Shape;3367;p152"/>
          <p:cNvSpPr txBox="1"/>
          <p:nvPr/>
        </p:nvSpPr>
        <p:spPr>
          <a:xfrm>
            <a:off x="714574" y="24686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1028</a:t>
            </a:r>
            <a:endParaRPr sz="900">
              <a:solidFill>
                <a:schemeClr val="accent6"/>
              </a:solidFill>
            </a:endParaRPr>
          </a:p>
        </p:txBody>
      </p:sp>
      <p:sp>
        <p:nvSpPr>
          <p:cNvPr id="3368" name="Google Shape;3368;p152"/>
          <p:cNvSpPr txBox="1"/>
          <p:nvPr/>
        </p:nvSpPr>
        <p:spPr>
          <a:xfrm>
            <a:off x="103900" y="4568775"/>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write and check for errors, </a:t>
            </a:r>
            <a:endParaRPr sz="1800">
              <a:solidFill>
                <a:schemeClr val="lt2"/>
              </a:solidFill>
            </a:endParaRPr>
          </a:p>
        </p:txBody>
      </p:sp>
      <p:cxnSp>
        <p:nvCxnSpPr>
          <p:cNvPr id="3369" name="Google Shape;3369;p152"/>
          <p:cNvCxnSpPr/>
          <p:nvPr/>
        </p:nvCxnSpPr>
        <p:spPr>
          <a:xfrm flipH="1" rot="10800000">
            <a:off x="4257850" y="1556675"/>
            <a:ext cx="21000" cy="1636800"/>
          </a:xfrm>
          <a:prstGeom prst="straightConnector1">
            <a:avLst/>
          </a:prstGeom>
          <a:noFill/>
          <a:ln cap="flat" cmpd="sng" w="9525">
            <a:solidFill>
              <a:srgbClr val="FF0000"/>
            </a:solidFill>
            <a:prstDash val="solid"/>
            <a:round/>
            <a:headEnd len="med" w="med" type="none"/>
            <a:tailEnd len="med" w="med" type="triangle"/>
          </a:ln>
        </p:spPr>
      </p:cxnSp>
      <p:sp>
        <p:nvSpPr>
          <p:cNvPr id="3370" name="Google Shape;3370;p152"/>
          <p:cNvSpPr txBox="1"/>
          <p:nvPr/>
        </p:nvSpPr>
        <p:spPr>
          <a:xfrm>
            <a:off x="2904100" y="1886950"/>
            <a:ext cx="15633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Write to</a:t>
            </a:r>
            <a:r>
              <a:rPr lang="en" sz="1000">
                <a:solidFill>
                  <a:schemeClr val="dk1"/>
                </a:solidFill>
              </a:rPr>
              <a:t> address 1024</a:t>
            </a:r>
            <a:endParaRPr sz="1000">
              <a:solidFill>
                <a:schemeClr val="dk1"/>
              </a:solidFill>
            </a:endParaRPr>
          </a:p>
          <a:p>
            <a:pPr indent="0" lvl="0" marL="0" rtl="0" algn="l">
              <a:spcBef>
                <a:spcPts val="0"/>
              </a:spcBef>
              <a:spcAft>
                <a:spcPts val="0"/>
              </a:spcAft>
              <a:buNone/>
            </a:pPr>
            <a:r>
              <a:rPr lang="en" sz="1000">
                <a:solidFill>
                  <a:schemeClr val="dk1"/>
                </a:solidFill>
              </a:rPr>
              <a:t>Value 22</a:t>
            </a:r>
            <a:endParaRPr sz="1000">
              <a:solidFill>
                <a:schemeClr val="dk1"/>
              </a:solidFill>
            </a:endParaRPr>
          </a:p>
          <a:p>
            <a:pPr indent="0" lvl="0" marL="0" rtl="0" algn="l">
              <a:spcBef>
                <a:spcPts val="0"/>
              </a:spcBef>
              <a:spcAft>
                <a:spcPts val="0"/>
              </a:spcAft>
              <a:buNone/>
            </a:pPr>
            <a:r>
              <a:rPr lang="en" sz="1000">
                <a:solidFill>
                  <a:schemeClr val="dk1"/>
                </a:solidFill>
              </a:rPr>
              <a:t>4 bytes</a:t>
            </a:r>
            <a:endParaRPr sz="1000">
              <a:solidFill>
                <a:schemeClr val="dk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15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 about alignment </a:t>
            </a:r>
            <a:endParaRPr/>
          </a:p>
        </p:txBody>
      </p:sp>
      <p:sp>
        <p:nvSpPr>
          <p:cNvPr id="3376" name="Google Shape;3376;p153"/>
          <p:cNvSpPr txBox="1"/>
          <p:nvPr>
            <p:ph idx="1" type="body"/>
          </p:nvPr>
        </p:nvSpPr>
        <p:spPr>
          <a:xfrm>
            <a:off x="259500" y="1123400"/>
            <a:ext cx="53580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Data types are aligned</a:t>
            </a:r>
            <a:endParaRPr sz="2200"/>
          </a:p>
          <a:p>
            <a:pPr indent="-368300" lvl="0" marL="457200" rtl="0" algn="l">
              <a:spcBef>
                <a:spcPts val="0"/>
              </a:spcBef>
              <a:spcAft>
                <a:spcPts val="0"/>
              </a:spcAft>
              <a:buSzPts val="2200"/>
              <a:buChar char="●"/>
            </a:pPr>
            <a:r>
              <a:rPr lang="en" sz="2200"/>
              <a:t>1, 4 or 8 bytes</a:t>
            </a:r>
            <a:endParaRPr sz="2200"/>
          </a:p>
          <a:p>
            <a:pPr indent="-368300" lvl="0" marL="457200" rtl="0" algn="l">
              <a:spcBef>
                <a:spcPts val="0"/>
              </a:spcBef>
              <a:spcAft>
                <a:spcPts val="0"/>
              </a:spcAft>
              <a:buSzPts val="2200"/>
              <a:buChar char="●"/>
            </a:pPr>
            <a:r>
              <a:rPr lang="en" sz="2200"/>
              <a:t>Certain sizes are placed in specific addresses</a:t>
            </a:r>
            <a:endParaRPr sz="2200"/>
          </a:p>
          <a:p>
            <a:pPr indent="-368300" lvl="0" marL="457200" rtl="0" algn="l">
              <a:spcBef>
                <a:spcPts val="0"/>
              </a:spcBef>
              <a:spcAft>
                <a:spcPts val="0"/>
              </a:spcAft>
              <a:buSzPts val="2200"/>
              <a:buChar char="●"/>
            </a:pPr>
            <a:r>
              <a:rPr lang="en" sz="2200"/>
              <a:t>E.g. 4 bytes placed in addressed divisible by 4</a:t>
            </a:r>
            <a:endParaRPr sz="2200"/>
          </a:p>
        </p:txBody>
      </p:sp>
      <p:pic>
        <p:nvPicPr>
          <p:cNvPr id="3377" name="Google Shape;3377;p153"/>
          <p:cNvPicPr preferRelativeResize="0"/>
          <p:nvPr/>
        </p:nvPicPr>
        <p:blipFill rotWithShape="1">
          <a:blip r:embed="rId3">
            <a:alphaModFix/>
          </a:blip>
          <a:srcRect b="11237" l="14743" r="14545" t="8325"/>
          <a:stretch/>
        </p:blipFill>
        <p:spPr>
          <a:xfrm>
            <a:off x="5766525" y="913775"/>
            <a:ext cx="3163652" cy="2651374"/>
          </a:xfrm>
          <a:prstGeom prst="rect">
            <a:avLst/>
          </a:prstGeom>
          <a:noFill/>
          <a:ln>
            <a:noFill/>
          </a:ln>
        </p:spPr>
      </p:pic>
      <p:sp>
        <p:nvSpPr>
          <p:cNvPr id="3378" name="Google Shape;3378;p153"/>
          <p:cNvSpPr txBox="1"/>
          <p:nvPr>
            <p:ph idx="1" type="body"/>
          </p:nvPr>
        </p:nvSpPr>
        <p:spPr>
          <a:xfrm>
            <a:off x="152375" y="4248000"/>
            <a:ext cx="8902500" cy="7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700"/>
              <a:t>First figure, structure allocated char one byte (that can go anywhere), but next we need a double and that must go in a /8 address the next one available is address 0x8, leaving bytes 1-7 empty, followed 2 bytes short which we can put on the address 0x16 then the 4 byte int on address 0x20  </a:t>
            </a:r>
            <a:endParaRPr i="1" sz="700"/>
          </a:p>
          <a:p>
            <a:pPr indent="0" lvl="0" marL="0" rtl="0" algn="l">
              <a:spcBef>
                <a:spcPts val="1200"/>
              </a:spcBef>
              <a:spcAft>
                <a:spcPts val="1200"/>
              </a:spcAft>
              <a:buNone/>
            </a:pPr>
            <a:r>
              <a:rPr i="1" lang="en" sz="700"/>
              <a:t>However in the second figure we allocated less memory for the structure as we defined the 1 byte character on 0x1, then the short which lived in a 2 byte address 0x2 then 4 byte address right after  on address 0x4 (</a:t>
            </a:r>
            <a:r>
              <a:rPr i="1" lang="en" sz="700"/>
              <a:t>divisible</a:t>
            </a:r>
            <a:r>
              <a:rPr i="1" lang="en" sz="700"/>
              <a:t> by 4) then we allocated the double on 0x8</a:t>
            </a:r>
            <a:endParaRPr i="1" sz="200"/>
          </a:p>
        </p:txBody>
      </p:sp>
      <p:sp>
        <p:nvSpPr>
          <p:cNvPr id="3379" name="Google Shape;3379;p153"/>
          <p:cNvSpPr txBox="1"/>
          <p:nvPr/>
        </p:nvSpPr>
        <p:spPr>
          <a:xfrm>
            <a:off x="7427950" y="913775"/>
            <a:ext cx="15021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0      1     2    3     4    5      6     7</a:t>
            </a:r>
            <a:endParaRPr b="1" sz="700">
              <a:solidFill>
                <a:schemeClr val="dk2"/>
              </a:solidFill>
            </a:endParaRPr>
          </a:p>
          <a:p>
            <a:pPr indent="0" lvl="0" marL="0" rtl="0" algn="l">
              <a:spcBef>
                <a:spcPts val="0"/>
              </a:spcBef>
              <a:spcAft>
                <a:spcPts val="0"/>
              </a:spcAft>
              <a:buNone/>
            </a:pPr>
            <a:r>
              <a:rPr b="1" lang="en" sz="700">
                <a:solidFill>
                  <a:schemeClr val="dk2"/>
                </a:solidFill>
              </a:rPr>
              <a:t>8      9    10   11   12   13   14    15</a:t>
            </a:r>
            <a:endParaRPr b="1" sz="700">
              <a:solidFill>
                <a:schemeClr val="dk2"/>
              </a:solidFill>
            </a:endParaRPr>
          </a:p>
          <a:p>
            <a:pPr indent="0" lvl="0" marL="0" rtl="0" algn="l">
              <a:spcBef>
                <a:spcPts val="0"/>
              </a:spcBef>
              <a:spcAft>
                <a:spcPts val="0"/>
              </a:spcAft>
              <a:buNone/>
            </a:pPr>
            <a:r>
              <a:rPr b="1" lang="en" sz="700">
                <a:solidFill>
                  <a:schemeClr val="dk2"/>
                </a:solidFill>
              </a:rPr>
              <a:t>16    17   18  19    20  21    22   23</a:t>
            </a:r>
            <a:endParaRPr b="1" sz="700">
              <a:solidFill>
                <a:schemeClr val="dk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385" name="Google Shape;3385;p154"/>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access takes 50-100ns</a:t>
            </a:r>
            <a:endParaRPr sz="2200"/>
          </a:p>
          <a:p>
            <a:pPr indent="-368300" lvl="0" marL="457200" rtl="0" algn="l">
              <a:spcBef>
                <a:spcPts val="0"/>
              </a:spcBef>
              <a:spcAft>
                <a:spcPts val="0"/>
              </a:spcAft>
              <a:buSzPts val="2200"/>
              <a:buChar char="●"/>
            </a:pPr>
            <a:r>
              <a:rPr lang="en" sz="2200"/>
              <a:t>CPU sends read or write request </a:t>
            </a:r>
            <a:endParaRPr sz="2200"/>
          </a:p>
          <a:p>
            <a:pPr indent="-368300" lvl="0" marL="457200" rtl="0" algn="l">
              <a:spcBef>
                <a:spcPts val="0"/>
              </a:spcBef>
              <a:spcAft>
                <a:spcPts val="0"/>
              </a:spcAft>
              <a:buSzPts val="2200"/>
              <a:buChar char="●"/>
            </a:pPr>
            <a:r>
              <a:rPr lang="en" sz="2200"/>
              <a:t>We get a burst of sequential data</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5">
                                            <p:txEl>
                                              <p:pRg end="0" st="0"/>
                                            </p:txEl>
                                          </p:spTgt>
                                        </p:tgtEl>
                                        <p:attrNameLst>
                                          <p:attrName>style.visibility</p:attrName>
                                        </p:attrNameLst>
                                      </p:cBhvr>
                                      <p:to>
                                        <p:strVal val="visible"/>
                                      </p:to>
                                    </p:set>
                                    <p:animEffect filter="fade" transition="in">
                                      <p:cBhvr>
                                        <p:cTn dur="1000"/>
                                        <p:tgtEl>
                                          <p:spTgt spid="3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5">
                                            <p:txEl>
                                              <p:pRg end="1" st="1"/>
                                            </p:txEl>
                                          </p:spTgt>
                                        </p:tgtEl>
                                        <p:attrNameLst>
                                          <p:attrName>style.visibility</p:attrName>
                                        </p:attrNameLst>
                                      </p:cBhvr>
                                      <p:to>
                                        <p:strVal val="visible"/>
                                      </p:to>
                                    </p:set>
                                    <p:animEffect filter="fade" transition="in">
                                      <p:cBhvr>
                                        <p:cTn dur="1000"/>
                                        <p:tgtEl>
                                          <p:spTgt spid="3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5">
                                            <p:txEl>
                                              <p:pRg end="2" st="2"/>
                                            </p:txEl>
                                          </p:spTgt>
                                        </p:tgtEl>
                                        <p:attrNameLst>
                                          <p:attrName>style.visibility</p:attrName>
                                        </p:attrNameLst>
                                      </p:cBhvr>
                                      <p:to>
                                        <p:strVal val="visible"/>
                                      </p:to>
                                    </p:set>
                                    <p:animEffect filter="fade" transition="in">
                                      <p:cBhvr>
                                        <p:cTn dur="1000"/>
                                        <p:tgtEl>
                                          <p:spTgt spid="33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9" name="Shape 3389"/>
        <p:cNvGrpSpPr/>
        <p:nvPr/>
      </p:nvGrpSpPr>
      <p:grpSpPr>
        <a:xfrm>
          <a:off x="0" y="0"/>
          <a:ext cx="0" cy="0"/>
          <a:chOff x="0" y="0"/>
          <a:chExt cx="0" cy="0"/>
        </a:xfrm>
      </p:grpSpPr>
      <p:sp>
        <p:nvSpPr>
          <p:cNvPr id="3390" name="Google Shape;3390;p155"/>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Virtual memory</a:t>
            </a:r>
            <a:endParaRPr/>
          </a:p>
        </p:txBody>
      </p:sp>
      <p:sp>
        <p:nvSpPr>
          <p:cNvPr id="3391" name="Google Shape;3391;p155"/>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Layer on top of physical memory</a:t>
            </a:r>
            <a:endParaRPr/>
          </a:p>
        </p:txBody>
      </p:sp>
      <p:sp>
        <p:nvSpPr>
          <p:cNvPr id="3392" name="Google Shape;3392;p155"/>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6" name="Shape 3396"/>
        <p:cNvGrpSpPr/>
        <p:nvPr/>
      </p:nvGrpSpPr>
      <p:grpSpPr>
        <a:xfrm>
          <a:off x="0" y="0"/>
          <a:ext cx="0" cy="0"/>
          <a:chOff x="0" y="0"/>
          <a:chExt cx="0" cy="0"/>
        </a:xfrm>
      </p:grpSpPr>
      <p:sp>
        <p:nvSpPr>
          <p:cNvPr id="3397" name="Google Shape;3397;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3398" name="Google Shape;3398;p156"/>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Limitations of Physical memory</a:t>
            </a:r>
            <a:endParaRPr sz="2200"/>
          </a:p>
          <a:p>
            <a:pPr indent="-368300" lvl="0" marL="457200" rtl="0" algn="l">
              <a:spcBef>
                <a:spcPts val="0"/>
              </a:spcBef>
              <a:spcAft>
                <a:spcPts val="0"/>
              </a:spcAft>
              <a:buSzPts val="2200"/>
              <a:buChar char="●"/>
            </a:pPr>
            <a:r>
              <a:rPr lang="en" sz="2200"/>
              <a:t>What is Virtual Memory</a:t>
            </a:r>
            <a:endParaRPr sz="2200"/>
          </a:p>
          <a:p>
            <a:pPr indent="-368300" lvl="0" marL="457200" rtl="0" algn="l">
              <a:spcBef>
                <a:spcPts val="0"/>
              </a:spcBef>
              <a:spcAft>
                <a:spcPts val="0"/>
              </a:spcAft>
              <a:buSzPts val="2200"/>
              <a:buChar char="●"/>
            </a:pPr>
            <a:r>
              <a:rPr lang="en" sz="2200"/>
              <a:t>Example</a:t>
            </a:r>
            <a:endParaRPr sz="2200"/>
          </a:p>
          <a:p>
            <a:pPr indent="-368300" lvl="0" marL="457200" rtl="0" algn="l">
              <a:spcBef>
                <a:spcPts val="0"/>
              </a:spcBef>
              <a:spcAft>
                <a:spcPts val="0"/>
              </a:spcAft>
              <a:buSzPts val="2200"/>
              <a:buChar char="●"/>
            </a:pPr>
            <a:r>
              <a:rPr lang="en" sz="2200"/>
              <a:t>Limitations of Virtual memory</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8">
                                            <p:txEl>
                                              <p:pRg end="0" st="0"/>
                                            </p:txEl>
                                          </p:spTgt>
                                        </p:tgtEl>
                                        <p:attrNameLst>
                                          <p:attrName>style.visibility</p:attrName>
                                        </p:attrNameLst>
                                      </p:cBhvr>
                                      <p:to>
                                        <p:strVal val="visible"/>
                                      </p:to>
                                    </p:set>
                                    <p:animEffect filter="fade" transition="in">
                                      <p:cBhvr>
                                        <p:cTn dur="1000"/>
                                        <p:tgtEl>
                                          <p:spTgt spid="3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8">
                                            <p:txEl>
                                              <p:pRg end="1" st="1"/>
                                            </p:txEl>
                                          </p:spTgt>
                                        </p:tgtEl>
                                        <p:attrNameLst>
                                          <p:attrName>style.visibility</p:attrName>
                                        </p:attrNameLst>
                                      </p:cBhvr>
                                      <p:to>
                                        <p:strVal val="visible"/>
                                      </p:to>
                                    </p:set>
                                    <p:animEffect filter="fade" transition="in">
                                      <p:cBhvr>
                                        <p:cTn dur="1000"/>
                                        <p:tgtEl>
                                          <p:spTgt spid="3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8">
                                            <p:txEl>
                                              <p:pRg end="2" st="2"/>
                                            </p:txEl>
                                          </p:spTgt>
                                        </p:tgtEl>
                                        <p:attrNameLst>
                                          <p:attrName>style.visibility</p:attrName>
                                        </p:attrNameLst>
                                      </p:cBhvr>
                                      <p:to>
                                        <p:strVal val="visible"/>
                                      </p:to>
                                    </p:set>
                                    <p:animEffect filter="fade" transition="in">
                                      <p:cBhvr>
                                        <p:cTn dur="1000"/>
                                        <p:tgtEl>
                                          <p:spTgt spid="3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8">
                                            <p:txEl>
                                              <p:pRg end="3" st="3"/>
                                            </p:txEl>
                                          </p:spTgt>
                                        </p:tgtEl>
                                        <p:attrNameLst>
                                          <p:attrName>style.visibility</p:attrName>
                                        </p:attrNameLst>
                                      </p:cBhvr>
                                      <p:to>
                                        <p:strVal val="visible"/>
                                      </p:to>
                                    </p:set>
                                    <p:animEffect filter="fade" transition="in">
                                      <p:cBhvr>
                                        <p:cTn dur="1000"/>
                                        <p:tgtEl>
                                          <p:spTgt spid="33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Physical memory</a:t>
            </a:r>
            <a:endParaRPr/>
          </a:p>
        </p:txBody>
      </p:sp>
      <p:sp>
        <p:nvSpPr>
          <p:cNvPr id="3404" name="Google Shape;3404;p157"/>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Fragmentation</a:t>
            </a:r>
            <a:endParaRPr sz="2200"/>
          </a:p>
          <a:p>
            <a:pPr indent="-368300" lvl="0" marL="457200" rtl="0" algn="l">
              <a:spcBef>
                <a:spcPts val="0"/>
              </a:spcBef>
              <a:spcAft>
                <a:spcPts val="0"/>
              </a:spcAft>
              <a:buSzPts val="2200"/>
              <a:buChar char="●"/>
            </a:pPr>
            <a:r>
              <a:rPr lang="en" sz="2200"/>
              <a:t>Shared Memory</a:t>
            </a:r>
            <a:endParaRPr sz="2200"/>
          </a:p>
          <a:p>
            <a:pPr indent="-368300" lvl="0" marL="457200" rtl="0" algn="l">
              <a:spcBef>
                <a:spcPts val="0"/>
              </a:spcBef>
              <a:spcAft>
                <a:spcPts val="0"/>
              </a:spcAft>
              <a:buSzPts val="2200"/>
              <a:buChar char="●"/>
            </a:pPr>
            <a:r>
              <a:rPr lang="en" sz="2200"/>
              <a:t>Isolation</a:t>
            </a:r>
            <a:endParaRPr sz="2200"/>
          </a:p>
          <a:p>
            <a:pPr indent="-368300" lvl="0" marL="457200" rtl="0" algn="l">
              <a:spcBef>
                <a:spcPts val="0"/>
              </a:spcBef>
              <a:spcAft>
                <a:spcPts val="0"/>
              </a:spcAft>
              <a:buSzPts val="2200"/>
              <a:buChar char="●"/>
            </a:pPr>
            <a:r>
              <a:rPr lang="en" sz="2200"/>
              <a:t>Large Programs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4">
                                            <p:txEl>
                                              <p:pRg end="0" st="0"/>
                                            </p:txEl>
                                          </p:spTgt>
                                        </p:tgtEl>
                                        <p:attrNameLst>
                                          <p:attrName>style.visibility</p:attrName>
                                        </p:attrNameLst>
                                      </p:cBhvr>
                                      <p:to>
                                        <p:strVal val="visible"/>
                                      </p:to>
                                    </p:set>
                                    <p:animEffect filter="fade" transition="in">
                                      <p:cBhvr>
                                        <p:cTn dur="1000"/>
                                        <p:tgtEl>
                                          <p:spTgt spid="34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4">
                                            <p:txEl>
                                              <p:pRg end="1" st="1"/>
                                            </p:txEl>
                                          </p:spTgt>
                                        </p:tgtEl>
                                        <p:attrNameLst>
                                          <p:attrName>style.visibility</p:attrName>
                                        </p:attrNameLst>
                                      </p:cBhvr>
                                      <p:to>
                                        <p:strVal val="visible"/>
                                      </p:to>
                                    </p:set>
                                    <p:animEffect filter="fade" transition="in">
                                      <p:cBhvr>
                                        <p:cTn dur="1000"/>
                                        <p:tgtEl>
                                          <p:spTgt spid="34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4">
                                            <p:txEl>
                                              <p:pRg end="2" st="2"/>
                                            </p:txEl>
                                          </p:spTgt>
                                        </p:tgtEl>
                                        <p:attrNameLst>
                                          <p:attrName>style.visibility</p:attrName>
                                        </p:attrNameLst>
                                      </p:cBhvr>
                                      <p:to>
                                        <p:strVal val="visible"/>
                                      </p:to>
                                    </p:set>
                                    <p:animEffect filter="fade" transition="in">
                                      <p:cBhvr>
                                        <p:cTn dur="1000"/>
                                        <p:tgtEl>
                                          <p:spTgt spid="34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4">
                                            <p:txEl>
                                              <p:pRg end="3" st="3"/>
                                            </p:txEl>
                                          </p:spTgt>
                                        </p:tgtEl>
                                        <p:attrNameLst>
                                          <p:attrName>style.visibility</p:attrName>
                                        </p:attrNameLst>
                                      </p:cBhvr>
                                      <p:to>
                                        <p:strVal val="visible"/>
                                      </p:to>
                                    </p:set>
                                    <p:animEffect filter="fade" transition="in">
                                      <p:cBhvr>
                                        <p:cTn dur="1000"/>
                                        <p:tgtEl>
                                          <p:spTgt spid="34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sp>
        <p:nvSpPr>
          <p:cNvPr id="3409" name="Google Shape;3409;p15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Fragmentation</a:t>
            </a:r>
            <a:endParaRPr/>
          </a:p>
        </p:txBody>
      </p:sp>
      <p:sp>
        <p:nvSpPr>
          <p:cNvPr id="3410" name="Google Shape;3410;p158"/>
          <p:cNvSpPr/>
          <p:nvPr/>
        </p:nvSpPr>
        <p:spPr>
          <a:xfrm>
            <a:off x="3134213" y="728825"/>
            <a:ext cx="1311000" cy="22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1" name="Google Shape;3411;p158"/>
          <p:cNvSpPr/>
          <p:nvPr/>
        </p:nvSpPr>
        <p:spPr>
          <a:xfrm>
            <a:off x="3218513" y="830925"/>
            <a:ext cx="1136700" cy="373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2" name="Google Shape;3412;p158"/>
          <p:cNvSpPr/>
          <p:nvPr/>
        </p:nvSpPr>
        <p:spPr>
          <a:xfrm>
            <a:off x="3218513" y="1530875"/>
            <a:ext cx="1136700" cy="345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3" name="Google Shape;3413;p158"/>
          <p:cNvSpPr/>
          <p:nvPr/>
        </p:nvSpPr>
        <p:spPr>
          <a:xfrm>
            <a:off x="3218513" y="2265500"/>
            <a:ext cx="1136700" cy="373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4" name="Google Shape;3414;p158"/>
          <p:cNvSpPr/>
          <p:nvPr/>
        </p:nvSpPr>
        <p:spPr>
          <a:xfrm>
            <a:off x="3219190" y="2517825"/>
            <a:ext cx="575400" cy="373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5" name="Google Shape;3415;p158"/>
          <p:cNvSpPr/>
          <p:nvPr/>
        </p:nvSpPr>
        <p:spPr>
          <a:xfrm>
            <a:off x="4873088" y="1232075"/>
            <a:ext cx="1136700" cy="948300"/>
          </a:xfrm>
          <a:prstGeom prst="rect">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6" name="Google Shape;3416;p158"/>
          <p:cNvSpPr/>
          <p:nvPr/>
        </p:nvSpPr>
        <p:spPr>
          <a:xfrm>
            <a:off x="3476114" y="1052375"/>
            <a:ext cx="938700" cy="17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0" name="Shape 3420"/>
        <p:cNvGrpSpPr/>
        <p:nvPr/>
      </p:nvGrpSpPr>
      <p:grpSpPr>
        <a:xfrm>
          <a:off x="0" y="0"/>
          <a:ext cx="0" cy="0"/>
          <a:chOff x="0" y="0"/>
          <a:chExt cx="0" cy="0"/>
        </a:xfrm>
      </p:grpSpPr>
      <p:sp>
        <p:nvSpPr>
          <p:cNvPr id="3421" name="Google Shape;3421;p159"/>
          <p:cNvSpPr txBox="1"/>
          <p:nvPr>
            <p:ph type="title"/>
          </p:nvPr>
        </p:nvSpPr>
        <p:spPr>
          <a:xfrm>
            <a:off x="311700" y="445025"/>
            <a:ext cx="288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Fragmentation</a:t>
            </a:r>
            <a:endParaRPr/>
          </a:p>
        </p:txBody>
      </p:sp>
      <p:sp>
        <p:nvSpPr>
          <p:cNvPr id="3422" name="Google Shape;3422;p159"/>
          <p:cNvSpPr/>
          <p:nvPr/>
        </p:nvSpPr>
        <p:spPr>
          <a:xfrm>
            <a:off x="4787725" y="1167475"/>
            <a:ext cx="20034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3" name="Google Shape;3423;p159"/>
          <p:cNvSpPr txBox="1"/>
          <p:nvPr/>
        </p:nvSpPr>
        <p:spPr>
          <a:xfrm>
            <a:off x="4356450" y="4294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424" name="Google Shape;3424;p159"/>
          <p:cNvSpPr txBox="1"/>
          <p:nvPr/>
        </p:nvSpPr>
        <p:spPr>
          <a:xfrm>
            <a:off x="4356450" y="41075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425" name="Google Shape;3425;p159"/>
          <p:cNvSpPr txBox="1"/>
          <p:nvPr/>
        </p:nvSpPr>
        <p:spPr>
          <a:xfrm>
            <a:off x="4356450" y="39207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a:t>
            </a:r>
            <a:endParaRPr sz="900">
              <a:solidFill>
                <a:schemeClr val="accent6"/>
              </a:solidFill>
            </a:endParaRPr>
          </a:p>
        </p:txBody>
      </p:sp>
      <p:sp>
        <p:nvSpPr>
          <p:cNvPr id="3426" name="Google Shape;3426;p159"/>
          <p:cNvSpPr txBox="1"/>
          <p:nvPr/>
        </p:nvSpPr>
        <p:spPr>
          <a:xfrm>
            <a:off x="4115175" y="11234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1,000,000</a:t>
            </a:r>
            <a:endParaRPr sz="900">
              <a:solidFill>
                <a:schemeClr val="accent6"/>
              </a:solidFill>
            </a:endParaRPr>
          </a:p>
        </p:txBody>
      </p:sp>
      <p:sp>
        <p:nvSpPr>
          <p:cNvPr id="3427" name="Google Shape;3427;p159"/>
          <p:cNvSpPr txBox="1"/>
          <p:nvPr/>
        </p:nvSpPr>
        <p:spPr>
          <a:xfrm>
            <a:off x="4356450" y="37062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428" name="Google Shape;3428;p159"/>
          <p:cNvSpPr txBox="1"/>
          <p:nvPr>
            <p:ph idx="1" type="body"/>
          </p:nvPr>
        </p:nvSpPr>
        <p:spPr>
          <a:xfrm>
            <a:off x="311700" y="1123400"/>
            <a:ext cx="4312500" cy="2026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One space</a:t>
            </a:r>
            <a:endParaRPr sz="2200"/>
          </a:p>
          <a:p>
            <a:pPr indent="-368300" lvl="0" marL="457200" rtl="0" algn="l">
              <a:spcBef>
                <a:spcPts val="0"/>
              </a:spcBef>
              <a:spcAft>
                <a:spcPts val="0"/>
              </a:spcAft>
              <a:buSzPts val="2200"/>
              <a:buChar char="●"/>
            </a:pPr>
            <a:r>
              <a:rPr lang="en" sz="2200"/>
              <a:t>Memory must be </a:t>
            </a:r>
            <a:r>
              <a:rPr lang="en" sz="2200"/>
              <a:t>contiguous</a:t>
            </a:r>
            <a:r>
              <a:rPr lang="en" sz="2200"/>
              <a:t> </a:t>
            </a:r>
            <a:endParaRPr sz="22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2" name="Shape 3432"/>
        <p:cNvGrpSpPr/>
        <p:nvPr/>
      </p:nvGrpSpPr>
      <p:grpSpPr>
        <a:xfrm>
          <a:off x="0" y="0"/>
          <a:ext cx="0" cy="0"/>
          <a:chOff x="0" y="0"/>
          <a:chExt cx="0" cy="0"/>
        </a:xfrm>
      </p:grpSpPr>
      <p:sp>
        <p:nvSpPr>
          <p:cNvPr id="3433" name="Google Shape;3433;p160"/>
          <p:cNvSpPr txBox="1"/>
          <p:nvPr>
            <p:ph type="title"/>
          </p:nvPr>
        </p:nvSpPr>
        <p:spPr>
          <a:xfrm>
            <a:off x="311700" y="445025"/>
            <a:ext cx="288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Fragmentation</a:t>
            </a:r>
            <a:endParaRPr/>
          </a:p>
        </p:txBody>
      </p:sp>
      <p:sp>
        <p:nvSpPr>
          <p:cNvPr id="3434" name="Google Shape;3434;p160"/>
          <p:cNvSpPr/>
          <p:nvPr/>
        </p:nvSpPr>
        <p:spPr>
          <a:xfrm>
            <a:off x="4261625" y="1167475"/>
            <a:ext cx="20034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5" name="Google Shape;3435;p160"/>
          <p:cNvSpPr txBox="1"/>
          <p:nvPr/>
        </p:nvSpPr>
        <p:spPr>
          <a:xfrm>
            <a:off x="3830350" y="4294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436" name="Google Shape;3436;p160"/>
          <p:cNvSpPr txBox="1"/>
          <p:nvPr/>
        </p:nvSpPr>
        <p:spPr>
          <a:xfrm>
            <a:off x="3830350" y="41075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437" name="Google Shape;3437;p160"/>
          <p:cNvSpPr txBox="1"/>
          <p:nvPr/>
        </p:nvSpPr>
        <p:spPr>
          <a:xfrm>
            <a:off x="3830350" y="39207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a:t>
            </a:r>
            <a:endParaRPr sz="900">
              <a:solidFill>
                <a:schemeClr val="accent6"/>
              </a:solidFill>
            </a:endParaRPr>
          </a:p>
        </p:txBody>
      </p:sp>
      <p:sp>
        <p:nvSpPr>
          <p:cNvPr id="3438" name="Google Shape;3438;p160"/>
          <p:cNvSpPr txBox="1"/>
          <p:nvPr/>
        </p:nvSpPr>
        <p:spPr>
          <a:xfrm>
            <a:off x="3589075" y="11234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1,000,000</a:t>
            </a:r>
            <a:endParaRPr sz="900">
              <a:solidFill>
                <a:schemeClr val="accent6"/>
              </a:solidFill>
            </a:endParaRPr>
          </a:p>
        </p:txBody>
      </p:sp>
      <p:sp>
        <p:nvSpPr>
          <p:cNvPr id="3439" name="Google Shape;3439;p160"/>
          <p:cNvSpPr txBox="1"/>
          <p:nvPr/>
        </p:nvSpPr>
        <p:spPr>
          <a:xfrm>
            <a:off x="3720600" y="36506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440" name="Google Shape;3440;p160"/>
          <p:cNvSpPr/>
          <p:nvPr/>
        </p:nvSpPr>
        <p:spPr>
          <a:xfrm>
            <a:off x="4347400" y="3814350"/>
            <a:ext cx="18276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Process 1</a:t>
            </a:r>
            <a:endParaRPr>
              <a:solidFill>
                <a:schemeClr val="lt1"/>
              </a:solidFill>
            </a:endParaRPr>
          </a:p>
        </p:txBody>
      </p:sp>
      <p:sp>
        <p:nvSpPr>
          <p:cNvPr id="3441" name="Google Shape;3441;p160"/>
          <p:cNvSpPr txBox="1"/>
          <p:nvPr>
            <p:ph idx="1" type="body"/>
          </p:nvPr>
        </p:nvSpPr>
        <p:spPr>
          <a:xfrm>
            <a:off x="311700" y="1123400"/>
            <a:ext cx="4312500" cy="2026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Process 1 is loaded</a:t>
            </a:r>
            <a:endParaRPr sz="2200"/>
          </a:p>
          <a:p>
            <a:pPr indent="-368300" lvl="0" marL="457200" rtl="0" algn="l">
              <a:spcBef>
                <a:spcPts val="0"/>
              </a:spcBef>
              <a:spcAft>
                <a:spcPts val="0"/>
              </a:spcAft>
              <a:buSzPts val="2200"/>
              <a:buChar char="●"/>
            </a:pPr>
            <a:r>
              <a:rPr lang="en" sz="2200"/>
              <a:t>Large Process 2 is loaded</a:t>
            </a:r>
            <a:endParaRPr sz="2200"/>
          </a:p>
          <a:p>
            <a:pPr indent="-368300" lvl="0" marL="457200" rtl="0" algn="l">
              <a:spcBef>
                <a:spcPts val="0"/>
              </a:spcBef>
              <a:spcAft>
                <a:spcPts val="0"/>
              </a:spcAft>
              <a:buSzPts val="2200"/>
              <a:buChar char="●"/>
            </a:pPr>
            <a:r>
              <a:rPr lang="en" sz="2200"/>
              <a:t>Process 3 is loaded</a:t>
            </a:r>
            <a:endParaRPr sz="2200"/>
          </a:p>
        </p:txBody>
      </p:sp>
      <p:sp>
        <p:nvSpPr>
          <p:cNvPr id="3442" name="Google Shape;3442;p160"/>
          <p:cNvSpPr/>
          <p:nvPr/>
        </p:nvSpPr>
        <p:spPr>
          <a:xfrm>
            <a:off x="4347400" y="1936913"/>
            <a:ext cx="1827600" cy="183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2</a:t>
            </a:r>
            <a:endParaRPr/>
          </a:p>
        </p:txBody>
      </p:sp>
      <p:sp>
        <p:nvSpPr>
          <p:cNvPr id="3443" name="Google Shape;3443;p160"/>
          <p:cNvSpPr txBox="1"/>
          <p:nvPr/>
        </p:nvSpPr>
        <p:spPr>
          <a:xfrm>
            <a:off x="3655125" y="17943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800,000</a:t>
            </a:r>
            <a:endParaRPr sz="900">
              <a:solidFill>
                <a:schemeClr val="accent6"/>
              </a:solidFill>
            </a:endParaRPr>
          </a:p>
        </p:txBody>
      </p:sp>
      <p:sp>
        <p:nvSpPr>
          <p:cNvPr id="3444" name="Google Shape;3444;p160"/>
          <p:cNvSpPr/>
          <p:nvPr/>
        </p:nvSpPr>
        <p:spPr>
          <a:xfrm>
            <a:off x="4349525" y="1272700"/>
            <a:ext cx="18276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Process 3</a:t>
            </a:r>
            <a:endParaRPr>
              <a:solidFill>
                <a:schemeClr val="dk2"/>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161"/>
          <p:cNvSpPr txBox="1"/>
          <p:nvPr>
            <p:ph type="title"/>
          </p:nvPr>
        </p:nvSpPr>
        <p:spPr>
          <a:xfrm>
            <a:off x="311700" y="445025"/>
            <a:ext cx="288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Fragmentation</a:t>
            </a:r>
            <a:endParaRPr/>
          </a:p>
        </p:txBody>
      </p:sp>
      <p:sp>
        <p:nvSpPr>
          <p:cNvPr id="3450" name="Google Shape;3450;p161"/>
          <p:cNvSpPr/>
          <p:nvPr/>
        </p:nvSpPr>
        <p:spPr>
          <a:xfrm>
            <a:off x="4261625" y="1167475"/>
            <a:ext cx="20034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1" name="Google Shape;3451;p161"/>
          <p:cNvSpPr txBox="1"/>
          <p:nvPr/>
        </p:nvSpPr>
        <p:spPr>
          <a:xfrm>
            <a:off x="3830350" y="4294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452" name="Google Shape;3452;p161"/>
          <p:cNvSpPr txBox="1"/>
          <p:nvPr/>
        </p:nvSpPr>
        <p:spPr>
          <a:xfrm>
            <a:off x="3830350" y="41075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453" name="Google Shape;3453;p161"/>
          <p:cNvSpPr txBox="1"/>
          <p:nvPr/>
        </p:nvSpPr>
        <p:spPr>
          <a:xfrm>
            <a:off x="3830350" y="39207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a:t>
            </a:r>
            <a:endParaRPr sz="900">
              <a:solidFill>
                <a:schemeClr val="accent6"/>
              </a:solidFill>
            </a:endParaRPr>
          </a:p>
        </p:txBody>
      </p:sp>
      <p:sp>
        <p:nvSpPr>
          <p:cNvPr id="3454" name="Google Shape;3454;p161"/>
          <p:cNvSpPr txBox="1"/>
          <p:nvPr/>
        </p:nvSpPr>
        <p:spPr>
          <a:xfrm>
            <a:off x="3589075" y="11234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1,000,000</a:t>
            </a:r>
            <a:endParaRPr sz="900">
              <a:solidFill>
                <a:schemeClr val="accent6"/>
              </a:solidFill>
            </a:endParaRPr>
          </a:p>
        </p:txBody>
      </p:sp>
      <p:sp>
        <p:nvSpPr>
          <p:cNvPr id="3455" name="Google Shape;3455;p161"/>
          <p:cNvSpPr txBox="1"/>
          <p:nvPr/>
        </p:nvSpPr>
        <p:spPr>
          <a:xfrm>
            <a:off x="3720600" y="36506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456" name="Google Shape;3456;p161"/>
          <p:cNvSpPr/>
          <p:nvPr/>
        </p:nvSpPr>
        <p:spPr>
          <a:xfrm>
            <a:off x="4347400" y="3814350"/>
            <a:ext cx="18276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accent2"/>
                </a:solidFill>
              </a:rPr>
              <a:t>Process 1</a:t>
            </a:r>
            <a:endParaRPr i="1">
              <a:solidFill>
                <a:schemeClr val="accent2"/>
              </a:solidFill>
            </a:endParaRPr>
          </a:p>
        </p:txBody>
      </p:sp>
      <p:sp>
        <p:nvSpPr>
          <p:cNvPr id="3457" name="Google Shape;3457;p161"/>
          <p:cNvSpPr txBox="1"/>
          <p:nvPr>
            <p:ph idx="1" type="body"/>
          </p:nvPr>
        </p:nvSpPr>
        <p:spPr>
          <a:xfrm>
            <a:off x="194025" y="1123400"/>
            <a:ext cx="4312500" cy="2026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Process 1, 3 terminates</a:t>
            </a:r>
            <a:endParaRPr sz="2200"/>
          </a:p>
          <a:p>
            <a:pPr indent="-368300" lvl="0" marL="457200" rtl="0" algn="l">
              <a:spcBef>
                <a:spcPts val="0"/>
              </a:spcBef>
              <a:spcAft>
                <a:spcPts val="0"/>
              </a:spcAft>
              <a:buSzPts val="2200"/>
              <a:buChar char="●"/>
            </a:pPr>
            <a:r>
              <a:rPr lang="en" sz="2200"/>
              <a:t>Large process 4 wants to load</a:t>
            </a:r>
            <a:endParaRPr sz="2200"/>
          </a:p>
        </p:txBody>
      </p:sp>
      <p:sp>
        <p:nvSpPr>
          <p:cNvPr id="3458" name="Google Shape;3458;p161"/>
          <p:cNvSpPr/>
          <p:nvPr/>
        </p:nvSpPr>
        <p:spPr>
          <a:xfrm>
            <a:off x="4347400" y="1936913"/>
            <a:ext cx="1827600" cy="183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2</a:t>
            </a:r>
            <a:endParaRPr/>
          </a:p>
        </p:txBody>
      </p:sp>
      <p:sp>
        <p:nvSpPr>
          <p:cNvPr id="3459" name="Google Shape;3459;p161"/>
          <p:cNvSpPr txBox="1"/>
          <p:nvPr/>
        </p:nvSpPr>
        <p:spPr>
          <a:xfrm>
            <a:off x="3655125" y="17943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800,000</a:t>
            </a:r>
            <a:endParaRPr sz="900">
              <a:solidFill>
                <a:schemeClr val="accent6"/>
              </a:solidFill>
            </a:endParaRPr>
          </a:p>
        </p:txBody>
      </p:sp>
      <p:sp>
        <p:nvSpPr>
          <p:cNvPr id="3460" name="Google Shape;3460;p161"/>
          <p:cNvSpPr/>
          <p:nvPr/>
        </p:nvSpPr>
        <p:spPr>
          <a:xfrm>
            <a:off x="4349525" y="1272700"/>
            <a:ext cx="18276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accent2"/>
                </a:solidFill>
              </a:rPr>
              <a:t>Process 3</a:t>
            </a:r>
            <a:endParaRPr i="1">
              <a:solidFill>
                <a:schemeClr val="accent2"/>
              </a:solidFill>
            </a:endParaRPr>
          </a:p>
        </p:txBody>
      </p:sp>
      <p:sp>
        <p:nvSpPr>
          <p:cNvPr id="3461" name="Google Shape;3461;p161"/>
          <p:cNvSpPr/>
          <p:nvPr/>
        </p:nvSpPr>
        <p:spPr>
          <a:xfrm>
            <a:off x="6957325" y="504020"/>
            <a:ext cx="1827600" cy="10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4</a:t>
            </a:r>
            <a:endParaRPr/>
          </a:p>
        </p:txBody>
      </p:sp>
      <p:sp>
        <p:nvSpPr>
          <p:cNvPr id="3462" name="Google Shape;3462;p161"/>
          <p:cNvSpPr/>
          <p:nvPr/>
        </p:nvSpPr>
        <p:spPr>
          <a:xfrm>
            <a:off x="5704225" y="1446825"/>
            <a:ext cx="353100" cy="3474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3" name="Google Shape;3463;p161"/>
          <p:cNvSpPr/>
          <p:nvPr/>
        </p:nvSpPr>
        <p:spPr>
          <a:xfrm>
            <a:off x="5704225" y="3952200"/>
            <a:ext cx="353100" cy="3474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a:t>
            </a:r>
            <a:endParaRPr/>
          </a:p>
        </p:txBody>
      </p:sp>
      <p:sp>
        <p:nvSpPr>
          <p:cNvPr id="159" name="Google Shape;159;p27"/>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Persisted storage</a:t>
            </a:r>
            <a:endParaRPr sz="2200"/>
          </a:p>
          <a:p>
            <a:pPr indent="-368300" lvl="0" marL="457200" rtl="0" algn="l">
              <a:spcBef>
                <a:spcPts val="0"/>
              </a:spcBef>
              <a:spcAft>
                <a:spcPts val="0"/>
              </a:spcAft>
              <a:buSzPts val="2200"/>
              <a:buChar char="●"/>
            </a:pPr>
            <a:r>
              <a:rPr lang="en" sz="2200"/>
              <a:t>HDD, SSD</a:t>
            </a:r>
            <a:endParaRPr sz="2200"/>
          </a:p>
          <a:p>
            <a:pPr indent="-368300" lvl="0" marL="457200" rtl="0" algn="l">
              <a:spcBef>
                <a:spcPts val="0"/>
              </a:spcBef>
              <a:spcAft>
                <a:spcPts val="0"/>
              </a:spcAft>
              <a:buSzPts val="2200"/>
              <a:buChar char="●"/>
            </a:pPr>
            <a:r>
              <a:rPr lang="en" sz="2200"/>
              <a:t>Slower than memory</a:t>
            </a:r>
            <a:endParaRPr sz="2200"/>
          </a:p>
        </p:txBody>
      </p:sp>
      <p:pic>
        <p:nvPicPr>
          <p:cNvPr id="160" name="Google Shape;160;p27"/>
          <p:cNvPicPr preferRelativeResize="0"/>
          <p:nvPr/>
        </p:nvPicPr>
        <p:blipFill>
          <a:blip r:embed="rId3">
            <a:alphaModFix/>
          </a:blip>
          <a:stretch>
            <a:fillRect/>
          </a:stretch>
        </p:blipFill>
        <p:spPr>
          <a:xfrm>
            <a:off x="5822050" y="124600"/>
            <a:ext cx="3216576" cy="1809351"/>
          </a:xfrm>
          <a:prstGeom prst="rect">
            <a:avLst/>
          </a:prstGeom>
          <a:noFill/>
          <a:ln>
            <a:noFill/>
          </a:ln>
        </p:spPr>
      </p:pic>
      <p:pic>
        <p:nvPicPr>
          <p:cNvPr id="161" name="Google Shape;161;p27"/>
          <p:cNvPicPr preferRelativeResize="0"/>
          <p:nvPr/>
        </p:nvPicPr>
        <p:blipFill rotWithShape="1">
          <a:blip r:embed="rId4">
            <a:alphaModFix/>
          </a:blip>
          <a:srcRect b="0" l="29576" r="29952" t="4039"/>
          <a:stretch/>
        </p:blipFill>
        <p:spPr>
          <a:xfrm>
            <a:off x="4572000" y="249225"/>
            <a:ext cx="1536352" cy="204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162"/>
          <p:cNvSpPr txBox="1"/>
          <p:nvPr>
            <p:ph type="title"/>
          </p:nvPr>
        </p:nvSpPr>
        <p:spPr>
          <a:xfrm>
            <a:off x="311700" y="445025"/>
            <a:ext cx="288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Fragmentation</a:t>
            </a:r>
            <a:endParaRPr/>
          </a:p>
        </p:txBody>
      </p:sp>
      <p:sp>
        <p:nvSpPr>
          <p:cNvPr id="3469" name="Google Shape;3469;p162"/>
          <p:cNvSpPr/>
          <p:nvPr/>
        </p:nvSpPr>
        <p:spPr>
          <a:xfrm>
            <a:off x="4261625" y="537550"/>
            <a:ext cx="20034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0" name="Google Shape;3470;p162"/>
          <p:cNvSpPr txBox="1"/>
          <p:nvPr/>
        </p:nvSpPr>
        <p:spPr>
          <a:xfrm>
            <a:off x="3830350" y="36645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471" name="Google Shape;3471;p162"/>
          <p:cNvSpPr txBox="1"/>
          <p:nvPr/>
        </p:nvSpPr>
        <p:spPr>
          <a:xfrm>
            <a:off x="3830350" y="34775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472" name="Google Shape;3472;p162"/>
          <p:cNvSpPr txBox="1"/>
          <p:nvPr/>
        </p:nvSpPr>
        <p:spPr>
          <a:xfrm>
            <a:off x="3830350" y="32907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a:t>
            </a:r>
            <a:endParaRPr sz="900">
              <a:solidFill>
                <a:schemeClr val="accent6"/>
              </a:solidFill>
            </a:endParaRPr>
          </a:p>
        </p:txBody>
      </p:sp>
      <p:sp>
        <p:nvSpPr>
          <p:cNvPr id="3473" name="Google Shape;3473;p162"/>
          <p:cNvSpPr txBox="1"/>
          <p:nvPr/>
        </p:nvSpPr>
        <p:spPr>
          <a:xfrm>
            <a:off x="3589075" y="4934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1,000,000</a:t>
            </a:r>
            <a:endParaRPr sz="900">
              <a:solidFill>
                <a:schemeClr val="accent6"/>
              </a:solidFill>
            </a:endParaRPr>
          </a:p>
        </p:txBody>
      </p:sp>
      <p:sp>
        <p:nvSpPr>
          <p:cNvPr id="3474" name="Google Shape;3474;p162"/>
          <p:cNvSpPr txBox="1"/>
          <p:nvPr/>
        </p:nvSpPr>
        <p:spPr>
          <a:xfrm>
            <a:off x="3720600" y="30207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475" name="Google Shape;3475;p162"/>
          <p:cNvSpPr txBox="1"/>
          <p:nvPr>
            <p:ph idx="1" type="body"/>
          </p:nvPr>
        </p:nvSpPr>
        <p:spPr>
          <a:xfrm>
            <a:off x="194025" y="1123400"/>
            <a:ext cx="4312500" cy="2026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Process 4 can’t load </a:t>
            </a:r>
            <a:endParaRPr sz="2200"/>
          </a:p>
          <a:p>
            <a:pPr indent="-368300" lvl="0" marL="457200" rtl="0" algn="l">
              <a:spcBef>
                <a:spcPts val="0"/>
              </a:spcBef>
              <a:spcAft>
                <a:spcPts val="0"/>
              </a:spcAft>
              <a:buSzPts val="2200"/>
              <a:buChar char="●"/>
            </a:pPr>
            <a:r>
              <a:rPr lang="en" sz="2200"/>
              <a:t>Enough space but fragmented</a:t>
            </a:r>
            <a:endParaRPr sz="2200"/>
          </a:p>
        </p:txBody>
      </p:sp>
      <p:sp>
        <p:nvSpPr>
          <p:cNvPr id="3476" name="Google Shape;3476;p162"/>
          <p:cNvSpPr/>
          <p:nvPr/>
        </p:nvSpPr>
        <p:spPr>
          <a:xfrm>
            <a:off x="4347400" y="1306988"/>
            <a:ext cx="1827600" cy="183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2</a:t>
            </a:r>
            <a:endParaRPr/>
          </a:p>
        </p:txBody>
      </p:sp>
      <p:sp>
        <p:nvSpPr>
          <p:cNvPr id="3477" name="Google Shape;3477;p162"/>
          <p:cNvSpPr txBox="1"/>
          <p:nvPr/>
        </p:nvSpPr>
        <p:spPr>
          <a:xfrm>
            <a:off x="3655125" y="11643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800,000</a:t>
            </a:r>
            <a:endParaRPr sz="900">
              <a:solidFill>
                <a:schemeClr val="accent6"/>
              </a:solidFill>
            </a:endParaRPr>
          </a:p>
        </p:txBody>
      </p:sp>
      <p:sp>
        <p:nvSpPr>
          <p:cNvPr id="3478" name="Google Shape;3478;p162"/>
          <p:cNvSpPr/>
          <p:nvPr/>
        </p:nvSpPr>
        <p:spPr>
          <a:xfrm>
            <a:off x="6901825" y="1624370"/>
            <a:ext cx="1827600" cy="1060500"/>
          </a:xfrm>
          <a:prstGeom prst="rect">
            <a:avLst/>
          </a:prstGeom>
          <a:solidFill>
            <a:srgbClr val="E0666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4</a:t>
            </a:r>
            <a:endParaRPr/>
          </a:p>
        </p:txBody>
      </p:sp>
      <p:cxnSp>
        <p:nvCxnSpPr>
          <p:cNvPr id="3479" name="Google Shape;3479;p162"/>
          <p:cNvCxnSpPr/>
          <p:nvPr/>
        </p:nvCxnSpPr>
        <p:spPr>
          <a:xfrm rot="10800000">
            <a:off x="6348125" y="996750"/>
            <a:ext cx="394500" cy="505500"/>
          </a:xfrm>
          <a:prstGeom prst="straightConnector1">
            <a:avLst/>
          </a:prstGeom>
          <a:noFill/>
          <a:ln cap="flat" cmpd="sng" w="9525">
            <a:solidFill>
              <a:srgbClr val="DF3079"/>
            </a:solidFill>
            <a:prstDash val="solid"/>
            <a:round/>
            <a:headEnd len="med" w="med" type="none"/>
            <a:tailEnd len="med" w="med" type="triangle"/>
          </a:ln>
        </p:spPr>
      </p:cxnSp>
      <p:cxnSp>
        <p:nvCxnSpPr>
          <p:cNvPr id="3480" name="Google Shape;3480;p162"/>
          <p:cNvCxnSpPr/>
          <p:nvPr/>
        </p:nvCxnSpPr>
        <p:spPr>
          <a:xfrm flipH="1">
            <a:off x="6320300" y="2684875"/>
            <a:ext cx="505500" cy="7695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16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External vs Internal Fragmentation</a:t>
            </a:r>
            <a:endParaRPr/>
          </a:p>
        </p:txBody>
      </p:sp>
      <p:sp>
        <p:nvSpPr>
          <p:cNvPr id="3486" name="Google Shape;3486;p163"/>
          <p:cNvSpPr txBox="1"/>
          <p:nvPr>
            <p:ph idx="1" type="body"/>
          </p:nvPr>
        </p:nvSpPr>
        <p:spPr>
          <a:xfrm>
            <a:off x="259500" y="1123400"/>
            <a:ext cx="5250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allocation happens in blocks</a:t>
            </a:r>
            <a:endParaRPr sz="2200"/>
          </a:p>
          <a:p>
            <a:pPr indent="-368300" lvl="0" marL="457200" rtl="0" algn="l">
              <a:spcBef>
                <a:spcPts val="0"/>
              </a:spcBef>
              <a:spcAft>
                <a:spcPts val="0"/>
              </a:spcAft>
              <a:buSzPts val="2200"/>
              <a:buChar char="●"/>
            </a:pPr>
            <a:r>
              <a:rPr lang="en" sz="2200"/>
              <a:t>External fragmentation</a:t>
            </a:r>
            <a:endParaRPr sz="2200"/>
          </a:p>
          <a:p>
            <a:pPr indent="-368300" lvl="0" marL="457200" rtl="0" algn="l">
              <a:spcBef>
                <a:spcPts val="0"/>
              </a:spcBef>
              <a:spcAft>
                <a:spcPts val="0"/>
              </a:spcAft>
              <a:buSzPts val="2200"/>
              <a:buChar char="●"/>
            </a:pPr>
            <a:r>
              <a:rPr lang="en" sz="2200"/>
              <a:t>Internal fragmentation</a:t>
            </a:r>
            <a:endParaRPr sz="22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0" name="Shape 3490"/>
        <p:cNvGrpSpPr/>
        <p:nvPr/>
      </p:nvGrpSpPr>
      <p:grpSpPr>
        <a:xfrm>
          <a:off x="0" y="0"/>
          <a:ext cx="0" cy="0"/>
          <a:chOff x="0" y="0"/>
          <a:chExt cx="0" cy="0"/>
        </a:xfrm>
      </p:grpSpPr>
      <p:sp>
        <p:nvSpPr>
          <p:cNvPr id="3491" name="Google Shape;3491;p16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External Fragmentation</a:t>
            </a:r>
            <a:endParaRPr/>
          </a:p>
        </p:txBody>
      </p:sp>
      <p:sp>
        <p:nvSpPr>
          <p:cNvPr id="3492" name="Google Shape;3492;p164"/>
          <p:cNvSpPr txBox="1"/>
          <p:nvPr>
            <p:ph idx="1" type="body"/>
          </p:nvPr>
        </p:nvSpPr>
        <p:spPr>
          <a:xfrm>
            <a:off x="259500" y="1123400"/>
            <a:ext cx="5250900" cy="2642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a:t>
            </a:r>
            <a:r>
              <a:rPr lang="en" sz="1900"/>
              <a:t>e get space but its not contiguous</a:t>
            </a:r>
            <a:endParaRPr sz="1900"/>
          </a:p>
          <a:p>
            <a:pPr indent="-349250" lvl="0" marL="457200" rtl="0" algn="l">
              <a:spcBef>
                <a:spcPts val="0"/>
              </a:spcBef>
              <a:spcAft>
                <a:spcPts val="0"/>
              </a:spcAft>
              <a:buSzPts val="1900"/>
              <a:buChar char="●"/>
            </a:pPr>
            <a:r>
              <a:rPr lang="en" sz="1900"/>
              <a:t>Happens often with variable size blocks</a:t>
            </a:r>
            <a:endParaRPr sz="1900"/>
          </a:p>
          <a:p>
            <a:pPr indent="-349250" lvl="0" marL="457200" rtl="0" algn="l">
              <a:spcBef>
                <a:spcPts val="0"/>
              </a:spcBef>
              <a:spcAft>
                <a:spcPts val="0"/>
              </a:spcAft>
              <a:buSzPts val="1900"/>
              <a:buChar char="●"/>
            </a:pPr>
            <a:r>
              <a:rPr lang="en" sz="1900"/>
              <a:t>e.g. segmentation</a:t>
            </a:r>
            <a:endParaRPr sz="1900"/>
          </a:p>
        </p:txBody>
      </p:sp>
      <p:sp>
        <p:nvSpPr>
          <p:cNvPr id="3493" name="Google Shape;3493;p164"/>
          <p:cNvSpPr/>
          <p:nvPr/>
        </p:nvSpPr>
        <p:spPr>
          <a:xfrm>
            <a:off x="5860750" y="735750"/>
            <a:ext cx="1311000" cy="22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4" name="Google Shape;3494;p164"/>
          <p:cNvSpPr/>
          <p:nvPr/>
        </p:nvSpPr>
        <p:spPr>
          <a:xfrm>
            <a:off x="5945050" y="837850"/>
            <a:ext cx="1136700" cy="373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5" name="Google Shape;3495;p164"/>
          <p:cNvSpPr/>
          <p:nvPr/>
        </p:nvSpPr>
        <p:spPr>
          <a:xfrm>
            <a:off x="5945050" y="1537800"/>
            <a:ext cx="1136700" cy="345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6" name="Google Shape;3496;p164"/>
          <p:cNvSpPr/>
          <p:nvPr/>
        </p:nvSpPr>
        <p:spPr>
          <a:xfrm>
            <a:off x="5945050" y="2272425"/>
            <a:ext cx="1136700" cy="373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7" name="Google Shape;3497;p164"/>
          <p:cNvSpPr/>
          <p:nvPr/>
        </p:nvSpPr>
        <p:spPr>
          <a:xfrm>
            <a:off x="5945727" y="2524750"/>
            <a:ext cx="575400" cy="373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8" name="Google Shape;3498;p164"/>
          <p:cNvSpPr txBox="1"/>
          <p:nvPr/>
        </p:nvSpPr>
        <p:spPr>
          <a:xfrm>
            <a:off x="5815000" y="3170550"/>
            <a:ext cx="3128100" cy="10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Example of </a:t>
            </a:r>
            <a:r>
              <a:rPr lang="en" sz="1800">
                <a:solidFill>
                  <a:schemeClr val="lt2"/>
                </a:solidFill>
              </a:rPr>
              <a:t>external</a:t>
            </a:r>
            <a:r>
              <a:rPr lang="en" sz="1800">
                <a:solidFill>
                  <a:schemeClr val="lt2"/>
                </a:solidFill>
              </a:rPr>
              <a:t> fragmentation </a:t>
            </a:r>
            <a:endParaRPr sz="1800">
              <a:solidFill>
                <a:schemeClr val="lt2"/>
              </a:solidFill>
            </a:endParaRPr>
          </a:p>
          <a:p>
            <a:pPr indent="0" lvl="0" marL="0" rtl="0" algn="l">
              <a:spcBef>
                <a:spcPts val="0"/>
              </a:spcBef>
              <a:spcAft>
                <a:spcPts val="0"/>
              </a:spcAft>
              <a:buNone/>
            </a:pPr>
            <a:r>
              <a:rPr lang="en">
                <a:solidFill>
                  <a:schemeClr val="lt2"/>
                </a:solidFill>
              </a:rPr>
              <a:t>(no space for purple process)</a:t>
            </a:r>
            <a:endParaRPr>
              <a:solidFill>
                <a:schemeClr val="lt2"/>
              </a:solidFill>
            </a:endParaRPr>
          </a:p>
        </p:txBody>
      </p:sp>
      <p:sp>
        <p:nvSpPr>
          <p:cNvPr id="3499" name="Google Shape;3499;p164"/>
          <p:cNvSpPr/>
          <p:nvPr/>
        </p:nvSpPr>
        <p:spPr>
          <a:xfrm>
            <a:off x="7599625" y="1239000"/>
            <a:ext cx="1136700" cy="948300"/>
          </a:xfrm>
          <a:prstGeom prst="rect">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0" name="Google Shape;3500;p164"/>
          <p:cNvSpPr/>
          <p:nvPr/>
        </p:nvSpPr>
        <p:spPr>
          <a:xfrm>
            <a:off x="6202651" y="1059300"/>
            <a:ext cx="938700" cy="17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sp>
        <p:nvSpPr>
          <p:cNvPr id="3505" name="Google Shape;3505;p16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Internal Fragmentation</a:t>
            </a:r>
            <a:endParaRPr/>
          </a:p>
        </p:txBody>
      </p:sp>
      <p:sp>
        <p:nvSpPr>
          <p:cNvPr id="3506" name="Google Shape;3506;p165"/>
          <p:cNvSpPr txBox="1"/>
          <p:nvPr>
            <p:ph idx="1" type="body"/>
          </p:nvPr>
        </p:nvSpPr>
        <p:spPr>
          <a:xfrm>
            <a:off x="259500" y="1123400"/>
            <a:ext cx="5250900" cy="264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Fixed-allocated</a:t>
            </a:r>
            <a:r>
              <a:rPr lang="en" sz="2000"/>
              <a:t> blocks</a:t>
            </a:r>
            <a:endParaRPr sz="2000"/>
          </a:p>
          <a:p>
            <a:pPr indent="-355600" lvl="0" marL="457200" rtl="0" algn="l">
              <a:spcBef>
                <a:spcPts val="0"/>
              </a:spcBef>
              <a:spcAft>
                <a:spcPts val="0"/>
              </a:spcAft>
              <a:buSzPts val="2000"/>
              <a:buChar char="●"/>
            </a:pPr>
            <a:r>
              <a:rPr lang="en" sz="2000"/>
              <a:t>Internal space is wasted</a:t>
            </a:r>
            <a:endParaRPr sz="2000"/>
          </a:p>
          <a:p>
            <a:pPr indent="-355600" lvl="0" marL="457200" rtl="0" algn="l">
              <a:spcBef>
                <a:spcPts val="0"/>
              </a:spcBef>
              <a:spcAft>
                <a:spcPts val="0"/>
              </a:spcAft>
              <a:buSzPts val="2000"/>
              <a:buChar char="●"/>
            </a:pPr>
            <a:r>
              <a:rPr lang="en" sz="2000"/>
              <a:t>OS doesn’t know the space is unused</a:t>
            </a:r>
            <a:endParaRPr sz="2000"/>
          </a:p>
          <a:p>
            <a:pPr indent="-355600" lvl="0" marL="457200" rtl="0" algn="l">
              <a:spcBef>
                <a:spcPts val="0"/>
              </a:spcBef>
              <a:spcAft>
                <a:spcPts val="0"/>
              </a:spcAft>
              <a:buSzPts val="2000"/>
              <a:buChar char="●"/>
            </a:pPr>
            <a:r>
              <a:rPr lang="en" sz="2000"/>
              <a:t>Happens with fixed-size blocks, especially large size</a:t>
            </a:r>
            <a:endParaRPr sz="2000"/>
          </a:p>
        </p:txBody>
      </p:sp>
      <p:sp>
        <p:nvSpPr>
          <p:cNvPr id="3507" name="Google Shape;3507;p165"/>
          <p:cNvSpPr/>
          <p:nvPr/>
        </p:nvSpPr>
        <p:spPr>
          <a:xfrm>
            <a:off x="5860750" y="735750"/>
            <a:ext cx="1311000" cy="22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8" name="Google Shape;3508;p165"/>
          <p:cNvSpPr/>
          <p:nvPr/>
        </p:nvSpPr>
        <p:spPr>
          <a:xfrm>
            <a:off x="7307675" y="735750"/>
            <a:ext cx="1311000" cy="228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9" name="Google Shape;3509;p165"/>
          <p:cNvSpPr/>
          <p:nvPr/>
        </p:nvSpPr>
        <p:spPr>
          <a:xfrm>
            <a:off x="5918750" y="816850"/>
            <a:ext cx="1204500" cy="6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0" name="Google Shape;3510;p165"/>
          <p:cNvSpPr/>
          <p:nvPr/>
        </p:nvSpPr>
        <p:spPr>
          <a:xfrm>
            <a:off x="7360925" y="816850"/>
            <a:ext cx="1204500" cy="131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1" name="Google Shape;3511;p165"/>
          <p:cNvSpPr/>
          <p:nvPr/>
        </p:nvSpPr>
        <p:spPr>
          <a:xfrm>
            <a:off x="7360925" y="969250"/>
            <a:ext cx="1204500" cy="131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2" name="Google Shape;3512;p165"/>
          <p:cNvSpPr/>
          <p:nvPr/>
        </p:nvSpPr>
        <p:spPr>
          <a:xfrm>
            <a:off x="7360925" y="1121650"/>
            <a:ext cx="1204500" cy="131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3" name="Google Shape;3513;p165"/>
          <p:cNvSpPr/>
          <p:nvPr/>
        </p:nvSpPr>
        <p:spPr>
          <a:xfrm>
            <a:off x="7360925" y="1426450"/>
            <a:ext cx="1204500" cy="131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4" name="Google Shape;3514;p165"/>
          <p:cNvSpPr/>
          <p:nvPr/>
        </p:nvSpPr>
        <p:spPr>
          <a:xfrm>
            <a:off x="7360925" y="1578850"/>
            <a:ext cx="1204500" cy="131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5" name="Google Shape;3515;p165"/>
          <p:cNvSpPr/>
          <p:nvPr/>
        </p:nvSpPr>
        <p:spPr>
          <a:xfrm>
            <a:off x="7360925" y="2036050"/>
            <a:ext cx="1204500" cy="13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6" name="Google Shape;3516;p165"/>
          <p:cNvSpPr/>
          <p:nvPr/>
        </p:nvSpPr>
        <p:spPr>
          <a:xfrm>
            <a:off x="7360925" y="2188450"/>
            <a:ext cx="1204500" cy="13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7" name="Google Shape;3517;p165"/>
          <p:cNvSpPr/>
          <p:nvPr/>
        </p:nvSpPr>
        <p:spPr>
          <a:xfrm>
            <a:off x="7360925" y="2340850"/>
            <a:ext cx="1204500" cy="13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8" name="Google Shape;3518;p165"/>
          <p:cNvSpPr/>
          <p:nvPr/>
        </p:nvSpPr>
        <p:spPr>
          <a:xfrm>
            <a:off x="7360925" y="2493250"/>
            <a:ext cx="1204500" cy="13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9" name="Google Shape;3519;p165"/>
          <p:cNvSpPr/>
          <p:nvPr/>
        </p:nvSpPr>
        <p:spPr>
          <a:xfrm>
            <a:off x="7360925" y="2645650"/>
            <a:ext cx="1204500" cy="131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0" name="Google Shape;3520;p165"/>
          <p:cNvSpPr/>
          <p:nvPr/>
        </p:nvSpPr>
        <p:spPr>
          <a:xfrm>
            <a:off x="5918750" y="1527300"/>
            <a:ext cx="1204500" cy="6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1" name="Google Shape;3521;p165"/>
          <p:cNvSpPr/>
          <p:nvPr/>
        </p:nvSpPr>
        <p:spPr>
          <a:xfrm>
            <a:off x="5918750" y="2237750"/>
            <a:ext cx="1204500" cy="6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2" name="Google Shape;3522;p165"/>
          <p:cNvSpPr/>
          <p:nvPr/>
        </p:nvSpPr>
        <p:spPr>
          <a:xfrm>
            <a:off x="5945050" y="837850"/>
            <a:ext cx="499800" cy="13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3" name="Google Shape;3523;p165"/>
          <p:cNvSpPr/>
          <p:nvPr/>
        </p:nvSpPr>
        <p:spPr>
          <a:xfrm>
            <a:off x="5945050" y="1537800"/>
            <a:ext cx="1136700" cy="345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4" name="Google Shape;3524;p165"/>
          <p:cNvSpPr/>
          <p:nvPr/>
        </p:nvSpPr>
        <p:spPr>
          <a:xfrm>
            <a:off x="5945050" y="2272425"/>
            <a:ext cx="1136700" cy="373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5" name="Google Shape;3525;p165"/>
          <p:cNvSpPr/>
          <p:nvPr/>
        </p:nvSpPr>
        <p:spPr>
          <a:xfrm>
            <a:off x="5945727" y="2524750"/>
            <a:ext cx="575400" cy="373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6" name="Google Shape;3526;p165"/>
          <p:cNvSpPr/>
          <p:nvPr/>
        </p:nvSpPr>
        <p:spPr>
          <a:xfrm>
            <a:off x="7990025" y="2645650"/>
            <a:ext cx="575400" cy="131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7" name="Google Shape;3527;p165"/>
          <p:cNvSpPr/>
          <p:nvPr/>
        </p:nvSpPr>
        <p:spPr>
          <a:xfrm>
            <a:off x="7511050" y="1121650"/>
            <a:ext cx="1054500" cy="131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8" name="Google Shape;3528;p165"/>
          <p:cNvSpPr txBox="1"/>
          <p:nvPr/>
        </p:nvSpPr>
        <p:spPr>
          <a:xfrm>
            <a:off x="6015750" y="3163625"/>
            <a:ext cx="24852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Example of internal</a:t>
            </a:r>
            <a:endParaRPr sz="1800">
              <a:solidFill>
                <a:schemeClr val="lt2"/>
              </a:solidFill>
            </a:endParaRPr>
          </a:p>
          <a:p>
            <a:pPr indent="0" lvl="0" marL="0" rtl="0" algn="l">
              <a:spcBef>
                <a:spcPts val="0"/>
              </a:spcBef>
              <a:spcAft>
                <a:spcPts val="0"/>
              </a:spcAft>
              <a:buNone/>
            </a:pPr>
            <a:r>
              <a:rPr lang="en" sz="1800">
                <a:solidFill>
                  <a:schemeClr val="lt2"/>
                </a:solidFill>
              </a:rPr>
              <a:t>fragmentation</a:t>
            </a:r>
            <a:endParaRPr sz="1800">
              <a:solidFill>
                <a:schemeClr val="lt2"/>
              </a:solidFill>
            </a:endParaRPr>
          </a:p>
        </p:txBody>
      </p:sp>
      <p:sp>
        <p:nvSpPr>
          <p:cNvPr id="3529" name="Google Shape;3529;p165"/>
          <p:cNvSpPr txBox="1"/>
          <p:nvPr/>
        </p:nvSpPr>
        <p:spPr>
          <a:xfrm>
            <a:off x="7578975" y="144975"/>
            <a:ext cx="8376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Small block</a:t>
            </a:r>
            <a:r>
              <a:rPr lang="en" sz="1100">
                <a:solidFill>
                  <a:schemeClr val="lt2"/>
                </a:solidFill>
              </a:rPr>
              <a:t> </a:t>
            </a:r>
            <a:endParaRPr sz="1100">
              <a:solidFill>
                <a:schemeClr val="lt2"/>
              </a:solidFill>
            </a:endParaRPr>
          </a:p>
        </p:txBody>
      </p:sp>
      <p:sp>
        <p:nvSpPr>
          <p:cNvPr id="3530" name="Google Shape;3530;p165"/>
          <p:cNvSpPr txBox="1"/>
          <p:nvPr/>
        </p:nvSpPr>
        <p:spPr>
          <a:xfrm>
            <a:off x="6102200" y="144975"/>
            <a:ext cx="8376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Large</a:t>
            </a:r>
            <a:r>
              <a:rPr lang="en" sz="1100">
                <a:solidFill>
                  <a:schemeClr val="lt2"/>
                </a:solidFill>
              </a:rPr>
              <a:t> block </a:t>
            </a:r>
            <a:endParaRPr sz="1100">
              <a:solidFill>
                <a:schemeClr val="lt2"/>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16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 memory and fragmentation</a:t>
            </a:r>
            <a:endParaRPr/>
          </a:p>
        </p:txBody>
      </p:sp>
      <p:sp>
        <p:nvSpPr>
          <p:cNvPr id="3536" name="Google Shape;3536;p166"/>
          <p:cNvSpPr txBox="1"/>
          <p:nvPr>
            <p:ph idx="1" type="body"/>
          </p:nvPr>
        </p:nvSpPr>
        <p:spPr>
          <a:xfrm>
            <a:off x="259500" y="1123400"/>
            <a:ext cx="58533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Let us use fixed block size call it paging</a:t>
            </a:r>
            <a:endParaRPr sz="2200"/>
          </a:p>
          <a:p>
            <a:pPr indent="-368300" lvl="0" marL="457200" rtl="0" algn="l">
              <a:spcBef>
                <a:spcPts val="0"/>
              </a:spcBef>
              <a:spcAft>
                <a:spcPts val="0"/>
              </a:spcAft>
              <a:buSzPts val="2200"/>
              <a:buChar char="●"/>
            </a:pPr>
            <a:r>
              <a:rPr lang="en" sz="2200"/>
              <a:t>Each process has virtual address space </a:t>
            </a:r>
            <a:endParaRPr sz="2200"/>
          </a:p>
          <a:p>
            <a:pPr indent="-368300" lvl="0" marL="457200" rtl="0" algn="l">
              <a:spcBef>
                <a:spcPts val="0"/>
              </a:spcBef>
              <a:spcAft>
                <a:spcPts val="0"/>
              </a:spcAft>
              <a:buSzPts val="2200"/>
              <a:buChar char="●"/>
            </a:pPr>
            <a:r>
              <a:rPr lang="en" sz="2200"/>
              <a:t>We map logical page to physical page</a:t>
            </a:r>
            <a:endParaRPr sz="2200"/>
          </a:p>
          <a:p>
            <a:pPr indent="-368300" lvl="0" marL="457200" rtl="0" algn="l">
              <a:spcBef>
                <a:spcPts val="0"/>
              </a:spcBef>
              <a:spcAft>
                <a:spcPts val="0"/>
              </a:spcAft>
              <a:buSzPts val="2200"/>
              <a:buChar char="●"/>
            </a:pPr>
            <a:r>
              <a:rPr lang="en" sz="2200"/>
              <a:t>Mapping stored in process page table</a:t>
            </a:r>
            <a:endParaRPr sz="2200"/>
          </a:p>
          <a:p>
            <a:pPr indent="-368300" lvl="0" marL="457200" rtl="0" algn="l">
              <a:spcBef>
                <a:spcPts val="0"/>
              </a:spcBef>
              <a:spcAft>
                <a:spcPts val="0"/>
              </a:spcAft>
              <a:buSzPts val="2200"/>
              <a:buChar char="●"/>
            </a:pPr>
            <a:r>
              <a:rPr lang="en" sz="2200"/>
              <a:t>Page size is often 4kb</a:t>
            </a:r>
            <a:endParaRPr sz="2200"/>
          </a:p>
          <a:p>
            <a:pPr indent="-368300" lvl="0" marL="457200" rtl="0" algn="l">
              <a:spcBef>
                <a:spcPts val="0"/>
              </a:spcBef>
              <a:spcAft>
                <a:spcPts val="0"/>
              </a:spcAft>
              <a:buSzPts val="2200"/>
              <a:buChar char="●"/>
            </a:pPr>
            <a:r>
              <a:rPr lang="en" sz="2200"/>
              <a:t>Many to 1</a:t>
            </a:r>
            <a:endParaRPr sz="22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sp>
        <p:nvSpPr>
          <p:cNvPr id="3541" name="Google Shape;3541;p16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 memory and fragmentation</a:t>
            </a:r>
            <a:endParaRPr/>
          </a:p>
        </p:txBody>
      </p:sp>
      <p:sp>
        <p:nvSpPr>
          <p:cNvPr id="3542" name="Google Shape;3542;p167"/>
          <p:cNvSpPr/>
          <p:nvPr/>
        </p:nvSpPr>
        <p:spPr>
          <a:xfrm>
            <a:off x="5944350" y="855375"/>
            <a:ext cx="2335200" cy="3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3" name="Google Shape;3543;p167"/>
          <p:cNvSpPr/>
          <p:nvPr/>
        </p:nvSpPr>
        <p:spPr>
          <a:xfrm>
            <a:off x="6039197" y="9794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3544" name="Google Shape;3544;p167"/>
          <p:cNvSpPr/>
          <p:nvPr/>
        </p:nvSpPr>
        <p:spPr>
          <a:xfrm>
            <a:off x="6039197" y="12126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3545" name="Google Shape;3545;p167"/>
          <p:cNvSpPr/>
          <p:nvPr/>
        </p:nvSpPr>
        <p:spPr>
          <a:xfrm>
            <a:off x="6039197" y="14458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6" name="Google Shape;3546;p167"/>
          <p:cNvSpPr/>
          <p:nvPr/>
        </p:nvSpPr>
        <p:spPr>
          <a:xfrm>
            <a:off x="6039297" y="1679068"/>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B.P3</a:t>
            </a:r>
            <a:endParaRPr>
              <a:solidFill>
                <a:srgbClr val="FFFFFF"/>
              </a:solidFill>
            </a:endParaRPr>
          </a:p>
        </p:txBody>
      </p:sp>
      <p:sp>
        <p:nvSpPr>
          <p:cNvPr id="3547" name="Google Shape;3547;p167"/>
          <p:cNvSpPr/>
          <p:nvPr/>
        </p:nvSpPr>
        <p:spPr>
          <a:xfrm>
            <a:off x="6039297" y="1912267"/>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B.P2</a:t>
            </a:r>
            <a:endParaRPr>
              <a:solidFill>
                <a:srgbClr val="FFFFFF"/>
              </a:solidFill>
            </a:endParaRPr>
          </a:p>
        </p:txBody>
      </p:sp>
      <p:sp>
        <p:nvSpPr>
          <p:cNvPr id="3548" name="Google Shape;3548;p167"/>
          <p:cNvSpPr/>
          <p:nvPr/>
        </p:nvSpPr>
        <p:spPr>
          <a:xfrm>
            <a:off x="6039197" y="2378664"/>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C.P5</a:t>
            </a:r>
            <a:endParaRPr/>
          </a:p>
        </p:txBody>
      </p:sp>
      <p:sp>
        <p:nvSpPr>
          <p:cNvPr id="3549" name="Google Shape;3549;p167"/>
          <p:cNvSpPr/>
          <p:nvPr/>
        </p:nvSpPr>
        <p:spPr>
          <a:xfrm>
            <a:off x="6039197" y="2611863"/>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C.P4</a:t>
            </a:r>
            <a:endParaRPr/>
          </a:p>
        </p:txBody>
      </p:sp>
      <p:sp>
        <p:nvSpPr>
          <p:cNvPr id="3550" name="Google Shape;3550;p167"/>
          <p:cNvSpPr/>
          <p:nvPr/>
        </p:nvSpPr>
        <p:spPr>
          <a:xfrm>
            <a:off x="6039197" y="2845061"/>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C.P3</a:t>
            </a:r>
            <a:endParaRPr/>
          </a:p>
        </p:txBody>
      </p:sp>
      <p:sp>
        <p:nvSpPr>
          <p:cNvPr id="3551" name="Google Shape;3551;p167"/>
          <p:cNvSpPr/>
          <p:nvPr/>
        </p:nvSpPr>
        <p:spPr>
          <a:xfrm>
            <a:off x="6039184" y="3311460"/>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C.P2</a:t>
            </a:r>
            <a:endParaRPr/>
          </a:p>
        </p:txBody>
      </p:sp>
      <p:sp>
        <p:nvSpPr>
          <p:cNvPr id="3552" name="Google Shape;3552;p167"/>
          <p:cNvSpPr/>
          <p:nvPr/>
        </p:nvSpPr>
        <p:spPr>
          <a:xfrm>
            <a:off x="6039184" y="3544659"/>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C.P1</a:t>
            </a:r>
            <a:endParaRPr/>
          </a:p>
        </p:txBody>
      </p:sp>
      <p:sp>
        <p:nvSpPr>
          <p:cNvPr id="3553" name="Google Shape;3553;p167"/>
          <p:cNvSpPr/>
          <p:nvPr/>
        </p:nvSpPr>
        <p:spPr>
          <a:xfrm>
            <a:off x="7159712" y="3544659"/>
            <a:ext cx="10248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4" name="Google Shape;3554;p167"/>
          <p:cNvSpPr/>
          <p:nvPr/>
        </p:nvSpPr>
        <p:spPr>
          <a:xfrm>
            <a:off x="6306593" y="1445870"/>
            <a:ext cx="1878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A.P2</a:t>
            </a:r>
            <a:endParaRPr>
              <a:solidFill>
                <a:schemeClr val="lt1"/>
              </a:solidFill>
            </a:endParaRPr>
          </a:p>
        </p:txBody>
      </p:sp>
      <p:sp>
        <p:nvSpPr>
          <p:cNvPr id="3555" name="Google Shape;3555;p167"/>
          <p:cNvSpPr txBox="1"/>
          <p:nvPr/>
        </p:nvSpPr>
        <p:spPr>
          <a:xfrm>
            <a:off x="5870375" y="4493200"/>
            <a:ext cx="30321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 </a:t>
            </a:r>
            <a:r>
              <a:rPr lang="en" sz="1800">
                <a:solidFill>
                  <a:schemeClr val="lt2"/>
                </a:solidFill>
              </a:rPr>
              <a:t>Physical memory</a:t>
            </a:r>
            <a:endParaRPr sz="1800">
              <a:solidFill>
                <a:schemeClr val="lt2"/>
              </a:solidFill>
            </a:endParaRPr>
          </a:p>
        </p:txBody>
      </p:sp>
      <p:sp>
        <p:nvSpPr>
          <p:cNvPr id="3556" name="Google Shape;3556;p167"/>
          <p:cNvSpPr/>
          <p:nvPr/>
        </p:nvSpPr>
        <p:spPr>
          <a:xfrm>
            <a:off x="3188825" y="10177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557" name="Google Shape;3557;p167"/>
          <p:cNvSpPr txBox="1"/>
          <p:nvPr/>
        </p:nvSpPr>
        <p:spPr>
          <a:xfrm>
            <a:off x="983000" y="118047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A VM</a:t>
            </a:r>
            <a:endParaRPr sz="1800">
              <a:solidFill>
                <a:schemeClr val="lt2"/>
              </a:solidFill>
            </a:endParaRPr>
          </a:p>
        </p:txBody>
      </p:sp>
      <p:sp>
        <p:nvSpPr>
          <p:cNvPr id="3558" name="Google Shape;3558;p167"/>
          <p:cNvSpPr txBox="1"/>
          <p:nvPr/>
        </p:nvSpPr>
        <p:spPr>
          <a:xfrm>
            <a:off x="983000" y="255752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B VM</a:t>
            </a:r>
            <a:endParaRPr sz="1800">
              <a:solidFill>
                <a:schemeClr val="lt2"/>
              </a:solidFill>
            </a:endParaRPr>
          </a:p>
        </p:txBody>
      </p:sp>
      <p:sp>
        <p:nvSpPr>
          <p:cNvPr id="3559" name="Google Shape;3559;p167"/>
          <p:cNvSpPr txBox="1"/>
          <p:nvPr/>
        </p:nvSpPr>
        <p:spPr>
          <a:xfrm>
            <a:off x="983000" y="3809500"/>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C VM</a:t>
            </a:r>
            <a:endParaRPr sz="1800">
              <a:solidFill>
                <a:schemeClr val="lt2"/>
              </a:solidFill>
            </a:endParaRPr>
          </a:p>
        </p:txBody>
      </p:sp>
      <p:sp>
        <p:nvSpPr>
          <p:cNvPr id="3560" name="Google Shape;3560;p167"/>
          <p:cNvSpPr txBox="1"/>
          <p:nvPr/>
        </p:nvSpPr>
        <p:spPr>
          <a:xfrm>
            <a:off x="2930400" y="18150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561" name="Google Shape;3561;p167"/>
          <p:cNvSpPr txBox="1"/>
          <p:nvPr/>
        </p:nvSpPr>
        <p:spPr>
          <a:xfrm>
            <a:off x="2930400" y="16886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562" name="Google Shape;3562;p167"/>
          <p:cNvSpPr txBox="1"/>
          <p:nvPr/>
        </p:nvSpPr>
        <p:spPr>
          <a:xfrm>
            <a:off x="2713500" y="91263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563" name="Google Shape;3563;p167"/>
          <p:cNvSpPr txBox="1"/>
          <p:nvPr/>
        </p:nvSpPr>
        <p:spPr>
          <a:xfrm>
            <a:off x="2868200" y="14821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564" name="Google Shape;3564;p167"/>
          <p:cNvSpPr/>
          <p:nvPr/>
        </p:nvSpPr>
        <p:spPr>
          <a:xfrm>
            <a:off x="3188813" y="2413688"/>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565" name="Google Shape;3565;p167"/>
          <p:cNvSpPr/>
          <p:nvPr/>
        </p:nvSpPr>
        <p:spPr>
          <a:xfrm>
            <a:off x="3226775" y="246042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566" name="Google Shape;3566;p167"/>
          <p:cNvSpPr txBox="1"/>
          <p:nvPr/>
        </p:nvSpPr>
        <p:spPr>
          <a:xfrm>
            <a:off x="2930388" y="32110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567" name="Google Shape;3567;p167"/>
          <p:cNvSpPr txBox="1"/>
          <p:nvPr/>
        </p:nvSpPr>
        <p:spPr>
          <a:xfrm>
            <a:off x="2930388" y="308465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568" name="Google Shape;3568;p167"/>
          <p:cNvSpPr txBox="1"/>
          <p:nvPr/>
        </p:nvSpPr>
        <p:spPr>
          <a:xfrm>
            <a:off x="2713488" y="23086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569" name="Google Shape;3569;p167"/>
          <p:cNvSpPr txBox="1"/>
          <p:nvPr/>
        </p:nvSpPr>
        <p:spPr>
          <a:xfrm>
            <a:off x="2868188" y="28780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570" name="Google Shape;3570;p167"/>
          <p:cNvSpPr/>
          <p:nvPr/>
        </p:nvSpPr>
        <p:spPr>
          <a:xfrm>
            <a:off x="3188825" y="3809500"/>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571" name="Google Shape;3571;p167"/>
          <p:cNvSpPr txBox="1"/>
          <p:nvPr/>
        </p:nvSpPr>
        <p:spPr>
          <a:xfrm>
            <a:off x="2930400" y="460683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572" name="Google Shape;3572;p167"/>
          <p:cNvSpPr txBox="1"/>
          <p:nvPr/>
        </p:nvSpPr>
        <p:spPr>
          <a:xfrm>
            <a:off x="2930400" y="44804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573" name="Google Shape;3573;p167"/>
          <p:cNvSpPr txBox="1"/>
          <p:nvPr/>
        </p:nvSpPr>
        <p:spPr>
          <a:xfrm>
            <a:off x="2713500" y="37044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574" name="Google Shape;3574;p167"/>
          <p:cNvSpPr txBox="1"/>
          <p:nvPr/>
        </p:nvSpPr>
        <p:spPr>
          <a:xfrm>
            <a:off x="2868200" y="42738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575" name="Google Shape;3575;p167"/>
          <p:cNvSpPr/>
          <p:nvPr/>
        </p:nvSpPr>
        <p:spPr>
          <a:xfrm>
            <a:off x="6039297" y="21454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3576" name="Google Shape;3576;p167"/>
          <p:cNvSpPr/>
          <p:nvPr/>
        </p:nvSpPr>
        <p:spPr>
          <a:xfrm>
            <a:off x="6039297" y="30782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3577" name="Google Shape;3577;p167"/>
          <p:cNvSpPr txBox="1"/>
          <p:nvPr/>
        </p:nvSpPr>
        <p:spPr>
          <a:xfrm>
            <a:off x="5413400" y="7477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578" name="Google Shape;3578;p167"/>
          <p:cNvSpPr txBox="1"/>
          <p:nvPr/>
        </p:nvSpPr>
        <p:spPr>
          <a:xfrm>
            <a:off x="5374200" y="41107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579" name="Google Shape;3579;p167"/>
          <p:cNvSpPr txBox="1"/>
          <p:nvPr/>
        </p:nvSpPr>
        <p:spPr>
          <a:xfrm>
            <a:off x="5374200" y="39844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580" name="Google Shape;3580;p167"/>
          <p:cNvSpPr/>
          <p:nvPr/>
        </p:nvSpPr>
        <p:spPr>
          <a:xfrm>
            <a:off x="3226775" y="262967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581" name="Google Shape;3581;p167"/>
          <p:cNvSpPr/>
          <p:nvPr/>
        </p:nvSpPr>
        <p:spPr>
          <a:xfrm>
            <a:off x="3226875" y="279829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582" name="Google Shape;3582;p167"/>
          <p:cNvSpPr/>
          <p:nvPr/>
        </p:nvSpPr>
        <p:spPr>
          <a:xfrm>
            <a:off x="3226725" y="10563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583" name="Google Shape;3583;p167"/>
          <p:cNvSpPr/>
          <p:nvPr/>
        </p:nvSpPr>
        <p:spPr>
          <a:xfrm>
            <a:off x="3226725" y="12255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584" name="Google Shape;3584;p167"/>
          <p:cNvSpPr/>
          <p:nvPr/>
        </p:nvSpPr>
        <p:spPr>
          <a:xfrm>
            <a:off x="3226825" y="139417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585" name="Google Shape;3585;p167"/>
          <p:cNvSpPr/>
          <p:nvPr/>
        </p:nvSpPr>
        <p:spPr>
          <a:xfrm>
            <a:off x="3226675" y="156606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586" name="Google Shape;3586;p167"/>
          <p:cNvSpPr/>
          <p:nvPr/>
        </p:nvSpPr>
        <p:spPr>
          <a:xfrm>
            <a:off x="3226650" y="3860703"/>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587" name="Google Shape;3587;p167"/>
          <p:cNvSpPr/>
          <p:nvPr/>
        </p:nvSpPr>
        <p:spPr>
          <a:xfrm>
            <a:off x="3226650" y="4029953"/>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588" name="Google Shape;3588;p167"/>
          <p:cNvSpPr/>
          <p:nvPr/>
        </p:nvSpPr>
        <p:spPr>
          <a:xfrm>
            <a:off x="3226750" y="4198573"/>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589" name="Google Shape;3589;p167"/>
          <p:cNvSpPr/>
          <p:nvPr/>
        </p:nvSpPr>
        <p:spPr>
          <a:xfrm>
            <a:off x="3226600" y="4370466"/>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P2</a:t>
            </a:r>
            <a:endParaRPr sz="1000">
              <a:solidFill>
                <a:schemeClr val="dk2"/>
              </a:solidFill>
            </a:endParaRPr>
          </a:p>
        </p:txBody>
      </p:sp>
      <p:sp>
        <p:nvSpPr>
          <p:cNvPr id="3590" name="Google Shape;3590;p167"/>
          <p:cNvSpPr/>
          <p:nvPr/>
        </p:nvSpPr>
        <p:spPr>
          <a:xfrm>
            <a:off x="3226875" y="4542366"/>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P1</a:t>
            </a:r>
            <a:endParaRPr sz="1000">
              <a:solidFill>
                <a:schemeClr val="dk2"/>
              </a:solidFill>
            </a:endParaRPr>
          </a:p>
        </p:txBody>
      </p:sp>
      <p:sp>
        <p:nvSpPr>
          <p:cNvPr id="3591" name="Google Shape;3591;p167"/>
          <p:cNvSpPr txBox="1"/>
          <p:nvPr/>
        </p:nvSpPr>
        <p:spPr>
          <a:xfrm>
            <a:off x="4365450" y="2454775"/>
            <a:ext cx="14340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Mapping</a:t>
            </a:r>
            <a:endParaRPr sz="1800">
              <a:solidFill>
                <a:schemeClr val="lt2"/>
              </a:solidFill>
            </a:endParaRPr>
          </a:p>
        </p:txBody>
      </p:sp>
      <p:cxnSp>
        <p:nvCxnSpPr>
          <p:cNvPr id="3592" name="Google Shape;3592;p167"/>
          <p:cNvCxnSpPr/>
          <p:nvPr/>
        </p:nvCxnSpPr>
        <p:spPr>
          <a:xfrm>
            <a:off x="4465063" y="2454775"/>
            <a:ext cx="990000" cy="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sp>
        <p:nvSpPr>
          <p:cNvPr id="3597" name="Google Shape;3597;p16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Page Tables</a:t>
            </a:r>
            <a:endParaRPr/>
          </a:p>
        </p:txBody>
      </p:sp>
      <p:sp>
        <p:nvSpPr>
          <p:cNvPr id="3598" name="Google Shape;3598;p168"/>
          <p:cNvSpPr txBox="1"/>
          <p:nvPr>
            <p:ph idx="1" type="body"/>
          </p:nvPr>
        </p:nvSpPr>
        <p:spPr>
          <a:xfrm>
            <a:off x="259500" y="1123400"/>
            <a:ext cx="75147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Another layer requires translation</a:t>
            </a:r>
            <a:endParaRPr sz="2200"/>
          </a:p>
          <a:p>
            <a:pPr indent="-368300" lvl="0" marL="457200" rtl="0" algn="l">
              <a:spcBef>
                <a:spcPts val="0"/>
              </a:spcBef>
              <a:spcAft>
                <a:spcPts val="0"/>
              </a:spcAft>
              <a:buSzPts val="2200"/>
              <a:buChar char="●"/>
            </a:pPr>
            <a:r>
              <a:rPr lang="en" sz="2200"/>
              <a:t>Map virtual address to physical </a:t>
            </a:r>
            <a:endParaRPr sz="2200"/>
          </a:p>
          <a:p>
            <a:pPr indent="-368300" lvl="0" marL="457200" rtl="0" algn="l">
              <a:spcBef>
                <a:spcPts val="0"/>
              </a:spcBef>
              <a:spcAft>
                <a:spcPts val="0"/>
              </a:spcAft>
              <a:buSzPts val="2200"/>
              <a:buChar char="●"/>
            </a:pPr>
            <a:r>
              <a:rPr lang="en" sz="2200"/>
              <a:t>Page table has this mapping</a:t>
            </a:r>
            <a:endParaRPr sz="2200"/>
          </a:p>
          <a:p>
            <a:pPr indent="-368300" lvl="0" marL="457200" rtl="0" algn="l">
              <a:spcBef>
                <a:spcPts val="0"/>
              </a:spcBef>
              <a:spcAft>
                <a:spcPts val="0"/>
              </a:spcAft>
              <a:buSzPts val="2200"/>
              <a:buChar char="●"/>
            </a:pPr>
            <a:r>
              <a:rPr lang="en" sz="2200"/>
              <a:t>Each process has its own page table</a:t>
            </a:r>
            <a:endParaRPr sz="2200"/>
          </a:p>
          <a:p>
            <a:pPr indent="-368300" lvl="0" marL="457200" rtl="0" algn="l">
              <a:spcBef>
                <a:spcPts val="0"/>
              </a:spcBef>
              <a:spcAft>
                <a:spcPts val="0"/>
              </a:spcAft>
              <a:buSzPts val="2200"/>
              <a:buChar char="●"/>
            </a:pPr>
            <a:r>
              <a:rPr lang="en" sz="2200"/>
              <a:t>Page table is stored in memory</a:t>
            </a:r>
            <a:endParaRPr sz="2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sp>
        <p:nvSpPr>
          <p:cNvPr id="3603" name="Google Shape;3603;p169"/>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Page tables</a:t>
            </a:r>
            <a:endParaRPr/>
          </a:p>
        </p:txBody>
      </p:sp>
      <p:sp>
        <p:nvSpPr>
          <p:cNvPr id="3604" name="Google Shape;3604;p169"/>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605" name="Google Shape;3605;p169"/>
          <p:cNvSpPr/>
          <p:nvPr/>
        </p:nvSpPr>
        <p:spPr>
          <a:xfrm>
            <a:off x="2365125" y="1283350"/>
            <a:ext cx="936900" cy="7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606" name="Google Shape;3606;p169"/>
          <p:cNvSpPr/>
          <p:nvPr/>
        </p:nvSpPr>
        <p:spPr>
          <a:xfrm>
            <a:off x="2403075" y="13300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607" name="Google Shape;3607;p169"/>
          <p:cNvSpPr/>
          <p:nvPr/>
        </p:nvSpPr>
        <p:spPr>
          <a:xfrm>
            <a:off x="2403075" y="14993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608" name="Google Shape;3608;p169"/>
          <p:cNvSpPr/>
          <p:nvPr/>
        </p:nvSpPr>
        <p:spPr>
          <a:xfrm>
            <a:off x="2403175" y="166796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609" name="Google Shape;3609;p169"/>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610" name="Google Shape;3610;p169"/>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611" name="Google Shape;3611;p169"/>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612" name="Google Shape;3612;p169"/>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613" name="Google Shape;3613;p169"/>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4" name="Google Shape;3614;p169"/>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3615" name="Google Shape;3615;p169"/>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3616" name="Google Shape;3616;p169"/>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3617" name="Google Shape;3617;p169"/>
          <p:cNvSpPr/>
          <p:nvPr/>
        </p:nvSpPr>
        <p:spPr>
          <a:xfrm>
            <a:off x="6378497" y="1688568"/>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B.P3</a:t>
            </a:r>
            <a:endParaRPr>
              <a:solidFill>
                <a:srgbClr val="FFFFFF"/>
              </a:solidFill>
            </a:endParaRPr>
          </a:p>
        </p:txBody>
      </p:sp>
      <p:sp>
        <p:nvSpPr>
          <p:cNvPr id="3618" name="Google Shape;3618;p169"/>
          <p:cNvSpPr/>
          <p:nvPr/>
        </p:nvSpPr>
        <p:spPr>
          <a:xfrm>
            <a:off x="6378497" y="1921767"/>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B.P2</a:t>
            </a:r>
            <a:endParaRPr>
              <a:solidFill>
                <a:srgbClr val="FFFFFF"/>
              </a:solidFill>
            </a:endParaRPr>
          </a:p>
        </p:txBody>
      </p:sp>
      <p:sp>
        <p:nvSpPr>
          <p:cNvPr id="3619" name="Google Shape;3619;p169"/>
          <p:cNvSpPr/>
          <p:nvPr/>
        </p:nvSpPr>
        <p:spPr>
          <a:xfrm>
            <a:off x="6378397" y="2388164"/>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C.P5</a:t>
            </a:r>
            <a:endParaRPr/>
          </a:p>
        </p:txBody>
      </p:sp>
      <p:sp>
        <p:nvSpPr>
          <p:cNvPr id="3620" name="Google Shape;3620;p169"/>
          <p:cNvSpPr/>
          <p:nvPr/>
        </p:nvSpPr>
        <p:spPr>
          <a:xfrm>
            <a:off x="6378397" y="2621363"/>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C.P4</a:t>
            </a:r>
            <a:endParaRPr/>
          </a:p>
        </p:txBody>
      </p:sp>
      <p:sp>
        <p:nvSpPr>
          <p:cNvPr id="3621" name="Google Shape;3621;p169"/>
          <p:cNvSpPr/>
          <p:nvPr/>
        </p:nvSpPr>
        <p:spPr>
          <a:xfrm>
            <a:off x="6378397" y="2854561"/>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C.P3</a:t>
            </a:r>
            <a:endParaRPr/>
          </a:p>
        </p:txBody>
      </p:sp>
      <p:sp>
        <p:nvSpPr>
          <p:cNvPr id="3622" name="Google Shape;3622;p169"/>
          <p:cNvSpPr/>
          <p:nvPr/>
        </p:nvSpPr>
        <p:spPr>
          <a:xfrm>
            <a:off x="6378384" y="3320960"/>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C.P2</a:t>
            </a:r>
            <a:endParaRPr/>
          </a:p>
        </p:txBody>
      </p:sp>
      <p:sp>
        <p:nvSpPr>
          <p:cNvPr id="3623" name="Google Shape;3623;p169"/>
          <p:cNvSpPr/>
          <p:nvPr/>
        </p:nvSpPr>
        <p:spPr>
          <a:xfrm>
            <a:off x="6378384" y="3554159"/>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C.P1</a:t>
            </a:r>
            <a:endParaRPr/>
          </a:p>
        </p:txBody>
      </p:sp>
      <p:sp>
        <p:nvSpPr>
          <p:cNvPr id="3624" name="Google Shape;3624;p169"/>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3625" name="Google Shape;3625;p169"/>
          <p:cNvSpPr/>
          <p:nvPr/>
        </p:nvSpPr>
        <p:spPr>
          <a:xfrm>
            <a:off x="6378497" y="30877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3626" name="Google Shape;3626;p169"/>
          <p:cNvSpPr/>
          <p:nvPr/>
        </p:nvSpPr>
        <p:spPr>
          <a:xfrm>
            <a:off x="4075088" y="12298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627" name="Google Shape;3627;p169"/>
          <p:cNvSpPr/>
          <p:nvPr/>
        </p:nvSpPr>
        <p:spPr>
          <a:xfrm>
            <a:off x="4113050" y="1276566"/>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628" name="Google Shape;3628;p169"/>
          <p:cNvSpPr/>
          <p:nvPr/>
        </p:nvSpPr>
        <p:spPr>
          <a:xfrm>
            <a:off x="4113050" y="1445816"/>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629" name="Google Shape;3629;p169"/>
          <p:cNvSpPr/>
          <p:nvPr/>
        </p:nvSpPr>
        <p:spPr>
          <a:xfrm>
            <a:off x="4113150" y="1614435"/>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630" name="Google Shape;3630;p169"/>
          <p:cNvSpPr/>
          <p:nvPr/>
        </p:nvSpPr>
        <p:spPr>
          <a:xfrm>
            <a:off x="4113100" y="1783066"/>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P2</a:t>
            </a:r>
            <a:endParaRPr sz="1000">
              <a:solidFill>
                <a:schemeClr val="dk2"/>
              </a:solidFill>
            </a:endParaRPr>
          </a:p>
        </p:txBody>
      </p:sp>
      <p:sp>
        <p:nvSpPr>
          <p:cNvPr id="3631" name="Google Shape;3631;p169"/>
          <p:cNvSpPr/>
          <p:nvPr/>
        </p:nvSpPr>
        <p:spPr>
          <a:xfrm>
            <a:off x="4113200" y="1951685"/>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P1</a:t>
            </a:r>
            <a:endParaRPr sz="1000">
              <a:solidFill>
                <a:schemeClr val="dk2"/>
              </a:solidFill>
            </a:endParaRPr>
          </a:p>
        </p:txBody>
      </p:sp>
      <p:sp>
        <p:nvSpPr>
          <p:cNvPr id="3632" name="Google Shape;3632;p169"/>
          <p:cNvSpPr txBox="1"/>
          <p:nvPr>
            <p:ph idx="1" type="body"/>
          </p:nvPr>
        </p:nvSpPr>
        <p:spPr>
          <a:xfrm>
            <a:off x="4242675" y="887763"/>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a:t>
            </a:r>
            <a:endParaRPr/>
          </a:p>
        </p:txBody>
      </p:sp>
      <p:sp>
        <p:nvSpPr>
          <p:cNvPr id="3633" name="Google Shape;3633;p169"/>
          <p:cNvSpPr txBox="1"/>
          <p:nvPr>
            <p:ph idx="1" type="body"/>
          </p:nvPr>
        </p:nvSpPr>
        <p:spPr>
          <a:xfrm>
            <a:off x="2648288" y="877138"/>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t>
            </a:r>
            <a:endParaRPr/>
          </a:p>
        </p:txBody>
      </p:sp>
      <p:sp>
        <p:nvSpPr>
          <p:cNvPr id="3634" name="Google Shape;3634;p169"/>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3635" name="Google Shape;3635;p169"/>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636" name="Google Shape;3636;p169"/>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a:t>
            </a:r>
            <a:r>
              <a:rPr lang="en" sz="700">
                <a:solidFill>
                  <a:schemeClr val="accent6"/>
                </a:solidFill>
              </a:rPr>
              <a:t>,000</a:t>
            </a:r>
            <a:endParaRPr sz="700">
              <a:solidFill>
                <a:schemeClr val="accent6"/>
              </a:solidFill>
            </a:endParaRPr>
          </a:p>
        </p:txBody>
      </p:sp>
      <p:sp>
        <p:nvSpPr>
          <p:cNvPr id="3637" name="Google Shape;3637;p169"/>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a:t>
            </a:r>
            <a:r>
              <a:rPr lang="en" sz="700">
                <a:solidFill>
                  <a:schemeClr val="accent6"/>
                </a:solidFill>
              </a:rPr>
              <a:t>,000</a:t>
            </a:r>
            <a:endParaRPr sz="700">
              <a:solidFill>
                <a:schemeClr val="accent6"/>
              </a:solidFill>
            </a:endParaRPr>
          </a:p>
        </p:txBody>
      </p:sp>
      <p:sp>
        <p:nvSpPr>
          <p:cNvPr id="3638" name="Google Shape;3638;p169"/>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3639" name="Google Shape;3639;p169"/>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3640" name="Google Shape;3640;p169"/>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a:t>
            </a:r>
            <a:r>
              <a:rPr lang="en" sz="700">
                <a:solidFill>
                  <a:schemeClr val="accent6"/>
                </a:solidFill>
              </a:rPr>
              <a:t>,000</a:t>
            </a:r>
            <a:endParaRPr sz="700">
              <a:solidFill>
                <a:schemeClr val="accent6"/>
              </a:solidFill>
            </a:endParaRPr>
          </a:p>
        </p:txBody>
      </p:sp>
      <p:sp>
        <p:nvSpPr>
          <p:cNvPr id="3641" name="Google Shape;3641;p169"/>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3642" name="Google Shape;3642;p169"/>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3643" name="Google Shape;3643;p169"/>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a:t>
            </a:r>
            <a:r>
              <a:rPr lang="en" sz="700">
                <a:solidFill>
                  <a:schemeClr val="accent6"/>
                </a:solidFill>
              </a:rPr>
              <a:t>,000</a:t>
            </a:r>
            <a:endParaRPr sz="700">
              <a:solidFill>
                <a:schemeClr val="accent6"/>
              </a:solidFill>
            </a:endParaRPr>
          </a:p>
        </p:txBody>
      </p:sp>
      <p:sp>
        <p:nvSpPr>
          <p:cNvPr id="3644" name="Google Shape;3644;p169"/>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3645" name="Google Shape;3645;p169"/>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a:t>
            </a:r>
            <a:r>
              <a:rPr lang="en" sz="700">
                <a:solidFill>
                  <a:schemeClr val="accent6"/>
                </a:solidFill>
              </a:rPr>
              <a:t>,000</a:t>
            </a:r>
            <a:endParaRPr sz="700">
              <a:solidFill>
                <a:schemeClr val="accent6"/>
              </a:solidFill>
            </a:endParaRPr>
          </a:p>
        </p:txBody>
      </p:sp>
      <p:sp>
        <p:nvSpPr>
          <p:cNvPr id="3646" name="Google Shape;3646;p169"/>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3647" name="Google Shape;3647;p169"/>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3648" name="Google Shape;3648;p169"/>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3649" name="Google Shape;3649;p169"/>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3650" name="Google Shape;3650;p169"/>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3651" name="Google Shape;3651;p169"/>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3652" name="Google Shape;3652;p169"/>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3653" name="Google Shape;3653;p169"/>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3654" name="Google Shape;3654;p169"/>
          <p:cNvSpPr txBox="1"/>
          <p:nvPr/>
        </p:nvSpPr>
        <p:spPr>
          <a:xfrm>
            <a:off x="1960088" y="171623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3655" name="Google Shape;3655;p169"/>
          <p:cNvSpPr txBox="1"/>
          <p:nvPr/>
        </p:nvSpPr>
        <p:spPr>
          <a:xfrm>
            <a:off x="1960088" y="1549986"/>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3656" name="Google Shape;3656;p169"/>
          <p:cNvSpPr txBox="1"/>
          <p:nvPr/>
        </p:nvSpPr>
        <p:spPr>
          <a:xfrm>
            <a:off x="1960088" y="13698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3657" name="Google Shape;3657;p169"/>
          <p:cNvSpPr txBox="1"/>
          <p:nvPr/>
        </p:nvSpPr>
        <p:spPr>
          <a:xfrm>
            <a:off x="1960088" y="118283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3658" name="Google Shape;3658;p169"/>
          <p:cNvSpPr txBox="1"/>
          <p:nvPr/>
        </p:nvSpPr>
        <p:spPr>
          <a:xfrm>
            <a:off x="2084813" y="1898694"/>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3659" name="Google Shape;3659;p169"/>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3660" name="Google Shape;3660;p169"/>
          <p:cNvSpPr txBox="1"/>
          <p:nvPr/>
        </p:nvSpPr>
        <p:spPr>
          <a:xfrm>
            <a:off x="3717353" y="1809969"/>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3661" name="Google Shape;3661;p169"/>
          <p:cNvSpPr txBox="1"/>
          <p:nvPr/>
        </p:nvSpPr>
        <p:spPr>
          <a:xfrm>
            <a:off x="3717353" y="1643724"/>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3662" name="Google Shape;3662;p169"/>
          <p:cNvSpPr txBox="1"/>
          <p:nvPr/>
        </p:nvSpPr>
        <p:spPr>
          <a:xfrm>
            <a:off x="3689663" y="146358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3663" name="Google Shape;3663;p169"/>
          <p:cNvSpPr txBox="1"/>
          <p:nvPr/>
        </p:nvSpPr>
        <p:spPr>
          <a:xfrm>
            <a:off x="3689663" y="1276569"/>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3664" name="Google Shape;3664;p169"/>
          <p:cNvSpPr txBox="1"/>
          <p:nvPr/>
        </p:nvSpPr>
        <p:spPr>
          <a:xfrm>
            <a:off x="3842078" y="199243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3665" name="Google Shape;3665;p169"/>
          <p:cNvSpPr txBox="1"/>
          <p:nvPr/>
        </p:nvSpPr>
        <p:spPr>
          <a:xfrm>
            <a:off x="3669963" y="1108594"/>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3666" name="Google Shape;3666;p169"/>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3667" name="Google Shape;3667;p169"/>
          <p:cNvGraphicFramePr/>
          <p:nvPr/>
        </p:nvGraphicFramePr>
        <p:xfrm>
          <a:off x="336800" y="28584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3668" name="Google Shape;3668;p169"/>
          <p:cNvSpPr txBox="1"/>
          <p:nvPr/>
        </p:nvSpPr>
        <p:spPr>
          <a:xfrm>
            <a:off x="2166300"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a:t>
            </a:r>
            <a:r>
              <a:rPr lang="en" sz="1000">
                <a:solidFill>
                  <a:schemeClr val="accent4"/>
                </a:solidFill>
              </a:rPr>
              <a:t>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3669" name="Google Shape;3669;p169"/>
          <p:cNvGraphicFramePr/>
          <p:nvPr/>
        </p:nvGraphicFramePr>
        <p:xfrm>
          <a:off x="2084825" y="28584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32,000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36,000</a:t>
                      </a:r>
                      <a:endParaRPr b="1" sz="800">
                        <a:solidFill>
                          <a:schemeClr val="accent2"/>
                        </a:solidFill>
                      </a:endParaRPr>
                    </a:p>
                  </a:txBody>
                  <a:tcPr marT="91425" marB="91425" marR="91425" marL="91425"/>
                </a:tc>
              </a:tr>
            </a:tbl>
          </a:graphicData>
        </a:graphic>
      </p:graphicFrame>
      <p:sp>
        <p:nvSpPr>
          <p:cNvPr id="3670" name="Google Shape;3670;p169"/>
          <p:cNvSpPr txBox="1"/>
          <p:nvPr/>
        </p:nvSpPr>
        <p:spPr>
          <a:xfrm>
            <a:off x="3995800" y="248521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C</a:t>
            </a:r>
            <a:r>
              <a:rPr lang="en" sz="1000">
                <a:solidFill>
                  <a:schemeClr val="accent4"/>
                </a:solidFill>
              </a:rPr>
              <a:t>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3671" name="Google Shape;3671;p169"/>
          <p:cNvGraphicFramePr/>
          <p:nvPr/>
        </p:nvGraphicFramePr>
        <p:xfrm>
          <a:off x="3914325" y="284846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20,000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24,000</a:t>
                      </a:r>
                      <a:endParaRPr b="1" sz="800">
                        <a:solidFill>
                          <a:schemeClr val="accent2"/>
                        </a:solidFill>
                      </a:endParaRPr>
                    </a:p>
                  </a:txBody>
                  <a:tcPr marT="91425" marB="91425" marR="91425" marL="91425"/>
                </a:tc>
              </a:tr>
            </a:tbl>
          </a:graphicData>
        </a:graphic>
      </p:graphicFrame>
      <p:sp>
        <p:nvSpPr>
          <p:cNvPr id="3672" name="Google Shape;3672;p169"/>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Actual page tables store page numbers for more compact storage, the CPU stores the pointer to the current process page table in the PTBR (page table base </a:t>
            </a:r>
            <a:r>
              <a:rPr i="1" lang="en" sz="1000">
                <a:solidFill>
                  <a:schemeClr val="lt2"/>
                </a:solidFill>
              </a:rPr>
              <a:t>register)</a:t>
            </a:r>
            <a:endParaRPr i="1" sz="1000">
              <a:solidFill>
                <a:schemeClr val="lt2"/>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sp>
        <p:nvSpPr>
          <p:cNvPr id="3677" name="Google Shape;3677;p17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Shared Memory</a:t>
            </a:r>
            <a:endParaRPr/>
          </a:p>
        </p:txBody>
      </p:sp>
      <p:sp>
        <p:nvSpPr>
          <p:cNvPr id="3678" name="Google Shape;3678;p170"/>
          <p:cNvSpPr/>
          <p:nvPr/>
        </p:nvSpPr>
        <p:spPr>
          <a:xfrm>
            <a:off x="3687250" y="10177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679" name="Google Shape;3679;p170"/>
          <p:cNvSpPr/>
          <p:nvPr/>
        </p:nvSpPr>
        <p:spPr>
          <a:xfrm>
            <a:off x="3687238" y="2413688"/>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680" name="Google Shape;3680;p170"/>
          <p:cNvSpPr/>
          <p:nvPr/>
        </p:nvSpPr>
        <p:spPr>
          <a:xfrm>
            <a:off x="3725200" y="246042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681" name="Google Shape;3681;p170"/>
          <p:cNvSpPr/>
          <p:nvPr/>
        </p:nvSpPr>
        <p:spPr>
          <a:xfrm>
            <a:off x="3725200" y="262967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682" name="Google Shape;3682;p170"/>
          <p:cNvSpPr/>
          <p:nvPr/>
        </p:nvSpPr>
        <p:spPr>
          <a:xfrm>
            <a:off x="3725300" y="279829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683" name="Google Shape;3683;p170"/>
          <p:cNvSpPr/>
          <p:nvPr/>
        </p:nvSpPr>
        <p:spPr>
          <a:xfrm>
            <a:off x="3725150" y="10563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684" name="Google Shape;3684;p170"/>
          <p:cNvSpPr/>
          <p:nvPr/>
        </p:nvSpPr>
        <p:spPr>
          <a:xfrm>
            <a:off x="3725150" y="12255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685" name="Google Shape;3685;p170"/>
          <p:cNvSpPr/>
          <p:nvPr/>
        </p:nvSpPr>
        <p:spPr>
          <a:xfrm>
            <a:off x="3725250" y="139417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686" name="Google Shape;3686;p170"/>
          <p:cNvSpPr/>
          <p:nvPr/>
        </p:nvSpPr>
        <p:spPr>
          <a:xfrm>
            <a:off x="3725100" y="156606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687" name="Google Shape;3687;p170"/>
          <p:cNvSpPr/>
          <p:nvPr/>
        </p:nvSpPr>
        <p:spPr>
          <a:xfrm>
            <a:off x="5362850" y="1069750"/>
            <a:ext cx="1822800" cy="274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688" name="Google Shape;3688;p170"/>
          <p:cNvSpPr/>
          <p:nvPr/>
        </p:nvSpPr>
        <p:spPr>
          <a:xfrm>
            <a:off x="5436886" y="1167375"/>
            <a:ext cx="1674600" cy="158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689" name="Google Shape;3689;p170"/>
          <p:cNvSpPr/>
          <p:nvPr/>
        </p:nvSpPr>
        <p:spPr>
          <a:xfrm>
            <a:off x="5436886" y="1350829"/>
            <a:ext cx="1674600" cy="158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690" name="Google Shape;3690;p170"/>
          <p:cNvSpPr/>
          <p:nvPr/>
        </p:nvSpPr>
        <p:spPr>
          <a:xfrm>
            <a:off x="5436886" y="1534283"/>
            <a:ext cx="1674600" cy="158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691" name="Google Shape;3691;p170"/>
          <p:cNvSpPr/>
          <p:nvPr/>
        </p:nvSpPr>
        <p:spPr>
          <a:xfrm>
            <a:off x="5436964" y="1717737"/>
            <a:ext cx="1674600" cy="158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endParaRPr>
          </a:p>
        </p:txBody>
      </p:sp>
      <p:sp>
        <p:nvSpPr>
          <p:cNvPr id="3692" name="Google Shape;3692;p170"/>
          <p:cNvSpPr/>
          <p:nvPr/>
        </p:nvSpPr>
        <p:spPr>
          <a:xfrm>
            <a:off x="5436964" y="1901191"/>
            <a:ext cx="1674600" cy="158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693" name="Google Shape;3693;p170"/>
          <p:cNvSpPr/>
          <p:nvPr/>
        </p:nvSpPr>
        <p:spPr>
          <a:xfrm>
            <a:off x="5645612" y="1534283"/>
            <a:ext cx="1466100" cy="158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lt1"/>
              </a:solidFill>
            </a:endParaRPr>
          </a:p>
        </p:txBody>
      </p:sp>
      <p:sp>
        <p:nvSpPr>
          <p:cNvPr id="3694" name="Google Shape;3694;p170"/>
          <p:cNvSpPr/>
          <p:nvPr/>
        </p:nvSpPr>
        <p:spPr>
          <a:xfrm>
            <a:off x="5436964" y="2084649"/>
            <a:ext cx="1674600" cy="1581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A.P2, B.P1</a:t>
            </a:r>
            <a:endParaRPr sz="1100">
              <a:solidFill>
                <a:srgbClr val="FFFFFF"/>
              </a:solidFill>
            </a:endParaRPr>
          </a:p>
        </p:txBody>
      </p:sp>
      <p:sp>
        <p:nvSpPr>
          <p:cNvPr id="3695" name="Google Shape;3695;p170"/>
          <p:cNvSpPr/>
          <p:nvPr/>
        </p:nvSpPr>
        <p:spPr>
          <a:xfrm>
            <a:off x="5436864" y="2268105"/>
            <a:ext cx="1674600" cy="158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cxnSp>
        <p:nvCxnSpPr>
          <p:cNvPr id="3696" name="Google Shape;3696;p170"/>
          <p:cNvCxnSpPr>
            <a:endCxn id="3694" idx="1"/>
          </p:cNvCxnSpPr>
          <p:nvPr/>
        </p:nvCxnSpPr>
        <p:spPr>
          <a:xfrm>
            <a:off x="4548064" y="1474299"/>
            <a:ext cx="888900" cy="689400"/>
          </a:xfrm>
          <a:prstGeom prst="straightConnector1">
            <a:avLst/>
          </a:prstGeom>
          <a:noFill/>
          <a:ln cap="flat" cmpd="sng" w="9525">
            <a:solidFill>
              <a:srgbClr val="FF00FF"/>
            </a:solidFill>
            <a:prstDash val="solid"/>
            <a:round/>
            <a:headEnd len="med" w="med" type="none"/>
            <a:tailEnd len="med" w="med" type="triangle"/>
          </a:ln>
        </p:spPr>
      </p:cxnSp>
      <p:cxnSp>
        <p:nvCxnSpPr>
          <p:cNvPr id="3697" name="Google Shape;3697;p170"/>
          <p:cNvCxnSpPr>
            <a:stCxn id="3682" idx="3"/>
            <a:endCxn id="3694" idx="1"/>
          </p:cNvCxnSpPr>
          <p:nvPr/>
        </p:nvCxnSpPr>
        <p:spPr>
          <a:xfrm flipH="1" rot="10800000">
            <a:off x="4586300" y="2163648"/>
            <a:ext cx="850800" cy="7104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1" name="Shape 3701"/>
        <p:cNvGrpSpPr/>
        <p:nvPr/>
      </p:nvGrpSpPr>
      <p:grpSpPr>
        <a:xfrm>
          <a:off x="0" y="0"/>
          <a:ext cx="0" cy="0"/>
          <a:chOff x="0" y="0"/>
          <a:chExt cx="0" cy="0"/>
        </a:xfrm>
      </p:grpSpPr>
      <p:sp>
        <p:nvSpPr>
          <p:cNvPr id="3702" name="Google Shape;3702;p17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Shared memory</a:t>
            </a:r>
            <a:endParaRPr/>
          </a:p>
        </p:txBody>
      </p:sp>
      <p:sp>
        <p:nvSpPr>
          <p:cNvPr id="3703" name="Google Shape;3703;p171"/>
          <p:cNvSpPr txBox="1"/>
          <p:nvPr>
            <p:ph idx="1" type="body"/>
          </p:nvPr>
        </p:nvSpPr>
        <p:spPr>
          <a:xfrm>
            <a:off x="259500" y="1123400"/>
            <a:ext cx="58533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Sharing memory is a challenge</a:t>
            </a:r>
            <a:endParaRPr sz="2200"/>
          </a:p>
          <a:p>
            <a:pPr indent="-368300" lvl="0" marL="457200" rtl="0" algn="l">
              <a:spcBef>
                <a:spcPts val="0"/>
              </a:spcBef>
              <a:spcAft>
                <a:spcPts val="0"/>
              </a:spcAft>
              <a:buSzPts val="2200"/>
              <a:buChar char="●"/>
            </a:pPr>
            <a:r>
              <a:rPr lang="en" sz="2200"/>
              <a:t>Spin 5 processes of the same program</a:t>
            </a:r>
            <a:endParaRPr sz="2200"/>
          </a:p>
          <a:p>
            <a:pPr indent="-368300" lvl="0" marL="457200" rtl="0" algn="l">
              <a:spcBef>
                <a:spcPts val="0"/>
              </a:spcBef>
              <a:spcAft>
                <a:spcPts val="0"/>
              </a:spcAft>
              <a:buSzPts val="2200"/>
              <a:buChar char="●"/>
            </a:pPr>
            <a:r>
              <a:rPr lang="en" sz="2200"/>
              <a:t>All processes have same code</a:t>
            </a:r>
            <a:endParaRPr sz="2200"/>
          </a:p>
          <a:p>
            <a:pPr indent="-368300" lvl="0" marL="457200" rtl="0" algn="l">
              <a:spcBef>
                <a:spcPts val="0"/>
              </a:spcBef>
              <a:spcAft>
                <a:spcPts val="0"/>
              </a:spcAft>
              <a:buSzPts val="2200"/>
              <a:buChar char="●"/>
            </a:pPr>
            <a:r>
              <a:rPr lang="en" sz="2200"/>
              <a:t>Lots of duplicate memory</a:t>
            </a:r>
            <a:endParaRPr sz="2200"/>
          </a:p>
        </p:txBody>
      </p:sp>
      <p:sp>
        <p:nvSpPr>
          <p:cNvPr id="3704" name="Google Shape;3704;p171"/>
          <p:cNvSpPr/>
          <p:nvPr/>
        </p:nvSpPr>
        <p:spPr>
          <a:xfrm>
            <a:off x="6327275" y="699275"/>
            <a:ext cx="1903500" cy="29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705" name="Google Shape;3705;p171"/>
          <p:cNvSpPr txBox="1"/>
          <p:nvPr/>
        </p:nvSpPr>
        <p:spPr>
          <a:xfrm>
            <a:off x="6251125" y="3883575"/>
            <a:ext cx="24852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Physical memory</a:t>
            </a:r>
            <a:endParaRPr sz="1800">
              <a:solidFill>
                <a:schemeClr val="lt2"/>
              </a:solidFill>
            </a:endParaRPr>
          </a:p>
        </p:txBody>
      </p:sp>
      <p:sp>
        <p:nvSpPr>
          <p:cNvPr id="3706" name="Google Shape;3706;p171"/>
          <p:cNvSpPr/>
          <p:nvPr/>
        </p:nvSpPr>
        <p:spPr>
          <a:xfrm>
            <a:off x="6417250" y="3073650"/>
            <a:ext cx="1758300" cy="443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Process 1 Code</a:t>
            </a:r>
            <a:endParaRPr sz="1000">
              <a:solidFill>
                <a:srgbClr val="FFFFFF"/>
              </a:solidFill>
            </a:endParaRPr>
          </a:p>
        </p:txBody>
      </p:sp>
      <p:sp>
        <p:nvSpPr>
          <p:cNvPr id="3707" name="Google Shape;3707;p171"/>
          <p:cNvSpPr/>
          <p:nvPr/>
        </p:nvSpPr>
        <p:spPr>
          <a:xfrm>
            <a:off x="6417250" y="2571750"/>
            <a:ext cx="1758300" cy="443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Process 2 Code</a:t>
            </a:r>
            <a:endParaRPr sz="1000">
              <a:solidFill>
                <a:srgbClr val="FFFFFF"/>
              </a:solidFill>
            </a:endParaRPr>
          </a:p>
        </p:txBody>
      </p:sp>
      <p:sp>
        <p:nvSpPr>
          <p:cNvPr id="3708" name="Google Shape;3708;p171"/>
          <p:cNvSpPr/>
          <p:nvPr/>
        </p:nvSpPr>
        <p:spPr>
          <a:xfrm>
            <a:off x="6399875" y="2069850"/>
            <a:ext cx="1758300" cy="443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Process 3 Code</a:t>
            </a:r>
            <a:endParaRPr sz="1000">
              <a:solidFill>
                <a:srgbClr val="FFFFFF"/>
              </a:solidFill>
            </a:endParaRPr>
          </a:p>
        </p:txBody>
      </p:sp>
      <p:sp>
        <p:nvSpPr>
          <p:cNvPr id="3709" name="Google Shape;3709;p171"/>
          <p:cNvSpPr/>
          <p:nvPr/>
        </p:nvSpPr>
        <p:spPr>
          <a:xfrm>
            <a:off x="6399875" y="1567950"/>
            <a:ext cx="1758300" cy="443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Process 4 Code</a:t>
            </a:r>
            <a:endParaRPr sz="1000">
              <a:solidFill>
                <a:srgbClr val="FFFFFF"/>
              </a:solidFill>
            </a:endParaRPr>
          </a:p>
        </p:txBody>
      </p:sp>
      <p:sp>
        <p:nvSpPr>
          <p:cNvPr id="3710" name="Google Shape;3710;p171"/>
          <p:cNvSpPr/>
          <p:nvPr/>
        </p:nvSpPr>
        <p:spPr>
          <a:xfrm>
            <a:off x="6417250" y="1066050"/>
            <a:ext cx="1758300" cy="443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Process 5 Code</a:t>
            </a:r>
            <a:endParaRPr sz="1000">
              <a:solidFill>
                <a:srgbClr val="FFFFFF"/>
              </a:solidFill>
            </a:endParaRPr>
          </a:p>
        </p:txBody>
      </p:sp>
      <p:sp>
        <p:nvSpPr>
          <p:cNvPr id="3711" name="Google Shape;3711;p171"/>
          <p:cNvSpPr txBox="1"/>
          <p:nvPr/>
        </p:nvSpPr>
        <p:spPr>
          <a:xfrm>
            <a:off x="5254475" y="2174600"/>
            <a:ext cx="10728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Duplicate</a:t>
            </a:r>
            <a:endParaRPr sz="1300">
              <a:solidFill>
                <a:schemeClr val="lt2"/>
              </a:solidFill>
            </a:endParaRPr>
          </a:p>
        </p:txBody>
      </p:sp>
      <p:cxnSp>
        <p:nvCxnSpPr>
          <p:cNvPr id="3712" name="Google Shape;3712;p171"/>
          <p:cNvCxnSpPr>
            <a:stCxn id="3711" idx="0"/>
            <a:endCxn id="3710" idx="1"/>
          </p:cNvCxnSpPr>
          <p:nvPr/>
        </p:nvCxnSpPr>
        <p:spPr>
          <a:xfrm flipH="1" rot="10800000">
            <a:off x="5790875" y="1287500"/>
            <a:ext cx="626400" cy="887100"/>
          </a:xfrm>
          <a:prstGeom prst="straightConnector1">
            <a:avLst/>
          </a:prstGeom>
          <a:noFill/>
          <a:ln cap="flat" cmpd="sng" w="9525">
            <a:solidFill>
              <a:srgbClr val="FFFFFF"/>
            </a:solidFill>
            <a:prstDash val="solid"/>
            <a:round/>
            <a:headEnd len="med" w="med" type="none"/>
            <a:tailEnd len="med" w="med" type="triangle"/>
          </a:ln>
        </p:spPr>
      </p:cxnSp>
      <p:cxnSp>
        <p:nvCxnSpPr>
          <p:cNvPr id="3713" name="Google Shape;3713;p171"/>
          <p:cNvCxnSpPr>
            <a:endCxn id="3709" idx="1"/>
          </p:cNvCxnSpPr>
          <p:nvPr/>
        </p:nvCxnSpPr>
        <p:spPr>
          <a:xfrm flipH="1" rot="10800000">
            <a:off x="5943275" y="1789500"/>
            <a:ext cx="456600" cy="537600"/>
          </a:xfrm>
          <a:prstGeom prst="straightConnector1">
            <a:avLst/>
          </a:prstGeom>
          <a:noFill/>
          <a:ln cap="flat" cmpd="sng" w="9525">
            <a:solidFill>
              <a:srgbClr val="FFFFFF"/>
            </a:solidFill>
            <a:prstDash val="solid"/>
            <a:round/>
            <a:headEnd len="med" w="med" type="none"/>
            <a:tailEnd len="med" w="med" type="triangle"/>
          </a:ln>
        </p:spPr>
      </p:cxnSp>
      <p:cxnSp>
        <p:nvCxnSpPr>
          <p:cNvPr id="3714" name="Google Shape;3714;p171"/>
          <p:cNvCxnSpPr/>
          <p:nvPr/>
        </p:nvCxnSpPr>
        <p:spPr>
          <a:xfrm flipH="1" rot="10800000">
            <a:off x="6095675" y="2319200"/>
            <a:ext cx="342300" cy="160200"/>
          </a:xfrm>
          <a:prstGeom prst="straightConnector1">
            <a:avLst/>
          </a:prstGeom>
          <a:noFill/>
          <a:ln cap="flat" cmpd="sng" w="9525">
            <a:solidFill>
              <a:srgbClr val="FFFFFF"/>
            </a:solidFill>
            <a:prstDash val="solid"/>
            <a:round/>
            <a:headEnd len="med" w="med" type="none"/>
            <a:tailEnd len="med" w="med" type="triangle"/>
          </a:ln>
        </p:spPr>
      </p:cxnSp>
      <p:cxnSp>
        <p:nvCxnSpPr>
          <p:cNvPr id="3715" name="Google Shape;3715;p171"/>
          <p:cNvCxnSpPr>
            <a:endCxn id="3707" idx="1"/>
          </p:cNvCxnSpPr>
          <p:nvPr/>
        </p:nvCxnSpPr>
        <p:spPr>
          <a:xfrm>
            <a:off x="6057250" y="2533800"/>
            <a:ext cx="360000" cy="259500"/>
          </a:xfrm>
          <a:prstGeom prst="straightConnector1">
            <a:avLst/>
          </a:prstGeom>
          <a:noFill/>
          <a:ln cap="flat" cmpd="sng" w="9525">
            <a:solidFill>
              <a:srgbClr val="FFFFFF"/>
            </a:solidFill>
            <a:prstDash val="solid"/>
            <a:round/>
            <a:headEnd len="med" w="med" type="none"/>
            <a:tailEnd len="med" w="med" type="triangle"/>
          </a:ln>
        </p:spPr>
      </p:cxnSp>
      <p:cxnSp>
        <p:nvCxnSpPr>
          <p:cNvPr id="3716" name="Google Shape;3716;p171"/>
          <p:cNvCxnSpPr/>
          <p:nvPr/>
        </p:nvCxnSpPr>
        <p:spPr>
          <a:xfrm>
            <a:off x="5842675" y="2582125"/>
            <a:ext cx="429300" cy="7200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a:t>
            </a:r>
            <a:endParaRPr/>
          </a:p>
        </p:txBody>
      </p:sp>
      <p:sp>
        <p:nvSpPr>
          <p:cNvPr id="167" name="Google Shape;167;p28"/>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Communicates with other hosts</a:t>
            </a:r>
            <a:endParaRPr sz="2200"/>
          </a:p>
          <a:p>
            <a:pPr indent="-368300" lvl="0" marL="457200" rtl="0" algn="l">
              <a:spcBef>
                <a:spcPts val="0"/>
              </a:spcBef>
              <a:spcAft>
                <a:spcPts val="0"/>
              </a:spcAft>
              <a:buSzPts val="2200"/>
              <a:buChar char="●"/>
            </a:pPr>
            <a:r>
              <a:rPr lang="en" sz="2200"/>
              <a:t>NIC (Network Interface Controller)</a:t>
            </a:r>
            <a:endParaRPr sz="2200"/>
          </a:p>
          <a:p>
            <a:pPr indent="-368300" lvl="0" marL="457200" rtl="0" algn="l">
              <a:spcBef>
                <a:spcPts val="0"/>
              </a:spcBef>
              <a:spcAft>
                <a:spcPts val="0"/>
              </a:spcAft>
              <a:buSzPts val="2200"/>
              <a:buChar char="●"/>
            </a:pPr>
            <a:r>
              <a:rPr lang="en" sz="2200"/>
              <a:t>Protocol implementations</a:t>
            </a:r>
            <a:endParaRPr sz="2200"/>
          </a:p>
        </p:txBody>
      </p:sp>
      <p:pic>
        <p:nvPicPr>
          <p:cNvPr id="168" name="Google Shape;168;p28"/>
          <p:cNvPicPr preferRelativeResize="0"/>
          <p:nvPr/>
        </p:nvPicPr>
        <p:blipFill rotWithShape="1">
          <a:blip r:embed="rId3">
            <a:alphaModFix/>
          </a:blip>
          <a:srcRect b="0" l="45064" r="0" t="5320"/>
          <a:stretch/>
        </p:blipFill>
        <p:spPr>
          <a:xfrm>
            <a:off x="6389550" y="117200"/>
            <a:ext cx="2442748" cy="2368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000"/>
                                        <p:tgtEl>
                                          <p:spTgt spid="1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0" name="Shape 3720"/>
        <p:cNvGrpSpPr/>
        <p:nvPr/>
      </p:nvGrpSpPr>
      <p:grpSpPr>
        <a:xfrm>
          <a:off x="0" y="0"/>
          <a:ext cx="0" cy="0"/>
          <a:chOff x="0" y="0"/>
          <a:chExt cx="0" cy="0"/>
        </a:xfrm>
      </p:grpSpPr>
      <p:sp>
        <p:nvSpPr>
          <p:cNvPr id="3721" name="Google Shape;3721;p172"/>
          <p:cNvSpPr txBox="1"/>
          <p:nvPr>
            <p:ph type="title"/>
          </p:nvPr>
        </p:nvSpPr>
        <p:spPr>
          <a:xfrm>
            <a:off x="249225" y="445025"/>
            <a:ext cx="591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Shared memory and Virtual Memory</a:t>
            </a:r>
            <a:endParaRPr/>
          </a:p>
        </p:txBody>
      </p:sp>
      <p:sp>
        <p:nvSpPr>
          <p:cNvPr id="3722" name="Google Shape;3722;p172"/>
          <p:cNvSpPr txBox="1"/>
          <p:nvPr>
            <p:ph idx="1" type="body"/>
          </p:nvPr>
        </p:nvSpPr>
        <p:spPr>
          <a:xfrm>
            <a:off x="259500" y="1123400"/>
            <a:ext cx="58533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With virtual memory, we load the code once and we map all virtual pages to the same physical address! </a:t>
            </a:r>
            <a:endParaRPr sz="2200"/>
          </a:p>
        </p:txBody>
      </p:sp>
      <p:sp>
        <p:nvSpPr>
          <p:cNvPr id="3723" name="Google Shape;3723;p172"/>
          <p:cNvSpPr/>
          <p:nvPr/>
        </p:nvSpPr>
        <p:spPr>
          <a:xfrm>
            <a:off x="3299600" y="243377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724" name="Google Shape;3724;p172"/>
          <p:cNvSpPr/>
          <p:nvPr/>
        </p:nvSpPr>
        <p:spPr>
          <a:xfrm>
            <a:off x="3299588" y="3829738"/>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725" name="Google Shape;3725;p172"/>
          <p:cNvSpPr/>
          <p:nvPr/>
        </p:nvSpPr>
        <p:spPr>
          <a:xfrm>
            <a:off x="3337550" y="387647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726" name="Google Shape;3726;p172"/>
          <p:cNvSpPr/>
          <p:nvPr/>
        </p:nvSpPr>
        <p:spPr>
          <a:xfrm>
            <a:off x="3337550" y="404572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727" name="Google Shape;3727;p172"/>
          <p:cNvSpPr/>
          <p:nvPr/>
        </p:nvSpPr>
        <p:spPr>
          <a:xfrm>
            <a:off x="3337650" y="421434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728" name="Google Shape;3728;p172"/>
          <p:cNvSpPr/>
          <p:nvPr/>
        </p:nvSpPr>
        <p:spPr>
          <a:xfrm>
            <a:off x="3337500" y="24723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729" name="Google Shape;3729;p172"/>
          <p:cNvSpPr/>
          <p:nvPr/>
        </p:nvSpPr>
        <p:spPr>
          <a:xfrm>
            <a:off x="3337500" y="26416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730" name="Google Shape;3730;p172"/>
          <p:cNvSpPr/>
          <p:nvPr/>
        </p:nvSpPr>
        <p:spPr>
          <a:xfrm>
            <a:off x="3337600" y="281022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731" name="Google Shape;3731;p172"/>
          <p:cNvSpPr/>
          <p:nvPr/>
        </p:nvSpPr>
        <p:spPr>
          <a:xfrm>
            <a:off x="3337450" y="298211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732" name="Google Shape;3732;p172"/>
          <p:cNvSpPr/>
          <p:nvPr/>
        </p:nvSpPr>
        <p:spPr>
          <a:xfrm>
            <a:off x="4975200" y="2485800"/>
            <a:ext cx="1822800" cy="239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733" name="Google Shape;3733;p172"/>
          <p:cNvSpPr/>
          <p:nvPr/>
        </p:nvSpPr>
        <p:spPr>
          <a:xfrm>
            <a:off x="5049236" y="2583425"/>
            <a:ext cx="1674600" cy="158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734" name="Google Shape;3734;p172"/>
          <p:cNvSpPr/>
          <p:nvPr/>
        </p:nvSpPr>
        <p:spPr>
          <a:xfrm>
            <a:off x="5049236" y="2766879"/>
            <a:ext cx="1674600" cy="158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735" name="Google Shape;3735;p172"/>
          <p:cNvSpPr/>
          <p:nvPr/>
        </p:nvSpPr>
        <p:spPr>
          <a:xfrm>
            <a:off x="5049236" y="2950333"/>
            <a:ext cx="1674600" cy="158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3736" name="Google Shape;3736;p172"/>
          <p:cNvSpPr/>
          <p:nvPr/>
        </p:nvSpPr>
        <p:spPr>
          <a:xfrm>
            <a:off x="5049314" y="3133787"/>
            <a:ext cx="1674600" cy="158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endParaRPr>
          </a:p>
        </p:txBody>
      </p:sp>
      <p:sp>
        <p:nvSpPr>
          <p:cNvPr id="3737" name="Google Shape;3737;p172"/>
          <p:cNvSpPr/>
          <p:nvPr/>
        </p:nvSpPr>
        <p:spPr>
          <a:xfrm>
            <a:off x="5049314" y="3317241"/>
            <a:ext cx="1674600" cy="158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3738" name="Google Shape;3738;p172"/>
          <p:cNvSpPr/>
          <p:nvPr/>
        </p:nvSpPr>
        <p:spPr>
          <a:xfrm>
            <a:off x="5257962" y="2950333"/>
            <a:ext cx="1466100" cy="158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lt1"/>
              </a:solidFill>
            </a:endParaRPr>
          </a:p>
        </p:txBody>
      </p:sp>
      <p:sp>
        <p:nvSpPr>
          <p:cNvPr id="3739" name="Google Shape;3739;p172"/>
          <p:cNvSpPr/>
          <p:nvPr/>
        </p:nvSpPr>
        <p:spPr>
          <a:xfrm>
            <a:off x="5049314" y="3500699"/>
            <a:ext cx="1674600" cy="1581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A.P2, B.P1</a:t>
            </a:r>
            <a:endParaRPr sz="1100">
              <a:solidFill>
                <a:srgbClr val="FFFFFF"/>
              </a:solidFill>
            </a:endParaRPr>
          </a:p>
        </p:txBody>
      </p:sp>
      <p:sp>
        <p:nvSpPr>
          <p:cNvPr id="3740" name="Google Shape;3740;p172"/>
          <p:cNvSpPr/>
          <p:nvPr/>
        </p:nvSpPr>
        <p:spPr>
          <a:xfrm>
            <a:off x="5049214" y="3684155"/>
            <a:ext cx="1674600" cy="158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cxnSp>
        <p:nvCxnSpPr>
          <p:cNvPr id="3741" name="Google Shape;3741;p172"/>
          <p:cNvCxnSpPr>
            <a:endCxn id="3739" idx="1"/>
          </p:cNvCxnSpPr>
          <p:nvPr/>
        </p:nvCxnSpPr>
        <p:spPr>
          <a:xfrm>
            <a:off x="4160414" y="2890349"/>
            <a:ext cx="888900" cy="689400"/>
          </a:xfrm>
          <a:prstGeom prst="straightConnector1">
            <a:avLst/>
          </a:prstGeom>
          <a:noFill/>
          <a:ln cap="flat" cmpd="sng" w="9525">
            <a:solidFill>
              <a:srgbClr val="FF00FF"/>
            </a:solidFill>
            <a:prstDash val="solid"/>
            <a:round/>
            <a:headEnd len="med" w="med" type="none"/>
            <a:tailEnd len="med" w="med" type="triangle"/>
          </a:ln>
        </p:spPr>
      </p:cxnSp>
      <p:cxnSp>
        <p:nvCxnSpPr>
          <p:cNvPr id="3742" name="Google Shape;3742;p172"/>
          <p:cNvCxnSpPr>
            <a:stCxn id="3727" idx="3"/>
            <a:endCxn id="3739" idx="1"/>
          </p:cNvCxnSpPr>
          <p:nvPr/>
        </p:nvCxnSpPr>
        <p:spPr>
          <a:xfrm flipH="1" rot="10800000">
            <a:off x="4198650" y="3579698"/>
            <a:ext cx="850800" cy="710400"/>
          </a:xfrm>
          <a:prstGeom prst="straightConnector1">
            <a:avLst/>
          </a:prstGeom>
          <a:noFill/>
          <a:ln cap="flat" cmpd="sng" w="9525">
            <a:solidFill>
              <a:srgbClr val="FF00FF"/>
            </a:solidFill>
            <a:prstDash val="solid"/>
            <a:round/>
            <a:headEnd len="med" w="med" type="none"/>
            <a:tailEnd len="med" w="med" type="triangle"/>
          </a:ln>
        </p:spPr>
      </p:cxnSp>
      <p:sp>
        <p:nvSpPr>
          <p:cNvPr id="3743" name="Google Shape;3743;p172"/>
          <p:cNvSpPr txBox="1"/>
          <p:nvPr/>
        </p:nvSpPr>
        <p:spPr>
          <a:xfrm>
            <a:off x="1578350" y="261597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A VM</a:t>
            </a:r>
            <a:endParaRPr sz="1800">
              <a:solidFill>
                <a:schemeClr val="lt2"/>
              </a:solidFill>
            </a:endParaRPr>
          </a:p>
        </p:txBody>
      </p:sp>
      <p:sp>
        <p:nvSpPr>
          <p:cNvPr id="3744" name="Google Shape;3744;p172"/>
          <p:cNvSpPr txBox="1"/>
          <p:nvPr/>
        </p:nvSpPr>
        <p:spPr>
          <a:xfrm>
            <a:off x="1578350" y="395907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B VM</a:t>
            </a:r>
            <a:endParaRPr sz="1800">
              <a:solidFill>
                <a:schemeClr val="lt2"/>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17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Shared Libraries</a:t>
            </a:r>
            <a:endParaRPr/>
          </a:p>
        </p:txBody>
      </p:sp>
      <p:sp>
        <p:nvSpPr>
          <p:cNvPr id="3750" name="Google Shape;3750;p173"/>
          <p:cNvSpPr txBox="1"/>
          <p:nvPr>
            <p:ph idx="1" type="body"/>
          </p:nvPr>
        </p:nvSpPr>
        <p:spPr>
          <a:xfrm>
            <a:off x="259500" y="1123400"/>
            <a:ext cx="71061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Most processes use libraries</a:t>
            </a:r>
            <a:endParaRPr sz="2200"/>
          </a:p>
          <a:p>
            <a:pPr indent="-368300" lvl="0" marL="457200" rtl="0" algn="l">
              <a:spcBef>
                <a:spcPts val="0"/>
              </a:spcBef>
              <a:spcAft>
                <a:spcPts val="0"/>
              </a:spcAft>
              <a:buSzPts val="2200"/>
              <a:buChar char="●"/>
            </a:pPr>
            <a:r>
              <a:rPr lang="en" sz="2200"/>
              <a:t>OS loads the library code once </a:t>
            </a:r>
            <a:endParaRPr sz="2200"/>
          </a:p>
          <a:p>
            <a:pPr indent="-368300" lvl="0" marL="457200" rtl="0" algn="l">
              <a:spcBef>
                <a:spcPts val="0"/>
              </a:spcBef>
              <a:spcAft>
                <a:spcPts val="0"/>
              </a:spcAft>
              <a:buSzPts val="2200"/>
              <a:buChar char="●"/>
            </a:pPr>
            <a:r>
              <a:rPr lang="en" sz="2200"/>
              <a:t>Map the virtual page to the library physical code</a:t>
            </a:r>
            <a:endParaRPr sz="2200"/>
          </a:p>
          <a:p>
            <a:pPr indent="-368300" lvl="0" marL="457200" rtl="0" algn="l">
              <a:spcBef>
                <a:spcPts val="0"/>
              </a:spcBef>
              <a:spcAft>
                <a:spcPts val="0"/>
              </a:spcAft>
              <a:buSzPts val="2200"/>
              <a:buChar char="●"/>
            </a:pPr>
            <a:r>
              <a:rPr lang="en" sz="2200"/>
              <a:t>Libc</a:t>
            </a:r>
            <a:endParaRPr sz="2200"/>
          </a:p>
          <a:p>
            <a:pPr indent="-368300" lvl="0" marL="457200" rtl="0" algn="l">
              <a:spcBef>
                <a:spcPts val="0"/>
              </a:spcBef>
              <a:spcAft>
                <a:spcPts val="0"/>
              </a:spcAft>
              <a:buSzPts val="2200"/>
              <a:buChar char="●"/>
            </a:pPr>
            <a:r>
              <a:rPr lang="en" sz="2200"/>
              <a:t>/proc/[pid]/maps</a:t>
            </a:r>
            <a:endParaRPr sz="22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4" name="Shape 3754"/>
        <p:cNvGrpSpPr/>
        <p:nvPr/>
      </p:nvGrpSpPr>
      <p:grpSpPr>
        <a:xfrm>
          <a:off x="0" y="0"/>
          <a:ext cx="0" cy="0"/>
          <a:chOff x="0" y="0"/>
          <a:chExt cx="0" cy="0"/>
        </a:xfrm>
      </p:grpSpPr>
      <p:sp>
        <p:nvSpPr>
          <p:cNvPr id="3755" name="Google Shape;3755;p17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for shared memory</a:t>
            </a:r>
            <a:endParaRPr/>
          </a:p>
        </p:txBody>
      </p:sp>
      <p:sp>
        <p:nvSpPr>
          <p:cNvPr id="3756" name="Google Shape;3756;p174"/>
          <p:cNvSpPr txBox="1"/>
          <p:nvPr>
            <p:ph idx="1" type="body"/>
          </p:nvPr>
        </p:nvSpPr>
        <p:spPr>
          <a:xfrm>
            <a:off x="259500" y="1123400"/>
            <a:ext cx="71061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Multi-processes / multi-threading </a:t>
            </a:r>
            <a:endParaRPr sz="2200"/>
          </a:p>
          <a:p>
            <a:pPr indent="-368300" lvl="0" marL="457200" rtl="0" algn="l">
              <a:spcBef>
                <a:spcPts val="0"/>
              </a:spcBef>
              <a:spcAft>
                <a:spcPts val="0"/>
              </a:spcAft>
              <a:buSzPts val="2200"/>
              <a:buChar char="●"/>
            </a:pPr>
            <a:r>
              <a:rPr lang="en" sz="2200"/>
              <a:t>Databases shared buffers</a:t>
            </a:r>
            <a:endParaRPr sz="2200"/>
          </a:p>
          <a:p>
            <a:pPr indent="-368300" lvl="0" marL="457200" rtl="0" algn="l">
              <a:spcBef>
                <a:spcPts val="0"/>
              </a:spcBef>
              <a:spcAft>
                <a:spcPts val="0"/>
              </a:spcAft>
              <a:buSzPts val="2200"/>
              <a:buChar char="●"/>
            </a:pPr>
            <a:r>
              <a:rPr lang="en" sz="2200"/>
              <a:t>NGINX/Proxies</a:t>
            </a:r>
            <a:endParaRPr sz="2200"/>
          </a:p>
          <a:p>
            <a:pPr indent="-368300" lvl="0" marL="457200" rtl="0" algn="l">
              <a:spcBef>
                <a:spcPts val="0"/>
              </a:spcBef>
              <a:spcAft>
                <a:spcPts val="0"/>
              </a:spcAft>
              <a:buSzPts val="2200"/>
              <a:buChar char="●"/>
            </a:pPr>
            <a:r>
              <a:rPr lang="en" sz="2200"/>
              <a:t>forking</a:t>
            </a:r>
            <a:endParaRPr sz="2200"/>
          </a:p>
          <a:p>
            <a:pPr indent="-368300" lvl="0" marL="457200" rtl="0" algn="l">
              <a:spcBef>
                <a:spcPts val="0"/>
              </a:spcBef>
              <a:spcAft>
                <a:spcPts val="0"/>
              </a:spcAft>
              <a:buSzPts val="2200"/>
              <a:buChar char="●"/>
            </a:pPr>
            <a:r>
              <a:rPr lang="en" sz="2200"/>
              <a:t>CoW - copy on write</a:t>
            </a:r>
            <a:endParaRPr sz="22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0" name="Shape 3760"/>
        <p:cNvGrpSpPr/>
        <p:nvPr/>
      </p:nvGrpSpPr>
      <p:grpSpPr>
        <a:xfrm>
          <a:off x="0" y="0"/>
          <a:ext cx="0" cy="0"/>
          <a:chOff x="0" y="0"/>
          <a:chExt cx="0" cy="0"/>
        </a:xfrm>
      </p:grpSpPr>
      <p:sp>
        <p:nvSpPr>
          <p:cNvPr id="3761" name="Google Shape;3761;p17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Isolation</a:t>
            </a:r>
            <a:endParaRPr/>
          </a:p>
        </p:txBody>
      </p:sp>
      <p:sp>
        <p:nvSpPr>
          <p:cNvPr id="3762" name="Google Shape;3762;p175"/>
          <p:cNvSpPr/>
          <p:nvPr/>
        </p:nvSpPr>
        <p:spPr>
          <a:xfrm>
            <a:off x="4407200" y="7754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763" name="Google Shape;3763;p175"/>
          <p:cNvSpPr txBox="1"/>
          <p:nvPr/>
        </p:nvSpPr>
        <p:spPr>
          <a:xfrm>
            <a:off x="2201375" y="93817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A VM</a:t>
            </a:r>
            <a:endParaRPr sz="1800">
              <a:solidFill>
                <a:schemeClr val="lt2"/>
              </a:solidFill>
            </a:endParaRPr>
          </a:p>
        </p:txBody>
      </p:sp>
      <p:sp>
        <p:nvSpPr>
          <p:cNvPr id="3764" name="Google Shape;3764;p175"/>
          <p:cNvSpPr txBox="1"/>
          <p:nvPr/>
        </p:nvSpPr>
        <p:spPr>
          <a:xfrm>
            <a:off x="2201375" y="231522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B VM</a:t>
            </a:r>
            <a:endParaRPr sz="1800">
              <a:solidFill>
                <a:schemeClr val="lt2"/>
              </a:solidFill>
            </a:endParaRPr>
          </a:p>
        </p:txBody>
      </p:sp>
      <p:sp>
        <p:nvSpPr>
          <p:cNvPr id="3765" name="Google Shape;3765;p175"/>
          <p:cNvSpPr txBox="1"/>
          <p:nvPr/>
        </p:nvSpPr>
        <p:spPr>
          <a:xfrm>
            <a:off x="2201375" y="3567200"/>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C VM</a:t>
            </a:r>
            <a:endParaRPr sz="1800">
              <a:solidFill>
                <a:schemeClr val="lt2"/>
              </a:solidFill>
            </a:endParaRPr>
          </a:p>
        </p:txBody>
      </p:sp>
      <p:sp>
        <p:nvSpPr>
          <p:cNvPr id="3766" name="Google Shape;3766;p175"/>
          <p:cNvSpPr txBox="1"/>
          <p:nvPr/>
        </p:nvSpPr>
        <p:spPr>
          <a:xfrm>
            <a:off x="4148775" y="15727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767" name="Google Shape;3767;p175"/>
          <p:cNvSpPr txBox="1"/>
          <p:nvPr/>
        </p:nvSpPr>
        <p:spPr>
          <a:xfrm>
            <a:off x="4148775" y="14463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768" name="Google Shape;3768;p175"/>
          <p:cNvSpPr txBox="1"/>
          <p:nvPr/>
        </p:nvSpPr>
        <p:spPr>
          <a:xfrm>
            <a:off x="3931875" y="67033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769" name="Google Shape;3769;p175"/>
          <p:cNvSpPr txBox="1"/>
          <p:nvPr/>
        </p:nvSpPr>
        <p:spPr>
          <a:xfrm>
            <a:off x="4086575" y="12398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770" name="Google Shape;3770;p175"/>
          <p:cNvSpPr/>
          <p:nvPr/>
        </p:nvSpPr>
        <p:spPr>
          <a:xfrm>
            <a:off x="4407188" y="2171388"/>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771" name="Google Shape;3771;p175"/>
          <p:cNvSpPr/>
          <p:nvPr/>
        </p:nvSpPr>
        <p:spPr>
          <a:xfrm>
            <a:off x="4445150" y="221812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772" name="Google Shape;3772;p175"/>
          <p:cNvSpPr txBox="1"/>
          <p:nvPr/>
        </p:nvSpPr>
        <p:spPr>
          <a:xfrm>
            <a:off x="4148763" y="29687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773" name="Google Shape;3773;p175"/>
          <p:cNvSpPr txBox="1"/>
          <p:nvPr/>
        </p:nvSpPr>
        <p:spPr>
          <a:xfrm>
            <a:off x="4148763" y="284235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774" name="Google Shape;3774;p175"/>
          <p:cNvSpPr txBox="1"/>
          <p:nvPr/>
        </p:nvSpPr>
        <p:spPr>
          <a:xfrm>
            <a:off x="3931863" y="20663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775" name="Google Shape;3775;p175"/>
          <p:cNvSpPr txBox="1"/>
          <p:nvPr/>
        </p:nvSpPr>
        <p:spPr>
          <a:xfrm>
            <a:off x="4086563" y="26357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776" name="Google Shape;3776;p175"/>
          <p:cNvSpPr/>
          <p:nvPr/>
        </p:nvSpPr>
        <p:spPr>
          <a:xfrm>
            <a:off x="4407200" y="3567200"/>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777" name="Google Shape;3777;p175"/>
          <p:cNvSpPr txBox="1"/>
          <p:nvPr/>
        </p:nvSpPr>
        <p:spPr>
          <a:xfrm>
            <a:off x="4148775" y="436453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778" name="Google Shape;3778;p175"/>
          <p:cNvSpPr txBox="1"/>
          <p:nvPr/>
        </p:nvSpPr>
        <p:spPr>
          <a:xfrm>
            <a:off x="4148775" y="42381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779" name="Google Shape;3779;p175"/>
          <p:cNvSpPr txBox="1"/>
          <p:nvPr/>
        </p:nvSpPr>
        <p:spPr>
          <a:xfrm>
            <a:off x="3931875" y="34621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780" name="Google Shape;3780;p175"/>
          <p:cNvSpPr txBox="1"/>
          <p:nvPr/>
        </p:nvSpPr>
        <p:spPr>
          <a:xfrm>
            <a:off x="4086575" y="40315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781" name="Google Shape;3781;p175"/>
          <p:cNvSpPr/>
          <p:nvPr/>
        </p:nvSpPr>
        <p:spPr>
          <a:xfrm>
            <a:off x="4445150" y="238737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782" name="Google Shape;3782;p175"/>
          <p:cNvSpPr/>
          <p:nvPr/>
        </p:nvSpPr>
        <p:spPr>
          <a:xfrm>
            <a:off x="4445250" y="255599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783" name="Google Shape;3783;p175"/>
          <p:cNvSpPr/>
          <p:nvPr/>
        </p:nvSpPr>
        <p:spPr>
          <a:xfrm>
            <a:off x="4445100" y="8140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784" name="Google Shape;3784;p175"/>
          <p:cNvSpPr/>
          <p:nvPr/>
        </p:nvSpPr>
        <p:spPr>
          <a:xfrm>
            <a:off x="4445100" y="9832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785" name="Google Shape;3785;p175"/>
          <p:cNvSpPr/>
          <p:nvPr/>
        </p:nvSpPr>
        <p:spPr>
          <a:xfrm>
            <a:off x="4445200" y="115187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786" name="Google Shape;3786;p175"/>
          <p:cNvSpPr/>
          <p:nvPr/>
        </p:nvSpPr>
        <p:spPr>
          <a:xfrm>
            <a:off x="4445050" y="132376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787" name="Google Shape;3787;p175"/>
          <p:cNvSpPr/>
          <p:nvPr/>
        </p:nvSpPr>
        <p:spPr>
          <a:xfrm>
            <a:off x="4445025" y="3618403"/>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788" name="Google Shape;3788;p175"/>
          <p:cNvSpPr/>
          <p:nvPr/>
        </p:nvSpPr>
        <p:spPr>
          <a:xfrm>
            <a:off x="4445025" y="3787653"/>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789" name="Google Shape;3789;p175"/>
          <p:cNvSpPr/>
          <p:nvPr/>
        </p:nvSpPr>
        <p:spPr>
          <a:xfrm>
            <a:off x="4445125" y="3956273"/>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790" name="Google Shape;3790;p175"/>
          <p:cNvSpPr/>
          <p:nvPr/>
        </p:nvSpPr>
        <p:spPr>
          <a:xfrm>
            <a:off x="4444975" y="4128166"/>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P2</a:t>
            </a:r>
            <a:endParaRPr sz="1000">
              <a:solidFill>
                <a:schemeClr val="dk2"/>
              </a:solidFill>
            </a:endParaRPr>
          </a:p>
        </p:txBody>
      </p:sp>
      <p:sp>
        <p:nvSpPr>
          <p:cNvPr id="3791" name="Google Shape;3791;p175"/>
          <p:cNvSpPr/>
          <p:nvPr/>
        </p:nvSpPr>
        <p:spPr>
          <a:xfrm>
            <a:off x="4445250" y="4300066"/>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P1</a:t>
            </a:r>
            <a:endParaRPr sz="1000">
              <a:solidFill>
                <a:schemeClr val="dk2"/>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sp>
        <p:nvSpPr>
          <p:cNvPr id="3796" name="Google Shape;3796;p17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Isolation</a:t>
            </a:r>
            <a:endParaRPr/>
          </a:p>
        </p:txBody>
      </p:sp>
      <p:sp>
        <p:nvSpPr>
          <p:cNvPr id="3797" name="Google Shape;3797;p176"/>
          <p:cNvSpPr txBox="1"/>
          <p:nvPr>
            <p:ph idx="1" type="body"/>
          </p:nvPr>
        </p:nvSpPr>
        <p:spPr>
          <a:xfrm>
            <a:off x="259500" y="1123400"/>
            <a:ext cx="71061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Physical memory addresses tells process where it is</a:t>
            </a:r>
            <a:endParaRPr sz="2200"/>
          </a:p>
          <a:p>
            <a:pPr indent="-368300" lvl="0" marL="457200" rtl="0" algn="l">
              <a:spcBef>
                <a:spcPts val="0"/>
              </a:spcBef>
              <a:spcAft>
                <a:spcPts val="0"/>
              </a:spcAft>
              <a:buSzPts val="2200"/>
              <a:buChar char="●"/>
            </a:pPr>
            <a:r>
              <a:rPr lang="en" sz="2200"/>
              <a:t>Process can attempt to load an address they aren’t </a:t>
            </a:r>
            <a:r>
              <a:rPr lang="en" sz="2200"/>
              <a:t>supposed</a:t>
            </a:r>
            <a:r>
              <a:rPr lang="en" sz="2200"/>
              <a:t> to</a:t>
            </a:r>
            <a:endParaRPr sz="2200"/>
          </a:p>
          <a:p>
            <a:pPr indent="-368300" lvl="0" marL="457200" rtl="0" algn="l">
              <a:spcBef>
                <a:spcPts val="0"/>
              </a:spcBef>
              <a:spcAft>
                <a:spcPts val="0"/>
              </a:spcAft>
              <a:buSzPts val="2200"/>
              <a:buChar char="●"/>
            </a:pPr>
            <a:r>
              <a:rPr lang="en" sz="2200"/>
              <a:t>Virtual memory solves this </a:t>
            </a:r>
            <a:endParaRPr sz="2200"/>
          </a:p>
          <a:p>
            <a:pPr indent="-368300" lvl="0" marL="457200" rtl="0" algn="l">
              <a:spcBef>
                <a:spcPts val="0"/>
              </a:spcBef>
              <a:spcAft>
                <a:spcPts val="0"/>
              </a:spcAft>
              <a:buSzPts val="2200"/>
              <a:buChar char="●"/>
            </a:pPr>
            <a:r>
              <a:rPr lang="en" sz="2200"/>
              <a:t>Each process has full virtual address</a:t>
            </a:r>
            <a:endParaRPr sz="2200"/>
          </a:p>
          <a:p>
            <a:pPr indent="-368300" lvl="0" marL="457200" rtl="0" algn="l">
              <a:spcBef>
                <a:spcPts val="0"/>
              </a:spcBef>
              <a:spcAft>
                <a:spcPts val="0"/>
              </a:spcAft>
              <a:buSzPts val="2200"/>
              <a:buChar char="●"/>
            </a:pPr>
            <a:r>
              <a:rPr lang="en" sz="2200"/>
              <a:t>Most of it isn’t mapped</a:t>
            </a:r>
            <a:endParaRPr sz="22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sp>
        <p:nvSpPr>
          <p:cNvPr id="3802" name="Google Shape;3802;p17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Isolation with Virtual memory</a:t>
            </a:r>
            <a:endParaRPr/>
          </a:p>
        </p:txBody>
      </p:sp>
      <p:sp>
        <p:nvSpPr>
          <p:cNvPr id="3803" name="Google Shape;3803;p177"/>
          <p:cNvSpPr/>
          <p:nvPr/>
        </p:nvSpPr>
        <p:spPr>
          <a:xfrm>
            <a:off x="7653900" y="782350"/>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04" name="Google Shape;3804;p177"/>
          <p:cNvSpPr txBox="1"/>
          <p:nvPr/>
        </p:nvSpPr>
        <p:spPr>
          <a:xfrm>
            <a:off x="7250375" y="345100"/>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A VM</a:t>
            </a:r>
            <a:endParaRPr sz="1800">
              <a:solidFill>
                <a:schemeClr val="lt2"/>
              </a:solidFill>
            </a:endParaRPr>
          </a:p>
        </p:txBody>
      </p:sp>
      <p:sp>
        <p:nvSpPr>
          <p:cNvPr id="3805" name="Google Shape;3805;p177"/>
          <p:cNvSpPr txBox="1"/>
          <p:nvPr/>
        </p:nvSpPr>
        <p:spPr>
          <a:xfrm>
            <a:off x="7250375" y="168552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B VM</a:t>
            </a:r>
            <a:endParaRPr sz="1800">
              <a:solidFill>
                <a:schemeClr val="lt2"/>
              </a:solidFill>
            </a:endParaRPr>
          </a:p>
        </p:txBody>
      </p:sp>
      <p:sp>
        <p:nvSpPr>
          <p:cNvPr id="3806" name="Google Shape;3806;p177"/>
          <p:cNvSpPr txBox="1"/>
          <p:nvPr/>
        </p:nvSpPr>
        <p:spPr>
          <a:xfrm>
            <a:off x="7250375" y="3106475"/>
            <a:ext cx="16611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C VM</a:t>
            </a:r>
            <a:endParaRPr sz="1800">
              <a:solidFill>
                <a:schemeClr val="lt2"/>
              </a:solidFill>
            </a:endParaRPr>
          </a:p>
        </p:txBody>
      </p:sp>
      <p:sp>
        <p:nvSpPr>
          <p:cNvPr id="3807" name="Google Shape;3807;p177"/>
          <p:cNvSpPr txBox="1"/>
          <p:nvPr/>
        </p:nvSpPr>
        <p:spPr>
          <a:xfrm>
            <a:off x="7395475" y="15796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808" name="Google Shape;3808;p177"/>
          <p:cNvSpPr txBox="1"/>
          <p:nvPr/>
        </p:nvSpPr>
        <p:spPr>
          <a:xfrm>
            <a:off x="7395475" y="14533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809" name="Google Shape;3809;p177"/>
          <p:cNvSpPr txBox="1"/>
          <p:nvPr/>
        </p:nvSpPr>
        <p:spPr>
          <a:xfrm>
            <a:off x="7178575" y="6772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810" name="Google Shape;3810;p177"/>
          <p:cNvSpPr txBox="1"/>
          <p:nvPr/>
        </p:nvSpPr>
        <p:spPr>
          <a:xfrm>
            <a:off x="7360975" y="12256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 8 </a:t>
            </a:r>
            <a:endParaRPr sz="900">
              <a:solidFill>
                <a:schemeClr val="accent6"/>
              </a:solidFill>
            </a:endParaRPr>
          </a:p>
        </p:txBody>
      </p:sp>
      <p:sp>
        <p:nvSpPr>
          <p:cNvPr id="3811" name="Google Shape;3811;p177"/>
          <p:cNvSpPr/>
          <p:nvPr/>
        </p:nvSpPr>
        <p:spPr>
          <a:xfrm>
            <a:off x="7653888" y="2178313"/>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12" name="Google Shape;3812;p177"/>
          <p:cNvSpPr/>
          <p:nvPr/>
        </p:nvSpPr>
        <p:spPr>
          <a:xfrm>
            <a:off x="7691850" y="222505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13" name="Google Shape;3813;p177"/>
          <p:cNvSpPr txBox="1"/>
          <p:nvPr/>
        </p:nvSpPr>
        <p:spPr>
          <a:xfrm>
            <a:off x="7395463" y="297565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814" name="Google Shape;3814;p177"/>
          <p:cNvSpPr txBox="1"/>
          <p:nvPr/>
        </p:nvSpPr>
        <p:spPr>
          <a:xfrm>
            <a:off x="7395463" y="284927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815" name="Google Shape;3815;p177"/>
          <p:cNvSpPr txBox="1"/>
          <p:nvPr/>
        </p:nvSpPr>
        <p:spPr>
          <a:xfrm>
            <a:off x="7178563" y="2073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816" name="Google Shape;3816;p177"/>
          <p:cNvSpPr txBox="1"/>
          <p:nvPr/>
        </p:nvSpPr>
        <p:spPr>
          <a:xfrm>
            <a:off x="7333263" y="2642700"/>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817" name="Google Shape;3817;p177"/>
          <p:cNvSpPr/>
          <p:nvPr/>
        </p:nvSpPr>
        <p:spPr>
          <a:xfrm>
            <a:off x="7653900" y="35741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18" name="Google Shape;3818;p177"/>
          <p:cNvSpPr txBox="1"/>
          <p:nvPr/>
        </p:nvSpPr>
        <p:spPr>
          <a:xfrm>
            <a:off x="7395475" y="437146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3819" name="Google Shape;3819;p177"/>
          <p:cNvSpPr txBox="1"/>
          <p:nvPr/>
        </p:nvSpPr>
        <p:spPr>
          <a:xfrm>
            <a:off x="7395475" y="424508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a:t>
            </a:r>
            <a:endParaRPr sz="900">
              <a:solidFill>
                <a:schemeClr val="accent6"/>
              </a:solidFill>
            </a:endParaRPr>
          </a:p>
        </p:txBody>
      </p:sp>
      <p:sp>
        <p:nvSpPr>
          <p:cNvPr id="3820" name="Google Shape;3820;p177"/>
          <p:cNvSpPr txBox="1"/>
          <p:nvPr/>
        </p:nvSpPr>
        <p:spPr>
          <a:xfrm>
            <a:off x="7178575" y="3469038"/>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10,000</a:t>
            </a:r>
            <a:endParaRPr sz="900">
              <a:solidFill>
                <a:schemeClr val="accent6"/>
              </a:solidFill>
            </a:endParaRPr>
          </a:p>
        </p:txBody>
      </p:sp>
      <p:sp>
        <p:nvSpPr>
          <p:cNvPr id="3821" name="Google Shape;3821;p177"/>
          <p:cNvSpPr txBox="1"/>
          <p:nvPr/>
        </p:nvSpPr>
        <p:spPr>
          <a:xfrm>
            <a:off x="7333275" y="4038513"/>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3822" name="Google Shape;3822;p177"/>
          <p:cNvSpPr/>
          <p:nvPr/>
        </p:nvSpPr>
        <p:spPr>
          <a:xfrm>
            <a:off x="7691850" y="23943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23" name="Google Shape;3823;p177"/>
          <p:cNvSpPr/>
          <p:nvPr/>
        </p:nvSpPr>
        <p:spPr>
          <a:xfrm>
            <a:off x="7691950" y="256292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24" name="Google Shape;3824;p177"/>
          <p:cNvSpPr/>
          <p:nvPr/>
        </p:nvSpPr>
        <p:spPr>
          <a:xfrm>
            <a:off x="7691800" y="820928"/>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825" name="Google Shape;3825;p177"/>
          <p:cNvSpPr/>
          <p:nvPr/>
        </p:nvSpPr>
        <p:spPr>
          <a:xfrm>
            <a:off x="7691800" y="990178"/>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26" name="Google Shape;3826;p177"/>
          <p:cNvSpPr/>
          <p:nvPr/>
        </p:nvSpPr>
        <p:spPr>
          <a:xfrm>
            <a:off x="7691900" y="1158798"/>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27" name="Google Shape;3827;p177"/>
          <p:cNvSpPr/>
          <p:nvPr/>
        </p:nvSpPr>
        <p:spPr>
          <a:xfrm>
            <a:off x="7691750" y="13306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28" name="Google Shape;3828;p177"/>
          <p:cNvSpPr/>
          <p:nvPr/>
        </p:nvSpPr>
        <p:spPr>
          <a:xfrm>
            <a:off x="7691725" y="3625328"/>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29" name="Google Shape;3829;p177"/>
          <p:cNvSpPr/>
          <p:nvPr/>
        </p:nvSpPr>
        <p:spPr>
          <a:xfrm>
            <a:off x="7691725" y="3794578"/>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30" name="Google Shape;3830;p177"/>
          <p:cNvSpPr/>
          <p:nvPr/>
        </p:nvSpPr>
        <p:spPr>
          <a:xfrm>
            <a:off x="7691825" y="3963198"/>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31" name="Google Shape;3831;p177"/>
          <p:cNvSpPr/>
          <p:nvPr/>
        </p:nvSpPr>
        <p:spPr>
          <a:xfrm>
            <a:off x="7691675" y="4135091"/>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32" name="Google Shape;3832;p177"/>
          <p:cNvSpPr/>
          <p:nvPr/>
        </p:nvSpPr>
        <p:spPr>
          <a:xfrm>
            <a:off x="7691950" y="4306991"/>
            <a:ext cx="861000" cy="15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33" name="Google Shape;3833;p177"/>
          <p:cNvSpPr txBox="1"/>
          <p:nvPr>
            <p:ph idx="1" type="body"/>
          </p:nvPr>
        </p:nvSpPr>
        <p:spPr>
          <a:xfrm>
            <a:off x="259500" y="1123400"/>
            <a:ext cx="58533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Process A address 1000 is different from Process B’s 1000</a:t>
            </a:r>
            <a:endParaRPr sz="2200"/>
          </a:p>
          <a:p>
            <a:pPr indent="-368300" lvl="0" marL="457200" rtl="0" algn="l">
              <a:spcBef>
                <a:spcPts val="0"/>
              </a:spcBef>
              <a:spcAft>
                <a:spcPts val="0"/>
              </a:spcAft>
              <a:buSzPts val="2200"/>
              <a:buChar char="●"/>
            </a:pPr>
            <a:r>
              <a:rPr lang="en" sz="2200"/>
              <a:t>They point to different physical address</a:t>
            </a:r>
            <a:endParaRPr sz="2200"/>
          </a:p>
          <a:p>
            <a:pPr indent="-368300" lvl="0" marL="457200" rtl="0" algn="l">
              <a:spcBef>
                <a:spcPts val="0"/>
              </a:spcBef>
              <a:spcAft>
                <a:spcPts val="0"/>
              </a:spcAft>
              <a:buSzPts val="2200"/>
              <a:buChar char="●"/>
            </a:pPr>
            <a:r>
              <a:rPr lang="en" sz="2200"/>
              <a:t>Process has no way to reference specific physical addresses directly</a:t>
            </a:r>
            <a:endParaRPr sz="22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7" name="Shape 3837"/>
        <p:cNvGrpSpPr/>
        <p:nvPr/>
      </p:nvGrpSpPr>
      <p:grpSpPr>
        <a:xfrm>
          <a:off x="0" y="0"/>
          <a:ext cx="0" cy="0"/>
          <a:chOff x="0" y="0"/>
          <a:chExt cx="0" cy="0"/>
        </a:xfrm>
      </p:grpSpPr>
      <p:sp>
        <p:nvSpPr>
          <p:cNvPr id="3838" name="Google Shape;3838;p178"/>
          <p:cNvSpPr txBox="1"/>
          <p:nvPr>
            <p:ph idx="1" type="body"/>
          </p:nvPr>
        </p:nvSpPr>
        <p:spPr>
          <a:xfrm>
            <a:off x="311700" y="4230575"/>
            <a:ext cx="37935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Swap (large programs)</a:t>
            </a:r>
            <a:endParaRPr/>
          </a:p>
        </p:txBody>
      </p:sp>
      <p:sp>
        <p:nvSpPr>
          <p:cNvPr id="3839" name="Google Shape;3839;p178"/>
          <p:cNvSpPr/>
          <p:nvPr/>
        </p:nvSpPr>
        <p:spPr>
          <a:xfrm>
            <a:off x="2261200" y="8931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40" name="Google Shape;3840;p178"/>
          <p:cNvSpPr/>
          <p:nvPr/>
        </p:nvSpPr>
        <p:spPr>
          <a:xfrm>
            <a:off x="2261188" y="2289088"/>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41" name="Google Shape;3841;p178"/>
          <p:cNvSpPr/>
          <p:nvPr/>
        </p:nvSpPr>
        <p:spPr>
          <a:xfrm>
            <a:off x="2299150" y="233582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842" name="Google Shape;3842;p178"/>
          <p:cNvSpPr/>
          <p:nvPr/>
        </p:nvSpPr>
        <p:spPr>
          <a:xfrm>
            <a:off x="2299150" y="250507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843" name="Google Shape;3843;p178"/>
          <p:cNvSpPr/>
          <p:nvPr/>
        </p:nvSpPr>
        <p:spPr>
          <a:xfrm>
            <a:off x="2299250" y="267369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844" name="Google Shape;3844;p178"/>
          <p:cNvSpPr/>
          <p:nvPr/>
        </p:nvSpPr>
        <p:spPr>
          <a:xfrm>
            <a:off x="2299100" y="9317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845" name="Google Shape;3845;p178"/>
          <p:cNvSpPr/>
          <p:nvPr/>
        </p:nvSpPr>
        <p:spPr>
          <a:xfrm>
            <a:off x="2299100" y="11009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846" name="Google Shape;3846;p178"/>
          <p:cNvSpPr/>
          <p:nvPr/>
        </p:nvSpPr>
        <p:spPr>
          <a:xfrm>
            <a:off x="2299200" y="126957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847" name="Google Shape;3847;p178"/>
          <p:cNvSpPr/>
          <p:nvPr/>
        </p:nvSpPr>
        <p:spPr>
          <a:xfrm>
            <a:off x="2299050" y="144146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pic>
        <p:nvPicPr>
          <p:cNvPr id="3848" name="Google Shape;3848;p178"/>
          <p:cNvPicPr preferRelativeResize="0"/>
          <p:nvPr/>
        </p:nvPicPr>
        <p:blipFill>
          <a:blip r:embed="rId3">
            <a:alphaModFix/>
          </a:blip>
          <a:stretch>
            <a:fillRect/>
          </a:stretch>
        </p:blipFill>
        <p:spPr>
          <a:xfrm>
            <a:off x="7403950" y="2022200"/>
            <a:ext cx="1384424" cy="778750"/>
          </a:xfrm>
          <a:prstGeom prst="rect">
            <a:avLst/>
          </a:prstGeom>
          <a:noFill/>
          <a:ln>
            <a:noFill/>
          </a:ln>
        </p:spPr>
      </p:pic>
      <p:sp>
        <p:nvSpPr>
          <p:cNvPr id="3849" name="Google Shape;3849;p178"/>
          <p:cNvSpPr/>
          <p:nvPr/>
        </p:nvSpPr>
        <p:spPr>
          <a:xfrm>
            <a:off x="4276000" y="871575"/>
            <a:ext cx="2335200" cy="3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0" name="Google Shape;3850;p178"/>
          <p:cNvSpPr/>
          <p:nvPr/>
        </p:nvSpPr>
        <p:spPr>
          <a:xfrm>
            <a:off x="4370847" y="9956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3851" name="Google Shape;3851;p178"/>
          <p:cNvSpPr/>
          <p:nvPr/>
        </p:nvSpPr>
        <p:spPr>
          <a:xfrm>
            <a:off x="4370847" y="12288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3852" name="Google Shape;3852;p178"/>
          <p:cNvSpPr/>
          <p:nvPr/>
        </p:nvSpPr>
        <p:spPr>
          <a:xfrm>
            <a:off x="4370847" y="14620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3853" name="Google Shape;3853;p178"/>
          <p:cNvSpPr/>
          <p:nvPr/>
        </p:nvSpPr>
        <p:spPr>
          <a:xfrm>
            <a:off x="4370947" y="1695268"/>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B.P3</a:t>
            </a:r>
            <a:endParaRPr>
              <a:solidFill>
                <a:srgbClr val="FFFFFF"/>
              </a:solidFill>
            </a:endParaRPr>
          </a:p>
        </p:txBody>
      </p:sp>
      <p:sp>
        <p:nvSpPr>
          <p:cNvPr id="3854" name="Google Shape;3854;p178"/>
          <p:cNvSpPr/>
          <p:nvPr/>
        </p:nvSpPr>
        <p:spPr>
          <a:xfrm>
            <a:off x="4370947" y="1928467"/>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B.P2</a:t>
            </a:r>
            <a:endParaRPr>
              <a:solidFill>
                <a:srgbClr val="FFFFFF"/>
              </a:solidFill>
            </a:endParaRPr>
          </a:p>
        </p:txBody>
      </p:sp>
      <p:sp>
        <p:nvSpPr>
          <p:cNvPr id="3855" name="Google Shape;3855;p178"/>
          <p:cNvSpPr/>
          <p:nvPr/>
        </p:nvSpPr>
        <p:spPr>
          <a:xfrm>
            <a:off x="4370847" y="2394864"/>
            <a:ext cx="2145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C.P5</a:t>
            </a:r>
            <a:endParaRPr/>
          </a:p>
        </p:txBody>
      </p:sp>
      <p:sp>
        <p:nvSpPr>
          <p:cNvPr id="3856" name="Google Shape;3856;p178"/>
          <p:cNvSpPr/>
          <p:nvPr/>
        </p:nvSpPr>
        <p:spPr>
          <a:xfrm>
            <a:off x="4370847" y="2628063"/>
            <a:ext cx="2145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C.P4</a:t>
            </a:r>
            <a:endParaRPr/>
          </a:p>
        </p:txBody>
      </p:sp>
      <p:sp>
        <p:nvSpPr>
          <p:cNvPr id="3857" name="Google Shape;3857;p178"/>
          <p:cNvSpPr/>
          <p:nvPr/>
        </p:nvSpPr>
        <p:spPr>
          <a:xfrm>
            <a:off x="4370847" y="2861261"/>
            <a:ext cx="2145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C.P3</a:t>
            </a:r>
            <a:endParaRPr/>
          </a:p>
        </p:txBody>
      </p:sp>
      <p:sp>
        <p:nvSpPr>
          <p:cNvPr id="3858" name="Google Shape;3858;p178"/>
          <p:cNvSpPr/>
          <p:nvPr/>
        </p:nvSpPr>
        <p:spPr>
          <a:xfrm>
            <a:off x="4370834" y="3327660"/>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C.P2</a:t>
            </a:r>
            <a:endParaRPr/>
          </a:p>
        </p:txBody>
      </p:sp>
      <p:sp>
        <p:nvSpPr>
          <p:cNvPr id="3859" name="Google Shape;3859;p178"/>
          <p:cNvSpPr/>
          <p:nvPr/>
        </p:nvSpPr>
        <p:spPr>
          <a:xfrm>
            <a:off x="4370834" y="3560859"/>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C.P1</a:t>
            </a:r>
            <a:endParaRPr/>
          </a:p>
        </p:txBody>
      </p:sp>
      <p:sp>
        <p:nvSpPr>
          <p:cNvPr id="3860" name="Google Shape;3860;p178"/>
          <p:cNvSpPr/>
          <p:nvPr/>
        </p:nvSpPr>
        <p:spPr>
          <a:xfrm>
            <a:off x="4370947" y="21616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3861" name="Google Shape;3861;p178"/>
          <p:cNvSpPr/>
          <p:nvPr/>
        </p:nvSpPr>
        <p:spPr>
          <a:xfrm>
            <a:off x="4370947" y="30944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3862" name="Google Shape;3862;p178"/>
          <p:cNvSpPr/>
          <p:nvPr/>
        </p:nvSpPr>
        <p:spPr>
          <a:xfrm>
            <a:off x="2261288" y="3402063"/>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863" name="Google Shape;3863;p178"/>
          <p:cNvSpPr/>
          <p:nvPr/>
        </p:nvSpPr>
        <p:spPr>
          <a:xfrm>
            <a:off x="2299250" y="344880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864" name="Google Shape;3864;p178"/>
          <p:cNvSpPr/>
          <p:nvPr/>
        </p:nvSpPr>
        <p:spPr>
          <a:xfrm>
            <a:off x="2299250" y="361805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865" name="Google Shape;3865;p178"/>
          <p:cNvSpPr/>
          <p:nvPr/>
        </p:nvSpPr>
        <p:spPr>
          <a:xfrm>
            <a:off x="2299350" y="378667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866" name="Google Shape;3866;p178"/>
          <p:cNvSpPr/>
          <p:nvPr/>
        </p:nvSpPr>
        <p:spPr>
          <a:xfrm>
            <a:off x="2299300" y="395530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P2</a:t>
            </a:r>
            <a:endParaRPr sz="1000">
              <a:solidFill>
                <a:schemeClr val="dk2"/>
              </a:solidFill>
            </a:endParaRPr>
          </a:p>
        </p:txBody>
      </p:sp>
      <p:sp>
        <p:nvSpPr>
          <p:cNvPr id="3867" name="Google Shape;3867;p178"/>
          <p:cNvSpPr/>
          <p:nvPr/>
        </p:nvSpPr>
        <p:spPr>
          <a:xfrm>
            <a:off x="2299400" y="412392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P1</a:t>
            </a:r>
            <a:endParaRPr sz="1000">
              <a:solidFill>
                <a:schemeClr val="dk2"/>
              </a:solidFill>
            </a:endParaRPr>
          </a:p>
        </p:txBody>
      </p:sp>
      <p:sp>
        <p:nvSpPr>
          <p:cNvPr id="3868" name="Google Shape;3868;p178"/>
          <p:cNvSpPr txBox="1"/>
          <p:nvPr>
            <p:ph idx="1" type="body"/>
          </p:nvPr>
        </p:nvSpPr>
        <p:spPr>
          <a:xfrm>
            <a:off x="1659350" y="3528650"/>
            <a:ext cx="7011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a:t>
            </a:r>
            <a:endParaRPr/>
          </a:p>
        </p:txBody>
      </p:sp>
      <p:sp>
        <p:nvSpPr>
          <p:cNvPr id="3869" name="Google Shape;3869;p178"/>
          <p:cNvSpPr txBox="1"/>
          <p:nvPr>
            <p:ph idx="1" type="body"/>
          </p:nvPr>
        </p:nvSpPr>
        <p:spPr>
          <a:xfrm>
            <a:off x="1659350" y="2349463"/>
            <a:ext cx="7011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t>
            </a:r>
            <a:endParaRPr/>
          </a:p>
        </p:txBody>
      </p:sp>
      <p:sp>
        <p:nvSpPr>
          <p:cNvPr id="3870" name="Google Shape;3870;p178"/>
          <p:cNvSpPr txBox="1"/>
          <p:nvPr>
            <p:ph idx="1" type="body"/>
          </p:nvPr>
        </p:nvSpPr>
        <p:spPr>
          <a:xfrm>
            <a:off x="1659350" y="912275"/>
            <a:ext cx="7011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a:t>
            </a:r>
            <a:endParaRPr/>
          </a:p>
        </p:txBody>
      </p:sp>
      <p:sp>
        <p:nvSpPr>
          <p:cNvPr id="3871" name="Google Shape;3871;p178"/>
          <p:cNvSpPr/>
          <p:nvPr/>
        </p:nvSpPr>
        <p:spPr>
          <a:xfrm>
            <a:off x="6839000" y="2447725"/>
            <a:ext cx="242100" cy="4086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2" name="Google Shape;3872;p178"/>
          <p:cNvSpPr txBox="1"/>
          <p:nvPr>
            <p:ph idx="1" type="body"/>
          </p:nvPr>
        </p:nvSpPr>
        <p:spPr>
          <a:xfrm>
            <a:off x="6692175" y="2659200"/>
            <a:ext cx="21825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200"/>
              <a:t>Offloaded to disk</a:t>
            </a:r>
            <a:endParaRPr sz="1200"/>
          </a:p>
        </p:txBody>
      </p:sp>
      <p:sp>
        <p:nvSpPr>
          <p:cNvPr id="3873" name="Google Shape;3873;p178"/>
          <p:cNvSpPr/>
          <p:nvPr/>
        </p:nvSpPr>
        <p:spPr>
          <a:xfrm>
            <a:off x="7689100" y="151737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874" name="Google Shape;3874;p178"/>
          <p:cNvSpPr/>
          <p:nvPr/>
        </p:nvSpPr>
        <p:spPr>
          <a:xfrm>
            <a:off x="7689100" y="168662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875" name="Google Shape;3875;p178"/>
          <p:cNvSpPr/>
          <p:nvPr/>
        </p:nvSpPr>
        <p:spPr>
          <a:xfrm>
            <a:off x="7689200" y="185524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9" name="Shape 3879"/>
        <p:cNvGrpSpPr/>
        <p:nvPr/>
      </p:nvGrpSpPr>
      <p:grpSpPr>
        <a:xfrm>
          <a:off x="0" y="0"/>
          <a:ext cx="0" cy="0"/>
          <a:chOff x="0" y="0"/>
          <a:chExt cx="0" cy="0"/>
        </a:xfrm>
      </p:grpSpPr>
      <p:sp>
        <p:nvSpPr>
          <p:cNvPr id="3880" name="Google Shape;3880;p17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enough memory</a:t>
            </a:r>
            <a:endParaRPr/>
          </a:p>
        </p:txBody>
      </p:sp>
      <p:sp>
        <p:nvSpPr>
          <p:cNvPr id="3881" name="Google Shape;3881;p179"/>
          <p:cNvSpPr txBox="1"/>
          <p:nvPr>
            <p:ph idx="1" type="body"/>
          </p:nvPr>
        </p:nvSpPr>
        <p:spPr>
          <a:xfrm>
            <a:off x="259500" y="1123400"/>
            <a:ext cx="71061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Physical memory has a limit</a:t>
            </a:r>
            <a:endParaRPr sz="2200"/>
          </a:p>
          <a:p>
            <a:pPr indent="-368300" lvl="0" marL="457200" rtl="0" algn="l">
              <a:spcBef>
                <a:spcPts val="0"/>
              </a:spcBef>
              <a:spcAft>
                <a:spcPts val="0"/>
              </a:spcAft>
              <a:buSzPts val="2200"/>
              <a:buChar char="●"/>
            </a:pPr>
            <a:r>
              <a:rPr lang="en" sz="2200"/>
              <a:t>If I load too many processes, we ran out of memory</a:t>
            </a:r>
            <a:endParaRPr sz="2200"/>
          </a:p>
          <a:p>
            <a:pPr indent="-368300" lvl="0" marL="457200" rtl="0" algn="l">
              <a:spcBef>
                <a:spcPts val="0"/>
              </a:spcBef>
              <a:spcAft>
                <a:spcPts val="0"/>
              </a:spcAft>
              <a:buSzPts val="2200"/>
              <a:buChar char="●"/>
            </a:pPr>
            <a:r>
              <a:rPr lang="en" sz="2200"/>
              <a:t>So we fail to spin up new processes</a:t>
            </a:r>
            <a:endParaRPr sz="2200"/>
          </a:p>
          <a:p>
            <a:pPr indent="-368300" lvl="0" marL="457200" rtl="0" algn="l">
              <a:spcBef>
                <a:spcPts val="0"/>
              </a:spcBef>
              <a:spcAft>
                <a:spcPts val="0"/>
              </a:spcAft>
              <a:buSzPts val="2200"/>
              <a:buChar char="●"/>
            </a:pPr>
            <a:r>
              <a:rPr lang="en" sz="2200"/>
              <a:t>But virtual memory helps! </a:t>
            </a:r>
            <a:endParaRPr sz="22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5" name="Shape 3885"/>
        <p:cNvGrpSpPr/>
        <p:nvPr/>
      </p:nvGrpSpPr>
      <p:grpSpPr>
        <a:xfrm>
          <a:off x="0" y="0"/>
          <a:ext cx="0" cy="0"/>
          <a:chOff x="0" y="0"/>
          <a:chExt cx="0" cy="0"/>
        </a:xfrm>
      </p:grpSpPr>
      <p:sp>
        <p:nvSpPr>
          <p:cNvPr id="3886" name="Google Shape;3886;p180"/>
          <p:cNvSpPr txBox="1"/>
          <p:nvPr>
            <p:ph type="title"/>
          </p:nvPr>
        </p:nvSpPr>
        <p:spPr>
          <a:xfrm>
            <a:off x="183350" y="86125"/>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Swap</a:t>
            </a:r>
            <a:endParaRPr/>
          </a:p>
        </p:txBody>
      </p:sp>
      <p:sp>
        <p:nvSpPr>
          <p:cNvPr id="3887" name="Google Shape;3887;p180"/>
          <p:cNvSpPr/>
          <p:nvPr/>
        </p:nvSpPr>
        <p:spPr>
          <a:xfrm>
            <a:off x="2510500" y="893125"/>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88" name="Google Shape;3888;p180"/>
          <p:cNvSpPr/>
          <p:nvPr/>
        </p:nvSpPr>
        <p:spPr>
          <a:xfrm>
            <a:off x="2510500" y="2159625"/>
            <a:ext cx="936900" cy="7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889" name="Google Shape;3889;p180"/>
          <p:cNvSpPr/>
          <p:nvPr/>
        </p:nvSpPr>
        <p:spPr>
          <a:xfrm>
            <a:off x="2548450" y="2206366"/>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890" name="Google Shape;3890;p180"/>
          <p:cNvSpPr/>
          <p:nvPr/>
        </p:nvSpPr>
        <p:spPr>
          <a:xfrm>
            <a:off x="2548450" y="2375616"/>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891" name="Google Shape;3891;p180"/>
          <p:cNvSpPr/>
          <p:nvPr/>
        </p:nvSpPr>
        <p:spPr>
          <a:xfrm>
            <a:off x="2548550" y="2544235"/>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892" name="Google Shape;3892;p180"/>
          <p:cNvSpPr/>
          <p:nvPr/>
        </p:nvSpPr>
        <p:spPr>
          <a:xfrm>
            <a:off x="2548400" y="9317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893" name="Google Shape;3893;p180"/>
          <p:cNvSpPr/>
          <p:nvPr/>
        </p:nvSpPr>
        <p:spPr>
          <a:xfrm>
            <a:off x="2548400" y="11009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894" name="Google Shape;3894;p180"/>
          <p:cNvSpPr/>
          <p:nvPr/>
        </p:nvSpPr>
        <p:spPr>
          <a:xfrm>
            <a:off x="2548500" y="126957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895" name="Google Shape;3895;p180"/>
          <p:cNvSpPr/>
          <p:nvPr/>
        </p:nvSpPr>
        <p:spPr>
          <a:xfrm>
            <a:off x="2548350" y="144146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pic>
        <p:nvPicPr>
          <p:cNvPr id="3896" name="Google Shape;3896;p180"/>
          <p:cNvPicPr preferRelativeResize="0"/>
          <p:nvPr/>
        </p:nvPicPr>
        <p:blipFill>
          <a:blip r:embed="rId3">
            <a:alphaModFix/>
          </a:blip>
          <a:stretch>
            <a:fillRect/>
          </a:stretch>
        </p:blipFill>
        <p:spPr>
          <a:xfrm>
            <a:off x="7403950" y="2022200"/>
            <a:ext cx="1384424" cy="778750"/>
          </a:xfrm>
          <a:prstGeom prst="rect">
            <a:avLst/>
          </a:prstGeom>
          <a:noFill/>
          <a:ln>
            <a:noFill/>
          </a:ln>
        </p:spPr>
      </p:pic>
      <p:sp>
        <p:nvSpPr>
          <p:cNvPr id="3897" name="Google Shape;3897;p180"/>
          <p:cNvSpPr/>
          <p:nvPr/>
        </p:nvSpPr>
        <p:spPr>
          <a:xfrm>
            <a:off x="4276000" y="871575"/>
            <a:ext cx="2335200" cy="3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8" name="Google Shape;3898;p180"/>
          <p:cNvSpPr/>
          <p:nvPr/>
        </p:nvSpPr>
        <p:spPr>
          <a:xfrm>
            <a:off x="4370847" y="9956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3899" name="Google Shape;3899;p180"/>
          <p:cNvSpPr/>
          <p:nvPr/>
        </p:nvSpPr>
        <p:spPr>
          <a:xfrm>
            <a:off x="4370847" y="12288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3900" name="Google Shape;3900;p180"/>
          <p:cNvSpPr/>
          <p:nvPr/>
        </p:nvSpPr>
        <p:spPr>
          <a:xfrm>
            <a:off x="4370847" y="14620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3901" name="Google Shape;3901;p180"/>
          <p:cNvSpPr/>
          <p:nvPr/>
        </p:nvSpPr>
        <p:spPr>
          <a:xfrm>
            <a:off x="4370947" y="1695268"/>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B.P3</a:t>
            </a:r>
            <a:endParaRPr>
              <a:solidFill>
                <a:srgbClr val="FFFFFF"/>
              </a:solidFill>
            </a:endParaRPr>
          </a:p>
        </p:txBody>
      </p:sp>
      <p:sp>
        <p:nvSpPr>
          <p:cNvPr id="3902" name="Google Shape;3902;p180"/>
          <p:cNvSpPr/>
          <p:nvPr/>
        </p:nvSpPr>
        <p:spPr>
          <a:xfrm>
            <a:off x="4370947" y="1928467"/>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B.P2</a:t>
            </a:r>
            <a:endParaRPr>
              <a:solidFill>
                <a:srgbClr val="FFFFFF"/>
              </a:solidFill>
            </a:endParaRPr>
          </a:p>
        </p:txBody>
      </p:sp>
      <p:sp>
        <p:nvSpPr>
          <p:cNvPr id="3903" name="Google Shape;3903;p180"/>
          <p:cNvSpPr/>
          <p:nvPr/>
        </p:nvSpPr>
        <p:spPr>
          <a:xfrm>
            <a:off x="4370847" y="2394864"/>
            <a:ext cx="2145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C.P5</a:t>
            </a:r>
            <a:endParaRPr/>
          </a:p>
        </p:txBody>
      </p:sp>
      <p:sp>
        <p:nvSpPr>
          <p:cNvPr id="3904" name="Google Shape;3904;p180"/>
          <p:cNvSpPr/>
          <p:nvPr/>
        </p:nvSpPr>
        <p:spPr>
          <a:xfrm>
            <a:off x="4370847" y="2628063"/>
            <a:ext cx="2145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C.P4</a:t>
            </a:r>
            <a:endParaRPr/>
          </a:p>
        </p:txBody>
      </p:sp>
      <p:sp>
        <p:nvSpPr>
          <p:cNvPr id="3905" name="Google Shape;3905;p180"/>
          <p:cNvSpPr/>
          <p:nvPr/>
        </p:nvSpPr>
        <p:spPr>
          <a:xfrm>
            <a:off x="4370847" y="2861261"/>
            <a:ext cx="2145300" cy="20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C.P3</a:t>
            </a:r>
            <a:endParaRPr/>
          </a:p>
        </p:txBody>
      </p:sp>
      <p:sp>
        <p:nvSpPr>
          <p:cNvPr id="3906" name="Google Shape;3906;p180"/>
          <p:cNvSpPr/>
          <p:nvPr/>
        </p:nvSpPr>
        <p:spPr>
          <a:xfrm>
            <a:off x="4370834" y="3327660"/>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C.P2</a:t>
            </a:r>
            <a:endParaRPr/>
          </a:p>
        </p:txBody>
      </p:sp>
      <p:sp>
        <p:nvSpPr>
          <p:cNvPr id="3907" name="Google Shape;3907;p180"/>
          <p:cNvSpPr/>
          <p:nvPr/>
        </p:nvSpPr>
        <p:spPr>
          <a:xfrm>
            <a:off x="4370834" y="3560859"/>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C.P1</a:t>
            </a:r>
            <a:endParaRPr/>
          </a:p>
        </p:txBody>
      </p:sp>
      <p:sp>
        <p:nvSpPr>
          <p:cNvPr id="3908" name="Google Shape;3908;p180"/>
          <p:cNvSpPr/>
          <p:nvPr/>
        </p:nvSpPr>
        <p:spPr>
          <a:xfrm>
            <a:off x="4370947" y="21616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3909" name="Google Shape;3909;p180"/>
          <p:cNvSpPr/>
          <p:nvPr/>
        </p:nvSpPr>
        <p:spPr>
          <a:xfrm>
            <a:off x="4370947" y="30944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3910" name="Google Shape;3910;p180"/>
          <p:cNvSpPr/>
          <p:nvPr/>
        </p:nvSpPr>
        <p:spPr>
          <a:xfrm>
            <a:off x="2510588" y="3402063"/>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911" name="Google Shape;3911;p180"/>
          <p:cNvSpPr/>
          <p:nvPr/>
        </p:nvSpPr>
        <p:spPr>
          <a:xfrm>
            <a:off x="2548550" y="344880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912" name="Google Shape;3912;p180"/>
          <p:cNvSpPr/>
          <p:nvPr/>
        </p:nvSpPr>
        <p:spPr>
          <a:xfrm>
            <a:off x="2548550" y="361805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913" name="Google Shape;3913;p180"/>
          <p:cNvSpPr/>
          <p:nvPr/>
        </p:nvSpPr>
        <p:spPr>
          <a:xfrm>
            <a:off x="2548650" y="378667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914" name="Google Shape;3914;p180"/>
          <p:cNvSpPr/>
          <p:nvPr/>
        </p:nvSpPr>
        <p:spPr>
          <a:xfrm>
            <a:off x="2548600" y="395530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P2</a:t>
            </a:r>
            <a:endParaRPr sz="1000">
              <a:solidFill>
                <a:schemeClr val="dk2"/>
              </a:solidFill>
            </a:endParaRPr>
          </a:p>
        </p:txBody>
      </p:sp>
      <p:sp>
        <p:nvSpPr>
          <p:cNvPr id="3915" name="Google Shape;3915;p180"/>
          <p:cNvSpPr/>
          <p:nvPr/>
        </p:nvSpPr>
        <p:spPr>
          <a:xfrm>
            <a:off x="2548700" y="412392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P1</a:t>
            </a:r>
            <a:endParaRPr sz="1000">
              <a:solidFill>
                <a:schemeClr val="dk2"/>
              </a:solidFill>
            </a:endParaRPr>
          </a:p>
        </p:txBody>
      </p:sp>
      <p:sp>
        <p:nvSpPr>
          <p:cNvPr id="3916" name="Google Shape;3916;p180"/>
          <p:cNvSpPr txBox="1"/>
          <p:nvPr>
            <p:ph idx="1" type="body"/>
          </p:nvPr>
        </p:nvSpPr>
        <p:spPr>
          <a:xfrm>
            <a:off x="2746400" y="3087700"/>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a:t>
            </a:r>
            <a:endParaRPr/>
          </a:p>
        </p:txBody>
      </p:sp>
      <p:sp>
        <p:nvSpPr>
          <p:cNvPr id="3917" name="Google Shape;3917;p180"/>
          <p:cNvSpPr txBox="1"/>
          <p:nvPr>
            <p:ph idx="1" type="body"/>
          </p:nvPr>
        </p:nvSpPr>
        <p:spPr>
          <a:xfrm>
            <a:off x="2746300" y="1766038"/>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t>
            </a:r>
            <a:endParaRPr/>
          </a:p>
        </p:txBody>
      </p:sp>
      <p:sp>
        <p:nvSpPr>
          <p:cNvPr id="3918" name="Google Shape;3918;p180"/>
          <p:cNvSpPr txBox="1"/>
          <p:nvPr>
            <p:ph idx="1" type="body"/>
          </p:nvPr>
        </p:nvSpPr>
        <p:spPr>
          <a:xfrm>
            <a:off x="2746400" y="3905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3919" name="Google Shape;3919;p180"/>
          <p:cNvSpPr/>
          <p:nvPr/>
        </p:nvSpPr>
        <p:spPr>
          <a:xfrm>
            <a:off x="6839000" y="2291075"/>
            <a:ext cx="242100" cy="4086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0" name="Google Shape;3920;p180"/>
          <p:cNvSpPr txBox="1"/>
          <p:nvPr>
            <p:ph idx="1" type="body"/>
          </p:nvPr>
        </p:nvSpPr>
        <p:spPr>
          <a:xfrm>
            <a:off x="6692175" y="2659200"/>
            <a:ext cx="2182500" cy="605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200"/>
              <a:t>Offloaded to disk</a:t>
            </a:r>
            <a:endParaRPr sz="1200"/>
          </a:p>
          <a:p>
            <a:pPr indent="0" lvl="0" marL="0" rtl="0" algn="l">
              <a:spcBef>
                <a:spcPts val="1200"/>
              </a:spcBef>
              <a:spcAft>
                <a:spcPts val="1200"/>
              </a:spcAft>
              <a:buNone/>
            </a:pPr>
            <a:r>
              <a:rPr lang="en" sz="1200"/>
              <a:t>(swap)</a:t>
            </a:r>
            <a:endParaRPr sz="1200"/>
          </a:p>
        </p:txBody>
      </p:sp>
      <p:sp>
        <p:nvSpPr>
          <p:cNvPr id="3921" name="Google Shape;3921;p180"/>
          <p:cNvSpPr/>
          <p:nvPr/>
        </p:nvSpPr>
        <p:spPr>
          <a:xfrm>
            <a:off x="7689100" y="151737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922" name="Google Shape;3922;p180"/>
          <p:cNvSpPr/>
          <p:nvPr/>
        </p:nvSpPr>
        <p:spPr>
          <a:xfrm>
            <a:off x="7689100" y="168662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923" name="Google Shape;3923;p180"/>
          <p:cNvSpPr/>
          <p:nvPr/>
        </p:nvSpPr>
        <p:spPr>
          <a:xfrm>
            <a:off x="7689200" y="185524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924" name="Google Shape;3924;p180"/>
          <p:cNvSpPr txBox="1"/>
          <p:nvPr>
            <p:ph idx="1" type="body"/>
          </p:nvPr>
        </p:nvSpPr>
        <p:spPr>
          <a:xfrm>
            <a:off x="183350" y="4364175"/>
            <a:ext cx="7106100" cy="77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1100"/>
              <a:t>C’s P3, P4 and P5 haven’t been used for a while, so the OS keeps those VM entries but frees the physical memory allocation.  </a:t>
            </a:r>
            <a:endParaRPr i="1" sz="1100"/>
          </a:p>
        </p:txBody>
      </p:sp>
      <p:cxnSp>
        <p:nvCxnSpPr>
          <p:cNvPr id="3925" name="Google Shape;3925;p180"/>
          <p:cNvCxnSpPr/>
          <p:nvPr/>
        </p:nvCxnSpPr>
        <p:spPr>
          <a:xfrm flipH="1" rot="10800000">
            <a:off x="6645700" y="1737725"/>
            <a:ext cx="920700" cy="692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9" name="Shape 3929"/>
        <p:cNvGrpSpPr/>
        <p:nvPr/>
      </p:nvGrpSpPr>
      <p:grpSpPr>
        <a:xfrm>
          <a:off x="0" y="0"/>
          <a:ext cx="0" cy="0"/>
          <a:chOff x="0" y="0"/>
          <a:chExt cx="0" cy="0"/>
        </a:xfrm>
      </p:grpSpPr>
      <p:sp>
        <p:nvSpPr>
          <p:cNvPr id="3930" name="Google Shape;3930;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Swap</a:t>
            </a:r>
            <a:endParaRPr/>
          </a:p>
        </p:txBody>
      </p:sp>
      <p:sp>
        <p:nvSpPr>
          <p:cNvPr id="3931" name="Google Shape;3931;p181"/>
          <p:cNvSpPr/>
          <p:nvPr/>
        </p:nvSpPr>
        <p:spPr>
          <a:xfrm>
            <a:off x="2261200" y="893125"/>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932" name="Google Shape;3932;p181"/>
          <p:cNvSpPr/>
          <p:nvPr/>
        </p:nvSpPr>
        <p:spPr>
          <a:xfrm>
            <a:off x="2261188" y="2289088"/>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3933" name="Google Shape;3933;p181"/>
          <p:cNvSpPr/>
          <p:nvPr/>
        </p:nvSpPr>
        <p:spPr>
          <a:xfrm>
            <a:off x="2299150" y="233582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934" name="Google Shape;3934;p181"/>
          <p:cNvSpPr/>
          <p:nvPr/>
        </p:nvSpPr>
        <p:spPr>
          <a:xfrm>
            <a:off x="2299150" y="250507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935" name="Google Shape;3935;p181"/>
          <p:cNvSpPr/>
          <p:nvPr/>
        </p:nvSpPr>
        <p:spPr>
          <a:xfrm>
            <a:off x="2299250" y="2673698"/>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3936" name="Google Shape;3936;p181"/>
          <p:cNvSpPr/>
          <p:nvPr/>
        </p:nvSpPr>
        <p:spPr>
          <a:xfrm>
            <a:off x="2299100" y="93170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3937" name="Google Shape;3937;p181"/>
          <p:cNvSpPr/>
          <p:nvPr/>
        </p:nvSpPr>
        <p:spPr>
          <a:xfrm>
            <a:off x="2299100" y="11009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3938" name="Google Shape;3938;p181"/>
          <p:cNvSpPr/>
          <p:nvPr/>
        </p:nvSpPr>
        <p:spPr>
          <a:xfrm>
            <a:off x="2299200" y="126957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3939" name="Google Shape;3939;p181"/>
          <p:cNvSpPr/>
          <p:nvPr/>
        </p:nvSpPr>
        <p:spPr>
          <a:xfrm>
            <a:off x="2299050" y="1441466"/>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pic>
        <p:nvPicPr>
          <p:cNvPr id="3940" name="Google Shape;3940;p181"/>
          <p:cNvPicPr preferRelativeResize="0"/>
          <p:nvPr/>
        </p:nvPicPr>
        <p:blipFill>
          <a:blip r:embed="rId3">
            <a:alphaModFix/>
          </a:blip>
          <a:stretch>
            <a:fillRect/>
          </a:stretch>
        </p:blipFill>
        <p:spPr>
          <a:xfrm>
            <a:off x="7403950" y="2022200"/>
            <a:ext cx="1384424" cy="778750"/>
          </a:xfrm>
          <a:prstGeom prst="rect">
            <a:avLst/>
          </a:prstGeom>
          <a:noFill/>
          <a:ln>
            <a:noFill/>
          </a:ln>
        </p:spPr>
      </p:pic>
      <p:sp>
        <p:nvSpPr>
          <p:cNvPr id="3941" name="Google Shape;3941;p181"/>
          <p:cNvSpPr/>
          <p:nvPr/>
        </p:nvSpPr>
        <p:spPr>
          <a:xfrm>
            <a:off x="4276000" y="871575"/>
            <a:ext cx="2335200" cy="3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2" name="Google Shape;3942;p181"/>
          <p:cNvSpPr/>
          <p:nvPr/>
        </p:nvSpPr>
        <p:spPr>
          <a:xfrm>
            <a:off x="4370847" y="9956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3943" name="Google Shape;3943;p181"/>
          <p:cNvSpPr/>
          <p:nvPr/>
        </p:nvSpPr>
        <p:spPr>
          <a:xfrm>
            <a:off x="4370847" y="12288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3944" name="Google Shape;3944;p181"/>
          <p:cNvSpPr/>
          <p:nvPr/>
        </p:nvSpPr>
        <p:spPr>
          <a:xfrm>
            <a:off x="4370847" y="14620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3945" name="Google Shape;3945;p181"/>
          <p:cNvSpPr/>
          <p:nvPr/>
        </p:nvSpPr>
        <p:spPr>
          <a:xfrm>
            <a:off x="4370947" y="1695268"/>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B.P3</a:t>
            </a:r>
            <a:endParaRPr>
              <a:solidFill>
                <a:srgbClr val="FFFFFF"/>
              </a:solidFill>
            </a:endParaRPr>
          </a:p>
        </p:txBody>
      </p:sp>
      <p:sp>
        <p:nvSpPr>
          <p:cNvPr id="3946" name="Google Shape;3946;p181"/>
          <p:cNvSpPr/>
          <p:nvPr/>
        </p:nvSpPr>
        <p:spPr>
          <a:xfrm>
            <a:off x="4370947" y="1928467"/>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B.P2</a:t>
            </a:r>
            <a:endParaRPr>
              <a:solidFill>
                <a:srgbClr val="FFFFFF"/>
              </a:solidFill>
            </a:endParaRPr>
          </a:p>
        </p:txBody>
      </p:sp>
      <p:sp>
        <p:nvSpPr>
          <p:cNvPr id="3947" name="Google Shape;3947;p181"/>
          <p:cNvSpPr/>
          <p:nvPr/>
        </p:nvSpPr>
        <p:spPr>
          <a:xfrm>
            <a:off x="4370822" y="4027238"/>
            <a:ext cx="2145300" cy="201000"/>
          </a:xfrm>
          <a:prstGeom prst="rect">
            <a:avLst/>
          </a:prstGeom>
          <a:solidFill>
            <a:srgbClr val="F8EC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C.P4</a:t>
            </a:r>
            <a:endParaRPr/>
          </a:p>
        </p:txBody>
      </p:sp>
      <p:sp>
        <p:nvSpPr>
          <p:cNvPr id="3948" name="Google Shape;3948;p181"/>
          <p:cNvSpPr/>
          <p:nvPr/>
        </p:nvSpPr>
        <p:spPr>
          <a:xfrm>
            <a:off x="4370834" y="3327660"/>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C.P2</a:t>
            </a:r>
            <a:endParaRPr/>
          </a:p>
        </p:txBody>
      </p:sp>
      <p:sp>
        <p:nvSpPr>
          <p:cNvPr id="3949" name="Google Shape;3949;p181"/>
          <p:cNvSpPr/>
          <p:nvPr/>
        </p:nvSpPr>
        <p:spPr>
          <a:xfrm>
            <a:off x="4370834" y="3560859"/>
            <a:ext cx="2145300" cy="20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C.P1</a:t>
            </a:r>
            <a:endParaRPr/>
          </a:p>
        </p:txBody>
      </p:sp>
      <p:sp>
        <p:nvSpPr>
          <p:cNvPr id="3950" name="Google Shape;3950;p181"/>
          <p:cNvSpPr/>
          <p:nvPr/>
        </p:nvSpPr>
        <p:spPr>
          <a:xfrm>
            <a:off x="4370947" y="21616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3951" name="Google Shape;3951;p181"/>
          <p:cNvSpPr/>
          <p:nvPr/>
        </p:nvSpPr>
        <p:spPr>
          <a:xfrm>
            <a:off x="4370947" y="30944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3952" name="Google Shape;3952;p181"/>
          <p:cNvSpPr/>
          <p:nvPr/>
        </p:nvSpPr>
        <p:spPr>
          <a:xfrm>
            <a:off x="2261288" y="3402063"/>
            <a:ext cx="936900" cy="9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3953" name="Google Shape;3953;p181"/>
          <p:cNvSpPr/>
          <p:nvPr/>
        </p:nvSpPr>
        <p:spPr>
          <a:xfrm>
            <a:off x="2299250" y="344880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954" name="Google Shape;3954;p181"/>
          <p:cNvSpPr/>
          <p:nvPr/>
        </p:nvSpPr>
        <p:spPr>
          <a:xfrm>
            <a:off x="2299250" y="361805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955" name="Google Shape;3955;p181"/>
          <p:cNvSpPr/>
          <p:nvPr/>
        </p:nvSpPr>
        <p:spPr>
          <a:xfrm>
            <a:off x="2299350" y="378667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956" name="Google Shape;3956;p181"/>
          <p:cNvSpPr/>
          <p:nvPr/>
        </p:nvSpPr>
        <p:spPr>
          <a:xfrm>
            <a:off x="2299300" y="395530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P2</a:t>
            </a:r>
            <a:endParaRPr sz="1000">
              <a:solidFill>
                <a:schemeClr val="dk2"/>
              </a:solidFill>
            </a:endParaRPr>
          </a:p>
        </p:txBody>
      </p:sp>
      <p:sp>
        <p:nvSpPr>
          <p:cNvPr id="3957" name="Google Shape;3957;p181"/>
          <p:cNvSpPr/>
          <p:nvPr/>
        </p:nvSpPr>
        <p:spPr>
          <a:xfrm>
            <a:off x="2299400" y="4123923"/>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P1</a:t>
            </a:r>
            <a:endParaRPr sz="1000">
              <a:solidFill>
                <a:schemeClr val="dk2"/>
              </a:solidFill>
            </a:endParaRPr>
          </a:p>
        </p:txBody>
      </p:sp>
      <p:sp>
        <p:nvSpPr>
          <p:cNvPr id="3958" name="Google Shape;3958;p181"/>
          <p:cNvSpPr txBox="1"/>
          <p:nvPr>
            <p:ph idx="1" type="body"/>
          </p:nvPr>
        </p:nvSpPr>
        <p:spPr>
          <a:xfrm>
            <a:off x="1659350" y="3618050"/>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a:t>
            </a:r>
            <a:endParaRPr/>
          </a:p>
        </p:txBody>
      </p:sp>
      <p:sp>
        <p:nvSpPr>
          <p:cNvPr id="3959" name="Google Shape;3959;p181"/>
          <p:cNvSpPr txBox="1"/>
          <p:nvPr>
            <p:ph idx="1" type="body"/>
          </p:nvPr>
        </p:nvSpPr>
        <p:spPr>
          <a:xfrm>
            <a:off x="1659350" y="2349463"/>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t>
            </a:r>
            <a:endParaRPr/>
          </a:p>
        </p:txBody>
      </p:sp>
      <p:sp>
        <p:nvSpPr>
          <p:cNvPr id="3960" name="Google Shape;3960;p181"/>
          <p:cNvSpPr txBox="1"/>
          <p:nvPr>
            <p:ph idx="1" type="body"/>
          </p:nvPr>
        </p:nvSpPr>
        <p:spPr>
          <a:xfrm>
            <a:off x="1659350" y="912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3961" name="Google Shape;3961;p181"/>
          <p:cNvSpPr txBox="1"/>
          <p:nvPr>
            <p:ph idx="1" type="body"/>
          </p:nvPr>
        </p:nvSpPr>
        <p:spPr>
          <a:xfrm>
            <a:off x="7234075" y="2882913"/>
            <a:ext cx="2182500" cy="605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200"/>
              <a:t>Load from disk!</a:t>
            </a:r>
            <a:endParaRPr sz="1200"/>
          </a:p>
          <a:p>
            <a:pPr indent="0" lvl="0" marL="0" rtl="0" algn="l">
              <a:spcBef>
                <a:spcPts val="1200"/>
              </a:spcBef>
              <a:spcAft>
                <a:spcPts val="1200"/>
              </a:spcAft>
              <a:buNone/>
            </a:pPr>
            <a:r>
              <a:rPr lang="en" sz="1200"/>
              <a:t>(swap)</a:t>
            </a:r>
            <a:endParaRPr sz="1200"/>
          </a:p>
        </p:txBody>
      </p:sp>
      <p:sp>
        <p:nvSpPr>
          <p:cNvPr id="3962" name="Google Shape;3962;p181"/>
          <p:cNvSpPr/>
          <p:nvPr/>
        </p:nvSpPr>
        <p:spPr>
          <a:xfrm>
            <a:off x="7689100" y="151737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P5</a:t>
            </a:r>
            <a:endParaRPr sz="1000">
              <a:solidFill>
                <a:schemeClr val="dk2"/>
              </a:solidFill>
            </a:endParaRPr>
          </a:p>
        </p:txBody>
      </p:sp>
      <p:sp>
        <p:nvSpPr>
          <p:cNvPr id="3963" name="Google Shape;3963;p181"/>
          <p:cNvSpPr/>
          <p:nvPr/>
        </p:nvSpPr>
        <p:spPr>
          <a:xfrm>
            <a:off x="7689100" y="168662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P4</a:t>
            </a:r>
            <a:endParaRPr sz="1000">
              <a:solidFill>
                <a:schemeClr val="dk2"/>
              </a:solidFill>
            </a:endParaRPr>
          </a:p>
        </p:txBody>
      </p:sp>
      <p:sp>
        <p:nvSpPr>
          <p:cNvPr id="3964" name="Google Shape;3964;p181"/>
          <p:cNvSpPr/>
          <p:nvPr/>
        </p:nvSpPr>
        <p:spPr>
          <a:xfrm>
            <a:off x="7689200" y="1855248"/>
            <a:ext cx="861000" cy="151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P3</a:t>
            </a:r>
            <a:endParaRPr sz="1000">
              <a:solidFill>
                <a:schemeClr val="dk2"/>
              </a:solidFill>
            </a:endParaRPr>
          </a:p>
        </p:txBody>
      </p:sp>
      <p:sp>
        <p:nvSpPr>
          <p:cNvPr id="3965" name="Google Shape;3965;p181"/>
          <p:cNvSpPr txBox="1"/>
          <p:nvPr>
            <p:ph idx="1" type="body"/>
          </p:nvPr>
        </p:nvSpPr>
        <p:spPr>
          <a:xfrm>
            <a:off x="127975" y="4400075"/>
            <a:ext cx="7106100" cy="68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900"/>
              <a:t>The next time the process C access P3, P4 or P5 the OS will issue a page fault, remember the mapping entry still exist but there is a bit that says hey this page isn’t in physical memory, so the OS loads it from swap file to memory, update the new physical address (because we might load it somewhere </a:t>
            </a:r>
            <a:r>
              <a:rPr i="1" lang="en" sz="900"/>
              <a:t>completely</a:t>
            </a:r>
            <a:r>
              <a:rPr i="1" lang="en" sz="900"/>
              <a:t> different). This also means that the index of swap file is stored in the page table to know where in the swap file the page lives.</a:t>
            </a:r>
            <a:endParaRPr i="1" sz="900"/>
          </a:p>
        </p:txBody>
      </p:sp>
      <p:cxnSp>
        <p:nvCxnSpPr>
          <p:cNvPr id="3966" name="Google Shape;3966;p181"/>
          <p:cNvCxnSpPr/>
          <p:nvPr/>
        </p:nvCxnSpPr>
        <p:spPr>
          <a:xfrm>
            <a:off x="1848325" y="3648225"/>
            <a:ext cx="456900" cy="13800"/>
          </a:xfrm>
          <a:prstGeom prst="straightConnector1">
            <a:avLst/>
          </a:prstGeom>
          <a:noFill/>
          <a:ln cap="flat" cmpd="sng" w="9525">
            <a:solidFill>
              <a:srgbClr val="FFFFFF"/>
            </a:solidFill>
            <a:prstDash val="solid"/>
            <a:round/>
            <a:headEnd len="med" w="med" type="none"/>
            <a:tailEnd len="med" w="med" type="triangle"/>
          </a:ln>
        </p:spPr>
      </p:cxnSp>
      <p:cxnSp>
        <p:nvCxnSpPr>
          <p:cNvPr id="3967" name="Google Shape;3967;p181"/>
          <p:cNvCxnSpPr>
            <a:stCxn id="3963" idx="1"/>
            <a:endCxn id="3947" idx="3"/>
          </p:cNvCxnSpPr>
          <p:nvPr/>
        </p:nvCxnSpPr>
        <p:spPr>
          <a:xfrm flipH="1">
            <a:off x="6516100" y="1762378"/>
            <a:ext cx="1173000" cy="2365500"/>
          </a:xfrm>
          <a:prstGeom prst="straightConnector1">
            <a:avLst/>
          </a:prstGeom>
          <a:noFill/>
          <a:ln cap="flat" cmpd="sng" w="9525">
            <a:solidFill>
              <a:srgbClr val="F8EC28"/>
            </a:solidFill>
            <a:prstDash val="solid"/>
            <a:round/>
            <a:headEnd len="med" w="med" type="none"/>
            <a:tailEnd len="med" w="med" type="triangle"/>
          </a:ln>
        </p:spPr>
      </p:cxnSp>
      <p:sp>
        <p:nvSpPr>
          <p:cNvPr id="3968" name="Google Shape;3968;p181"/>
          <p:cNvSpPr txBox="1"/>
          <p:nvPr>
            <p:ph idx="1" type="body"/>
          </p:nvPr>
        </p:nvSpPr>
        <p:spPr>
          <a:xfrm>
            <a:off x="58850" y="3301050"/>
            <a:ext cx="1976400" cy="44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1100"/>
              <a:t>Memory read of an address in P4</a:t>
            </a:r>
            <a:endParaRPr i="1"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a:t>
            </a:r>
            <a:endParaRPr/>
          </a:p>
        </p:txBody>
      </p:sp>
      <p:sp>
        <p:nvSpPr>
          <p:cNvPr id="174" name="Google Shape;174;p29"/>
          <p:cNvSpPr txBox="1"/>
          <p:nvPr>
            <p:ph idx="1" type="body"/>
          </p:nvPr>
        </p:nvSpPr>
        <p:spPr>
          <a:xfrm>
            <a:off x="435625" y="1131975"/>
            <a:ext cx="6410700" cy="3118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core of the OS</a:t>
            </a:r>
            <a:endParaRPr sz="2200"/>
          </a:p>
          <a:p>
            <a:pPr indent="-368300" lvl="0" marL="457200" rtl="0" algn="l">
              <a:spcBef>
                <a:spcPts val="0"/>
              </a:spcBef>
              <a:spcAft>
                <a:spcPts val="0"/>
              </a:spcAft>
              <a:buSzPts val="2200"/>
              <a:buChar char="●"/>
            </a:pPr>
            <a:r>
              <a:rPr lang="en" sz="2200"/>
              <a:t>We focus in this course on the kernel tasks</a:t>
            </a:r>
            <a:endParaRPr sz="2200"/>
          </a:p>
          <a:p>
            <a:pPr indent="-368300" lvl="0" marL="457200" rtl="0" algn="l">
              <a:spcBef>
                <a:spcPts val="0"/>
              </a:spcBef>
              <a:spcAft>
                <a:spcPts val="0"/>
              </a:spcAft>
              <a:buSzPts val="2200"/>
              <a:buChar char="●"/>
            </a:pPr>
            <a:r>
              <a:rPr lang="en" sz="2200"/>
              <a:t>Manages the resources</a:t>
            </a:r>
            <a:endParaRPr sz="2200"/>
          </a:p>
          <a:p>
            <a:pPr indent="-368300" lvl="0" marL="457200" rtl="0" algn="l">
              <a:spcBef>
                <a:spcPts val="0"/>
              </a:spcBef>
              <a:spcAft>
                <a:spcPts val="0"/>
              </a:spcAft>
              <a:buSzPts val="2200"/>
              <a:buChar char="●"/>
            </a:pPr>
            <a:r>
              <a:rPr lang="en" sz="2200"/>
              <a:t>The OS is more than the kernel</a:t>
            </a:r>
            <a:endParaRPr sz="2200"/>
          </a:p>
          <a:p>
            <a:pPr indent="-368300" lvl="1" marL="914400" rtl="0" algn="l">
              <a:spcBef>
                <a:spcPts val="0"/>
              </a:spcBef>
              <a:spcAft>
                <a:spcPts val="0"/>
              </a:spcAft>
              <a:buSzPts val="2200"/>
              <a:buChar char="○"/>
            </a:pPr>
            <a:r>
              <a:rPr lang="en" sz="2200"/>
              <a:t>GUI, command lines, UI and tooling</a:t>
            </a:r>
            <a:endParaRPr sz="2200"/>
          </a:p>
          <a:p>
            <a:pPr indent="-368300" lvl="1" marL="914400" rtl="0" algn="l">
              <a:spcBef>
                <a:spcPts val="0"/>
              </a:spcBef>
              <a:spcAft>
                <a:spcPts val="0"/>
              </a:spcAft>
              <a:buSzPts val="2200"/>
              <a:buChar char="○"/>
            </a:pPr>
            <a:r>
              <a:rPr lang="en" sz="2200"/>
              <a:t>E.g. top is a tool that extracts processes</a:t>
            </a:r>
            <a:endParaRPr sz="2200"/>
          </a:p>
          <a:p>
            <a:pPr indent="-368300" lvl="1" marL="914400" rtl="0" algn="l">
              <a:spcBef>
                <a:spcPts val="0"/>
              </a:spcBef>
              <a:spcAft>
                <a:spcPts val="0"/>
              </a:spcAft>
              <a:buSzPts val="2200"/>
              <a:buChar char="○"/>
            </a:pPr>
            <a:r>
              <a:rPr lang="en" sz="2200"/>
              <a:t>Distros is all about this extra tooling</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animEffect filter="fade" transition="in">
                                      <p:cBhvr>
                                        <p:cTn dur="1000"/>
                                        <p:tgtEl>
                                          <p:spTgt spid="1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animEffect filter="fade" transition="in">
                                      <p:cBhvr>
                                        <p:cTn dur="1000"/>
                                        <p:tgtEl>
                                          <p:spTgt spid="1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6" st="6"/>
                                            </p:txEl>
                                          </p:spTgt>
                                        </p:tgtEl>
                                        <p:attrNameLst>
                                          <p:attrName>style.visibility</p:attrName>
                                        </p:attrNameLst>
                                      </p:cBhvr>
                                      <p:to>
                                        <p:strVal val="visible"/>
                                      </p:to>
                                    </p:set>
                                    <p:animEffect filter="fade" transition="in">
                                      <p:cBhvr>
                                        <p:cTn dur="1000"/>
                                        <p:tgtEl>
                                          <p:spTgt spid="17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2" name="Shape 3972"/>
        <p:cNvGrpSpPr/>
        <p:nvPr/>
      </p:nvGrpSpPr>
      <p:grpSpPr>
        <a:xfrm>
          <a:off x="0" y="0"/>
          <a:ext cx="0" cy="0"/>
          <a:chOff x="0" y="0"/>
          <a:chExt cx="0" cy="0"/>
        </a:xfrm>
      </p:grpSpPr>
      <p:sp>
        <p:nvSpPr>
          <p:cNvPr id="3973" name="Google Shape;3973;p18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Virtual Memory</a:t>
            </a:r>
            <a:endParaRPr/>
          </a:p>
        </p:txBody>
      </p:sp>
      <p:sp>
        <p:nvSpPr>
          <p:cNvPr id="3974" name="Google Shape;3974;p182"/>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Additional layer of translation (CPU can’t read virtual addresses)</a:t>
            </a:r>
            <a:endParaRPr sz="2200"/>
          </a:p>
          <a:p>
            <a:pPr indent="-368300" lvl="0" marL="457200" rtl="0" algn="l">
              <a:spcBef>
                <a:spcPts val="0"/>
              </a:spcBef>
              <a:spcAft>
                <a:spcPts val="0"/>
              </a:spcAft>
              <a:buSzPts val="2200"/>
              <a:buChar char="●"/>
            </a:pPr>
            <a:r>
              <a:rPr lang="en" sz="2200"/>
              <a:t>More </a:t>
            </a:r>
            <a:r>
              <a:rPr lang="en" sz="2200"/>
              <a:t>maintenance</a:t>
            </a:r>
            <a:r>
              <a:rPr lang="en" sz="2200"/>
              <a:t> (page tables)</a:t>
            </a:r>
            <a:endParaRPr sz="2200"/>
          </a:p>
          <a:p>
            <a:pPr indent="-368300" lvl="0" marL="457200" rtl="0" algn="l">
              <a:spcBef>
                <a:spcPts val="0"/>
              </a:spcBef>
              <a:spcAft>
                <a:spcPts val="0"/>
              </a:spcAft>
              <a:buSzPts val="2200"/>
              <a:buChar char="●"/>
            </a:pPr>
            <a:r>
              <a:rPr lang="en" sz="2200"/>
              <a:t>Page faults (kernel mode switch)</a:t>
            </a:r>
            <a:endParaRPr sz="2200"/>
          </a:p>
          <a:p>
            <a:pPr indent="-368300" lvl="0" marL="457200" rtl="0" algn="l">
              <a:spcBef>
                <a:spcPts val="0"/>
              </a:spcBef>
              <a:spcAft>
                <a:spcPts val="0"/>
              </a:spcAft>
              <a:buSzPts val="2200"/>
              <a:buChar char="●"/>
            </a:pPr>
            <a:r>
              <a:rPr lang="en" sz="2200"/>
              <a:t>More complex CPU architecture (MMU/TLB)</a:t>
            </a:r>
            <a:endParaRPr sz="2200"/>
          </a:p>
          <a:p>
            <a:pPr indent="-368300" lvl="0" marL="457200" rtl="0" algn="l">
              <a:spcBef>
                <a:spcPts val="0"/>
              </a:spcBef>
              <a:spcAft>
                <a:spcPts val="0"/>
              </a:spcAft>
              <a:buSzPts val="2200"/>
              <a:buChar char="●"/>
            </a:pPr>
            <a:r>
              <a:rPr lang="en" sz="2200"/>
              <a:t>TLB cache misses (MySQL 8.x vs 5.x)</a:t>
            </a:r>
            <a:endParaRPr sz="22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8" name="Shape 3978"/>
        <p:cNvGrpSpPr/>
        <p:nvPr/>
      </p:nvGrpSpPr>
      <p:grpSpPr>
        <a:xfrm>
          <a:off x="0" y="0"/>
          <a:ext cx="0" cy="0"/>
          <a:chOff x="0" y="0"/>
          <a:chExt cx="0" cy="0"/>
        </a:xfrm>
      </p:grpSpPr>
      <p:sp>
        <p:nvSpPr>
          <p:cNvPr id="3979" name="Google Shape;3979;p18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DMA</a:t>
            </a:r>
            <a:endParaRPr/>
          </a:p>
        </p:txBody>
      </p:sp>
      <p:sp>
        <p:nvSpPr>
          <p:cNvPr id="3980" name="Google Shape;3980;p18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Direct Memory Access</a:t>
            </a:r>
            <a:endParaRPr/>
          </a:p>
        </p:txBody>
      </p:sp>
      <p:sp>
        <p:nvSpPr>
          <p:cNvPr id="3981" name="Google Shape;3981;p18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5" name="Shape 3985"/>
        <p:cNvGrpSpPr/>
        <p:nvPr/>
      </p:nvGrpSpPr>
      <p:grpSpPr>
        <a:xfrm>
          <a:off x="0" y="0"/>
          <a:ext cx="0" cy="0"/>
          <a:chOff x="0" y="0"/>
          <a:chExt cx="0" cy="0"/>
        </a:xfrm>
      </p:grpSpPr>
      <p:sp>
        <p:nvSpPr>
          <p:cNvPr id="3986" name="Google Shape;3986;p18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Peripherals</a:t>
            </a:r>
            <a:r>
              <a:rPr lang="en"/>
              <a:t> Read</a:t>
            </a:r>
            <a:endParaRPr/>
          </a:p>
        </p:txBody>
      </p:sp>
      <p:sp>
        <p:nvSpPr>
          <p:cNvPr id="3987" name="Google Shape;3987;p18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Data from network/disk must pass </a:t>
            </a:r>
            <a:r>
              <a:rPr lang="en" sz="2200"/>
              <a:t>through</a:t>
            </a:r>
            <a:r>
              <a:rPr lang="en" sz="2200"/>
              <a:t> CPU</a:t>
            </a:r>
            <a:endParaRPr sz="2200"/>
          </a:p>
          <a:p>
            <a:pPr indent="-368300" lvl="0" marL="457200" rtl="0" algn="l">
              <a:spcBef>
                <a:spcPts val="0"/>
              </a:spcBef>
              <a:spcAft>
                <a:spcPts val="0"/>
              </a:spcAft>
              <a:buSzPts val="2200"/>
              <a:buChar char="●"/>
            </a:pPr>
            <a:r>
              <a:rPr lang="en" sz="2200"/>
              <a:t>Keyboard -&gt; CPU -&gt; RAM </a:t>
            </a:r>
            <a:endParaRPr sz="2200"/>
          </a:p>
          <a:p>
            <a:pPr indent="-368300" lvl="0" marL="457200" rtl="0" algn="l">
              <a:spcBef>
                <a:spcPts val="0"/>
              </a:spcBef>
              <a:spcAft>
                <a:spcPts val="0"/>
              </a:spcAft>
              <a:buSzPts val="2200"/>
              <a:buChar char="●"/>
            </a:pPr>
            <a:r>
              <a:rPr lang="en" sz="2200"/>
              <a:t>Network -&gt; CPU -&gt; RAM</a:t>
            </a:r>
            <a:endParaRPr sz="2200"/>
          </a:p>
          <a:p>
            <a:pPr indent="-368300" lvl="0" marL="457200" rtl="0" algn="l">
              <a:spcBef>
                <a:spcPts val="0"/>
              </a:spcBef>
              <a:spcAft>
                <a:spcPts val="0"/>
              </a:spcAft>
              <a:buSzPts val="2200"/>
              <a:buChar char="●"/>
            </a:pPr>
            <a:r>
              <a:rPr lang="en" sz="2200"/>
              <a:t>Slow at times with large transfers</a:t>
            </a:r>
            <a:endParaRPr sz="2200"/>
          </a:p>
        </p:txBody>
      </p:sp>
      <p:pic>
        <p:nvPicPr>
          <p:cNvPr id="3988" name="Google Shape;3988;p184"/>
          <p:cNvPicPr preferRelativeResize="0"/>
          <p:nvPr/>
        </p:nvPicPr>
        <p:blipFill rotWithShape="1">
          <a:blip r:embed="rId3">
            <a:alphaModFix/>
          </a:blip>
          <a:srcRect b="0" l="22629" r="23052" t="3818"/>
          <a:stretch/>
        </p:blipFill>
        <p:spPr>
          <a:xfrm>
            <a:off x="4187375" y="3193425"/>
            <a:ext cx="1311448" cy="1306274"/>
          </a:xfrm>
          <a:prstGeom prst="rect">
            <a:avLst/>
          </a:prstGeom>
          <a:noFill/>
          <a:ln>
            <a:noFill/>
          </a:ln>
        </p:spPr>
      </p:pic>
      <p:pic>
        <p:nvPicPr>
          <p:cNvPr id="3989" name="Google Shape;3989;p184"/>
          <p:cNvPicPr preferRelativeResize="0"/>
          <p:nvPr/>
        </p:nvPicPr>
        <p:blipFill>
          <a:blip r:embed="rId4">
            <a:alphaModFix/>
          </a:blip>
          <a:stretch>
            <a:fillRect/>
          </a:stretch>
        </p:blipFill>
        <p:spPr>
          <a:xfrm>
            <a:off x="6537075" y="2988150"/>
            <a:ext cx="2461376" cy="1384524"/>
          </a:xfrm>
          <a:prstGeom prst="rect">
            <a:avLst/>
          </a:prstGeom>
          <a:noFill/>
          <a:ln>
            <a:noFill/>
          </a:ln>
        </p:spPr>
      </p:pic>
      <p:pic>
        <p:nvPicPr>
          <p:cNvPr id="3990" name="Google Shape;3990;p184"/>
          <p:cNvPicPr preferRelativeResize="0"/>
          <p:nvPr/>
        </p:nvPicPr>
        <p:blipFill>
          <a:blip r:embed="rId5">
            <a:alphaModFix/>
          </a:blip>
          <a:stretch>
            <a:fillRect/>
          </a:stretch>
        </p:blipFill>
        <p:spPr>
          <a:xfrm>
            <a:off x="826875" y="3247525"/>
            <a:ext cx="2322256" cy="1306276"/>
          </a:xfrm>
          <a:prstGeom prst="rect">
            <a:avLst/>
          </a:prstGeom>
          <a:noFill/>
          <a:ln>
            <a:noFill/>
          </a:ln>
        </p:spPr>
      </p:pic>
      <p:cxnSp>
        <p:nvCxnSpPr>
          <p:cNvPr id="3991" name="Google Shape;3991;p184"/>
          <p:cNvCxnSpPr>
            <a:stCxn id="3989" idx="1"/>
          </p:cNvCxnSpPr>
          <p:nvPr/>
        </p:nvCxnSpPr>
        <p:spPr>
          <a:xfrm flipH="1">
            <a:off x="5634975" y="3680412"/>
            <a:ext cx="902100" cy="23100"/>
          </a:xfrm>
          <a:prstGeom prst="straightConnector1">
            <a:avLst/>
          </a:prstGeom>
          <a:noFill/>
          <a:ln cap="flat" cmpd="sng" w="9525">
            <a:solidFill>
              <a:srgbClr val="DF3079"/>
            </a:solidFill>
            <a:prstDash val="solid"/>
            <a:round/>
            <a:headEnd len="med" w="med" type="none"/>
            <a:tailEnd len="med" w="med" type="triangle"/>
          </a:ln>
        </p:spPr>
      </p:cxnSp>
      <p:cxnSp>
        <p:nvCxnSpPr>
          <p:cNvPr id="3992" name="Google Shape;3992;p184"/>
          <p:cNvCxnSpPr/>
          <p:nvPr/>
        </p:nvCxnSpPr>
        <p:spPr>
          <a:xfrm rot="10800000">
            <a:off x="3066750" y="3668874"/>
            <a:ext cx="972900" cy="207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18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DMA</a:t>
            </a:r>
            <a:endParaRPr/>
          </a:p>
        </p:txBody>
      </p:sp>
      <p:sp>
        <p:nvSpPr>
          <p:cNvPr id="3998" name="Google Shape;3998;p18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Allow direct access from network/disk to RAM</a:t>
            </a:r>
            <a:endParaRPr sz="2200"/>
          </a:p>
          <a:p>
            <a:pPr indent="-368300" lvl="0" marL="457200" rtl="0" algn="l">
              <a:spcBef>
                <a:spcPts val="0"/>
              </a:spcBef>
              <a:spcAft>
                <a:spcPts val="0"/>
              </a:spcAft>
              <a:buSzPts val="2200"/>
              <a:buChar char="●"/>
            </a:pPr>
            <a:r>
              <a:rPr lang="en" sz="2200"/>
              <a:t>DMA controller </a:t>
            </a:r>
            <a:r>
              <a:rPr lang="en" sz="2200"/>
              <a:t>initializes</a:t>
            </a:r>
            <a:r>
              <a:rPr lang="en" sz="2200"/>
              <a:t> the operation</a:t>
            </a:r>
            <a:endParaRPr sz="2200"/>
          </a:p>
          <a:p>
            <a:pPr indent="-368300" lvl="0" marL="457200" rtl="0" algn="l">
              <a:spcBef>
                <a:spcPts val="0"/>
              </a:spcBef>
              <a:spcAft>
                <a:spcPts val="0"/>
              </a:spcAft>
              <a:buSzPts val="2200"/>
              <a:buChar char="●"/>
            </a:pPr>
            <a:r>
              <a:rPr lang="en" sz="2200"/>
              <a:t>Start the direct transfer</a:t>
            </a:r>
            <a:endParaRPr sz="2200"/>
          </a:p>
        </p:txBody>
      </p:sp>
      <p:pic>
        <p:nvPicPr>
          <p:cNvPr id="3999" name="Google Shape;3999;p185"/>
          <p:cNvPicPr preferRelativeResize="0"/>
          <p:nvPr/>
        </p:nvPicPr>
        <p:blipFill rotWithShape="1">
          <a:blip r:embed="rId3">
            <a:alphaModFix/>
          </a:blip>
          <a:srcRect b="0" l="22629" r="23052" t="3818"/>
          <a:stretch/>
        </p:blipFill>
        <p:spPr>
          <a:xfrm>
            <a:off x="4706910" y="4212372"/>
            <a:ext cx="934824" cy="931124"/>
          </a:xfrm>
          <a:prstGeom prst="rect">
            <a:avLst/>
          </a:prstGeom>
          <a:noFill/>
          <a:ln>
            <a:noFill/>
          </a:ln>
        </p:spPr>
      </p:pic>
      <p:pic>
        <p:nvPicPr>
          <p:cNvPr id="4000" name="Google Shape;4000;p185"/>
          <p:cNvPicPr preferRelativeResize="0"/>
          <p:nvPr/>
        </p:nvPicPr>
        <p:blipFill rotWithShape="1">
          <a:blip r:embed="rId4">
            <a:alphaModFix/>
          </a:blip>
          <a:srcRect b="0" l="44632" r="0" t="0"/>
          <a:stretch/>
        </p:blipFill>
        <p:spPr>
          <a:xfrm>
            <a:off x="7635650" y="2988150"/>
            <a:ext cx="1362800" cy="1384524"/>
          </a:xfrm>
          <a:prstGeom prst="rect">
            <a:avLst/>
          </a:prstGeom>
          <a:noFill/>
          <a:ln>
            <a:noFill/>
          </a:ln>
        </p:spPr>
      </p:pic>
      <p:pic>
        <p:nvPicPr>
          <p:cNvPr id="4001" name="Google Shape;4001;p185"/>
          <p:cNvPicPr preferRelativeResize="0"/>
          <p:nvPr/>
        </p:nvPicPr>
        <p:blipFill>
          <a:blip r:embed="rId5">
            <a:alphaModFix/>
          </a:blip>
          <a:stretch>
            <a:fillRect/>
          </a:stretch>
        </p:blipFill>
        <p:spPr>
          <a:xfrm>
            <a:off x="390750" y="3027275"/>
            <a:ext cx="2322256" cy="1306276"/>
          </a:xfrm>
          <a:prstGeom prst="rect">
            <a:avLst/>
          </a:prstGeom>
          <a:noFill/>
          <a:ln>
            <a:noFill/>
          </a:ln>
        </p:spPr>
      </p:pic>
      <p:cxnSp>
        <p:nvCxnSpPr>
          <p:cNvPr id="4002" name="Google Shape;4002;p185"/>
          <p:cNvCxnSpPr>
            <a:stCxn id="4003" idx="3"/>
            <a:endCxn id="4000" idx="1"/>
          </p:cNvCxnSpPr>
          <p:nvPr/>
        </p:nvCxnSpPr>
        <p:spPr>
          <a:xfrm>
            <a:off x="6168225" y="3680400"/>
            <a:ext cx="1467300" cy="0"/>
          </a:xfrm>
          <a:prstGeom prst="straightConnector1">
            <a:avLst/>
          </a:prstGeom>
          <a:noFill/>
          <a:ln cap="flat" cmpd="sng" w="9525">
            <a:solidFill>
              <a:srgbClr val="DF3079"/>
            </a:solidFill>
            <a:prstDash val="solid"/>
            <a:round/>
            <a:headEnd len="med" w="med" type="none"/>
            <a:tailEnd len="med" w="med" type="triangle"/>
          </a:ln>
        </p:spPr>
      </p:cxnSp>
      <p:cxnSp>
        <p:nvCxnSpPr>
          <p:cNvPr id="4004" name="Google Shape;4004;p185"/>
          <p:cNvCxnSpPr>
            <a:stCxn id="4003" idx="1"/>
          </p:cNvCxnSpPr>
          <p:nvPr/>
        </p:nvCxnSpPr>
        <p:spPr>
          <a:xfrm rot="10800000">
            <a:off x="2533725" y="3641400"/>
            <a:ext cx="1758300" cy="39000"/>
          </a:xfrm>
          <a:prstGeom prst="straightConnector1">
            <a:avLst/>
          </a:prstGeom>
          <a:noFill/>
          <a:ln cap="flat" cmpd="sng" w="9525">
            <a:solidFill>
              <a:srgbClr val="DF3079"/>
            </a:solidFill>
            <a:prstDash val="solid"/>
            <a:round/>
            <a:headEnd len="med" w="med" type="none"/>
            <a:tailEnd len="med" w="med" type="triangle"/>
          </a:ln>
        </p:spPr>
      </p:cxnSp>
      <p:cxnSp>
        <p:nvCxnSpPr>
          <p:cNvPr id="4005" name="Google Shape;4005;p185"/>
          <p:cNvCxnSpPr/>
          <p:nvPr/>
        </p:nvCxnSpPr>
        <p:spPr>
          <a:xfrm rot="10800000">
            <a:off x="2519825" y="3392050"/>
            <a:ext cx="5053500" cy="83100"/>
          </a:xfrm>
          <a:prstGeom prst="straightConnector1">
            <a:avLst/>
          </a:prstGeom>
          <a:noFill/>
          <a:ln cap="flat" cmpd="sng" w="9525">
            <a:solidFill>
              <a:srgbClr val="38761D"/>
            </a:solidFill>
            <a:prstDash val="solid"/>
            <a:round/>
            <a:headEnd len="med" w="med" type="none"/>
            <a:tailEnd len="med" w="med" type="triangle"/>
          </a:ln>
        </p:spPr>
      </p:cxnSp>
      <p:sp>
        <p:nvSpPr>
          <p:cNvPr id="4003" name="Google Shape;4003;p185"/>
          <p:cNvSpPr/>
          <p:nvPr/>
        </p:nvSpPr>
        <p:spPr>
          <a:xfrm>
            <a:off x="4292025" y="3524700"/>
            <a:ext cx="1876200" cy="3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DMA Controller</a:t>
            </a:r>
            <a:endParaRPr/>
          </a:p>
        </p:txBody>
      </p:sp>
      <p:cxnSp>
        <p:nvCxnSpPr>
          <p:cNvPr id="4006" name="Google Shape;4006;p185"/>
          <p:cNvCxnSpPr>
            <a:endCxn id="3999" idx="0"/>
          </p:cNvCxnSpPr>
          <p:nvPr/>
        </p:nvCxnSpPr>
        <p:spPr>
          <a:xfrm flipH="1">
            <a:off x="5174322" y="3836172"/>
            <a:ext cx="31800" cy="376200"/>
          </a:xfrm>
          <a:prstGeom prst="straightConnector1">
            <a:avLst/>
          </a:prstGeom>
          <a:noFill/>
          <a:ln cap="flat" cmpd="sng" w="9525">
            <a:solidFill>
              <a:srgbClr val="DF3079"/>
            </a:solidFill>
            <a:prstDash val="solid"/>
            <a:round/>
            <a:headEnd len="med" w="med" type="none"/>
            <a:tailEnd len="med" w="med" type="triangle"/>
          </a:ln>
        </p:spPr>
      </p:cxn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0" name="Shape 4010"/>
        <p:cNvGrpSpPr/>
        <p:nvPr/>
      </p:nvGrpSpPr>
      <p:grpSpPr>
        <a:xfrm>
          <a:off x="0" y="0"/>
          <a:ext cx="0" cy="0"/>
          <a:chOff x="0" y="0"/>
          <a:chExt cx="0" cy="0"/>
        </a:xfrm>
      </p:grpSpPr>
      <p:sp>
        <p:nvSpPr>
          <p:cNvPr id="4011" name="Google Shape;4011;p18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Notes about </a:t>
            </a:r>
            <a:r>
              <a:rPr lang="en"/>
              <a:t>DMA</a:t>
            </a:r>
            <a:endParaRPr/>
          </a:p>
        </p:txBody>
      </p:sp>
      <p:sp>
        <p:nvSpPr>
          <p:cNvPr id="4012" name="Google Shape;4012;p186"/>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Must be Physical addresses</a:t>
            </a:r>
            <a:endParaRPr sz="2200"/>
          </a:p>
          <a:p>
            <a:pPr indent="-368300" lvl="0" marL="457200" rtl="0" algn="l">
              <a:spcBef>
                <a:spcPts val="0"/>
              </a:spcBef>
              <a:spcAft>
                <a:spcPts val="0"/>
              </a:spcAft>
              <a:buSzPts val="2200"/>
              <a:buChar char="●"/>
            </a:pPr>
            <a:r>
              <a:rPr lang="en" sz="2200"/>
              <a:t>DMA doesn’t often have MMU</a:t>
            </a:r>
            <a:endParaRPr sz="2200"/>
          </a:p>
          <a:p>
            <a:pPr indent="-368300" lvl="0" marL="457200" rtl="0" algn="l">
              <a:spcBef>
                <a:spcPts val="0"/>
              </a:spcBef>
              <a:spcAft>
                <a:spcPts val="0"/>
              </a:spcAft>
              <a:buSzPts val="2200"/>
              <a:buChar char="●"/>
            </a:pPr>
            <a:r>
              <a:rPr lang="en" sz="2200"/>
              <a:t>Knows nothing of the virtual memory </a:t>
            </a:r>
            <a:endParaRPr sz="2200"/>
          </a:p>
          <a:p>
            <a:pPr indent="-368300" lvl="0" marL="457200" rtl="0" algn="l">
              <a:spcBef>
                <a:spcPts val="0"/>
              </a:spcBef>
              <a:spcAft>
                <a:spcPts val="0"/>
              </a:spcAft>
              <a:buSzPts val="2200"/>
              <a:buChar char="●"/>
            </a:pPr>
            <a:r>
              <a:rPr lang="en" sz="2200"/>
              <a:t>Kernel allocated memory must not be swapped</a:t>
            </a:r>
            <a:endParaRPr sz="2200"/>
          </a:p>
          <a:p>
            <a:pPr indent="-368300" lvl="0" marL="457200" rtl="0" algn="l">
              <a:spcBef>
                <a:spcPts val="0"/>
              </a:spcBef>
              <a:spcAft>
                <a:spcPts val="0"/>
              </a:spcAft>
              <a:buSzPts val="2200"/>
              <a:buChar char="●"/>
            </a:pPr>
            <a:r>
              <a:rPr lang="en" sz="2200"/>
              <a:t>IOMMU (allows IO)</a:t>
            </a:r>
            <a:endParaRPr sz="22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18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O_DIRECT</a:t>
            </a:r>
            <a:endParaRPr/>
          </a:p>
        </p:txBody>
      </p:sp>
      <p:sp>
        <p:nvSpPr>
          <p:cNvPr id="4018" name="Google Shape;4018;p187"/>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Very important option in file systems and databases</a:t>
            </a:r>
            <a:endParaRPr sz="2200"/>
          </a:p>
          <a:p>
            <a:pPr indent="-368300" lvl="0" marL="457200" rtl="0" algn="l">
              <a:spcBef>
                <a:spcPts val="0"/>
              </a:spcBef>
              <a:spcAft>
                <a:spcPts val="0"/>
              </a:spcAft>
              <a:buSzPts val="2200"/>
              <a:buChar char="●"/>
            </a:pPr>
            <a:r>
              <a:rPr lang="en" sz="2200"/>
              <a:t>Allows bypassing the file system cache</a:t>
            </a:r>
            <a:endParaRPr sz="2200"/>
          </a:p>
          <a:p>
            <a:pPr indent="-368300" lvl="0" marL="457200" rtl="0" algn="l">
              <a:spcBef>
                <a:spcPts val="0"/>
              </a:spcBef>
              <a:spcAft>
                <a:spcPts val="0"/>
              </a:spcAft>
              <a:buSzPts val="2200"/>
              <a:buChar char="●"/>
            </a:pPr>
            <a:r>
              <a:rPr lang="en" sz="2200"/>
              <a:t>Direct from disk to user-space (database) </a:t>
            </a:r>
            <a:endParaRPr sz="2200"/>
          </a:p>
          <a:p>
            <a:pPr indent="-368300" lvl="0" marL="457200" rtl="0" algn="l">
              <a:spcBef>
                <a:spcPts val="0"/>
              </a:spcBef>
              <a:spcAft>
                <a:spcPts val="0"/>
              </a:spcAft>
              <a:buSzPts val="2200"/>
              <a:buChar char="●"/>
            </a:pPr>
            <a:r>
              <a:rPr lang="en" sz="2200"/>
              <a:t>Uses DMA</a:t>
            </a:r>
            <a:endParaRPr sz="22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pic>
        <p:nvPicPr>
          <p:cNvPr id="4023" name="Google Shape;4023;p188"/>
          <p:cNvPicPr preferRelativeResize="0"/>
          <p:nvPr/>
        </p:nvPicPr>
        <p:blipFill>
          <a:blip r:embed="rId3">
            <a:alphaModFix/>
          </a:blip>
          <a:stretch>
            <a:fillRect/>
          </a:stretch>
        </p:blipFill>
        <p:spPr>
          <a:xfrm>
            <a:off x="131176" y="1318800"/>
            <a:ext cx="8776426" cy="230867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sp>
        <p:nvSpPr>
          <p:cNvPr id="4028" name="Google Shape;4028;p18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and Cons</a:t>
            </a:r>
            <a:endParaRPr/>
          </a:p>
        </p:txBody>
      </p:sp>
      <p:sp>
        <p:nvSpPr>
          <p:cNvPr id="4029" name="Google Shape;4029;p18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Efficient transfers</a:t>
            </a:r>
            <a:endParaRPr sz="2200"/>
          </a:p>
          <a:p>
            <a:pPr indent="-368300" lvl="0" marL="457200" rtl="0" algn="l">
              <a:spcBef>
                <a:spcPts val="0"/>
              </a:spcBef>
              <a:spcAft>
                <a:spcPts val="0"/>
              </a:spcAft>
              <a:buSzPts val="2200"/>
              <a:buChar char="●"/>
            </a:pPr>
            <a:r>
              <a:rPr lang="en" sz="2200"/>
              <a:t>No VM </a:t>
            </a:r>
            <a:r>
              <a:rPr lang="en" sz="2200"/>
              <a:t>Management</a:t>
            </a:r>
            <a:r>
              <a:rPr lang="en" sz="2200"/>
              <a:t> </a:t>
            </a:r>
            <a:endParaRPr sz="2200"/>
          </a:p>
          <a:p>
            <a:pPr indent="-368300" lvl="0" marL="457200" rtl="0" algn="l">
              <a:spcBef>
                <a:spcPts val="0"/>
              </a:spcBef>
              <a:spcAft>
                <a:spcPts val="0"/>
              </a:spcAft>
              <a:buSzPts val="2200"/>
              <a:buChar char="●"/>
            </a:pPr>
            <a:r>
              <a:rPr lang="en" sz="2200"/>
              <a:t>Less CPU overhead</a:t>
            </a:r>
            <a:endParaRPr sz="2200"/>
          </a:p>
          <a:p>
            <a:pPr indent="-368300" lvl="0" marL="457200" rtl="0" algn="l">
              <a:spcBef>
                <a:spcPts val="0"/>
              </a:spcBef>
              <a:spcAft>
                <a:spcPts val="0"/>
              </a:spcAft>
              <a:buSzPts val="2200"/>
              <a:buChar char="●"/>
            </a:pPr>
            <a:r>
              <a:rPr lang="en" sz="2200"/>
              <a:t>But security concerns and complexity</a:t>
            </a:r>
            <a:endParaRPr sz="2200"/>
          </a:p>
          <a:p>
            <a:pPr indent="-368300" lvl="0" marL="457200" rtl="0" algn="l">
              <a:spcBef>
                <a:spcPts val="0"/>
              </a:spcBef>
              <a:spcAft>
                <a:spcPts val="0"/>
              </a:spcAft>
              <a:buSzPts val="2200"/>
              <a:buChar char="●"/>
            </a:pPr>
            <a:r>
              <a:rPr lang="en" sz="2200"/>
              <a:t>Initialization cost</a:t>
            </a:r>
            <a:endParaRPr sz="2200"/>
          </a:p>
          <a:p>
            <a:pPr indent="-368300" lvl="0" marL="457200" rtl="0" algn="l">
              <a:spcBef>
                <a:spcPts val="0"/>
              </a:spcBef>
              <a:spcAft>
                <a:spcPts val="0"/>
              </a:spcAft>
              <a:buSzPts val="2200"/>
              <a:buChar char="●"/>
            </a:pPr>
            <a:r>
              <a:rPr lang="en" sz="2200"/>
              <a:t>Can’t be used for interrupts (Keyboard/mouse), CPU is faster</a:t>
            </a:r>
            <a:endParaRPr sz="22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3" name="Shape 4033"/>
        <p:cNvGrpSpPr/>
        <p:nvPr/>
      </p:nvGrpSpPr>
      <p:grpSpPr>
        <a:xfrm>
          <a:off x="0" y="0"/>
          <a:ext cx="0" cy="0"/>
          <a:chOff x="0" y="0"/>
          <a:chExt cx="0" cy="0"/>
        </a:xfrm>
      </p:grpSpPr>
      <p:sp>
        <p:nvSpPr>
          <p:cNvPr id="4034" name="Google Shape;4034;p19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035" name="Google Shape;4035;p19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Large transfers takes time</a:t>
            </a:r>
            <a:endParaRPr sz="2200"/>
          </a:p>
          <a:p>
            <a:pPr indent="-368300" lvl="0" marL="457200" rtl="0" algn="l">
              <a:spcBef>
                <a:spcPts val="0"/>
              </a:spcBef>
              <a:spcAft>
                <a:spcPts val="0"/>
              </a:spcAft>
              <a:buSzPts val="2200"/>
              <a:buChar char="●"/>
            </a:pPr>
            <a:r>
              <a:rPr lang="en" sz="2200"/>
              <a:t>Going from </a:t>
            </a:r>
            <a:r>
              <a:rPr lang="en" sz="2200"/>
              <a:t>peripheral</a:t>
            </a:r>
            <a:r>
              <a:rPr lang="en" sz="2200"/>
              <a:t> to CPU then memory</a:t>
            </a:r>
            <a:endParaRPr sz="2200"/>
          </a:p>
          <a:p>
            <a:pPr indent="-368300" lvl="0" marL="457200" rtl="0" algn="l">
              <a:spcBef>
                <a:spcPts val="0"/>
              </a:spcBef>
              <a:spcAft>
                <a:spcPts val="0"/>
              </a:spcAft>
              <a:buSzPts val="2200"/>
              <a:buChar char="●"/>
            </a:pPr>
            <a:r>
              <a:rPr lang="en" sz="2200"/>
              <a:t>DMA allow direct access</a:t>
            </a:r>
            <a:endParaRPr sz="2200"/>
          </a:p>
          <a:p>
            <a:pPr indent="-368300" lvl="0" marL="457200" rtl="0" algn="l">
              <a:spcBef>
                <a:spcPts val="0"/>
              </a:spcBef>
              <a:spcAft>
                <a:spcPts val="0"/>
              </a:spcAft>
              <a:buSzPts val="2200"/>
              <a:buChar char="●"/>
            </a:pPr>
            <a:r>
              <a:rPr lang="en" sz="2200"/>
              <a:t>Has limitations and requires lots of work to get right</a:t>
            </a:r>
            <a:endParaRPr sz="2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4039" name="Shape 4039"/>
        <p:cNvGrpSpPr/>
        <p:nvPr/>
      </p:nvGrpSpPr>
      <p:grpSpPr>
        <a:xfrm>
          <a:off x="0" y="0"/>
          <a:ext cx="0" cy="0"/>
          <a:chOff x="0" y="0"/>
          <a:chExt cx="0" cy="0"/>
        </a:xfrm>
      </p:grpSpPr>
      <p:sp>
        <p:nvSpPr>
          <p:cNvPr id="4040" name="Google Shape;4040;p191"/>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Inside the CPU</a:t>
            </a:r>
            <a:endParaRPr/>
          </a:p>
        </p:txBody>
      </p:sp>
      <p:sp>
        <p:nvSpPr>
          <p:cNvPr id="4041" name="Google Shape;4041;p19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the CPU works</a:t>
            </a:r>
            <a:endParaRPr/>
          </a:p>
        </p:txBody>
      </p:sp>
      <p:sp>
        <p:nvSpPr>
          <p:cNvPr id="4042" name="Google Shape;4042;p19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System</a:t>
            </a:r>
            <a:endParaRPr/>
          </a:p>
        </p:txBody>
      </p:sp>
      <p:sp>
        <p:nvSpPr>
          <p:cNvPr id="180" name="Google Shape;180;p30"/>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Storage is mostly blocks of bytes</a:t>
            </a:r>
            <a:endParaRPr sz="2200"/>
          </a:p>
          <a:p>
            <a:pPr indent="-368300" lvl="0" marL="457200" rtl="0" algn="l">
              <a:spcBef>
                <a:spcPts val="0"/>
              </a:spcBef>
              <a:spcAft>
                <a:spcPts val="0"/>
              </a:spcAft>
              <a:buSzPts val="2200"/>
              <a:buChar char="●"/>
            </a:pPr>
            <a:r>
              <a:rPr lang="en" sz="2200"/>
              <a:t>We like to work files</a:t>
            </a:r>
            <a:endParaRPr sz="2200"/>
          </a:p>
          <a:p>
            <a:pPr indent="-368300" lvl="0" marL="457200" rtl="0" algn="l">
              <a:spcBef>
                <a:spcPts val="0"/>
              </a:spcBef>
              <a:spcAft>
                <a:spcPts val="0"/>
              </a:spcAft>
              <a:buSzPts val="2200"/>
              <a:buChar char="●"/>
            </a:pPr>
            <a:r>
              <a:rPr lang="en" sz="2200"/>
              <a:t>File system is an abstraction</a:t>
            </a:r>
            <a:endParaRPr sz="2200"/>
          </a:p>
          <a:p>
            <a:pPr indent="-368300" lvl="0" marL="457200" rtl="0" algn="l">
              <a:spcBef>
                <a:spcPts val="0"/>
              </a:spcBef>
              <a:spcAft>
                <a:spcPts val="0"/>
              </a:spcAft>
              <a:buSzPts val="2200"/>
              <a:buChar char="●"/>
            </a:pPr>
            <a:r>
              <a:rPr lang="en" sz="2200"/>
              <a:t>How </a:t>
            </a:r>
            <a:r>
              <a:rPr lang="en" sz="2200"/>
              <a:t>files stored on disk</a:t>
            </a:r>
            <a:endParaRPr sz="2200"/>
          </a:p>
          <a:p>
            <a:pPr indent="-368300" lvl="0" marL="457200" rtl="0" algn="l">
              <a:spcBef>
                <a:spcPts val="0"/>
              </a:spcBef>
              <a:spcAft>
                <a:spcPts val="0"/>
              </a:spcAft>
              <a:buSzPts val="2200"/>
              <a:buChar char="●"/>
            </a:pPr>
            <a:r>
              <a:rPr lang="en" sz="2200"/>
              <a:t>b</a:t>
            </a:r>
            <a:r>
              <a:rPr lang="en" sz="2200"/>
              <a:t>trfs, ext4, fat32, NTFS, tmpfs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1000"/>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1000"/>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1000"/>
                                        <p:tgtEl>
                                          <p:spTgt spid="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1000"/>
                                        <p:tgtEl>
                                          <p:spTgt spid="1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Effect filter="fade" transition="in">
                                      <p:cBhvr>
                                        <p:cTn dur="1000"/>
                                        <p:tgtEl>
                                          <p:spTgt spid="1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6" name="Shape 4046"/>
        <p:cNvGrpSpPr/>
        <p:nvPr/>
      </p:nvGrpSpPr>
      <p:grpSpPr>
        <a:xfrm>
          <a:off x="0" y="0"/>
          <a:ext cx="0" cy="0"/>
          <a:chOff x="0" y="0"/>
          <a:chExt cx="0" cy="0"/>
        </a:xfrm>
      </p:grpSpPr>
      <p:sp>
        <p:nvSpPr>
          <p:cNvPr id="4047" name="Google Shape;4047;p192"/>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CPU Components</a:t>
            </a:r>
            <a:endParaRPr/>
          </a:p>
        </p:txBody>
      </p:sp>
      <p:sp>
        <p:nvSpPr>
          <p:cNvPr id="4048" name="Google Shape;4048;p192"/>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Basic components of the CPU</a:t>
            </a:r>
            <a:endParaRPr/>
          </a:p>
        </p:txBody>
      </p:sp>
      <p:sp>
        <p:nvSpPr>
          <p:cNvPr id="4049" name="Google Shape;4049;p192"/>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3" name="Shape 4053"/>
        <p:cNvGrpSpPr/>
        <p:nvPr/>
      </p:nvGrpSpPr>
      <p:grpSpPr>
        <a:xfrm>
          <a:off x="0" y="0"/>
          <a:ext cx="0" cy="0"/>
          <a:chOff x="0" y="0"/>
          <a:chExt cx="0" cy="0"/>
        </a:xfrm>
      </p:grpSpPr>
      <p:sp>
        <p:nvSpPr>
          <p:cNvPr id="4054" name="Google Shape;4054;p19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Components </a:t>
            </a:r>
            <a:endParaRPr/>
          </a:p>
        </p:txBody>
      </p:sp>
      <p:sp>
        <p:nvSpPr>
          <p:cNvPr id="4055" name="Google Shape;4055;p193"/>
          <p:cNvSpPr txBox="1"/>
          <p:nvPr>
            <p:ph idx="1" type="body"/>
          </p:nvPr>
        </p:nvSpPr>
        <p:spPr>
          <a:xfrm>
            <a:off x="259500" y="1123400"/>
            <a:ext cx="50916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ALU (</a:t>
            </a:r>
            <a:r>
              <a:rPr lang="en" sz="2200"/>
              <a:t>Arithmetic</a:t>
            </a:r>
            <a:r>
              <a:rPr lang="en" sz="2200"/>
              <a:t> logic unit)</a:t>
            </a:r>
            <a:endParaRPr sz="2200"/>
          </a:p>
          <a:p>
            <a:pPr indent="-368300" lvl="0" marL="457200" rtl="0" algn="l">
              <a:spcBef>
                <a:spcPts val="0"/>
              </a:spcBef>
              <a:spcAft>
                <a:spcPts val="0"/>
              </a:spcAft>
              <a:buSzPts val="2200"/>
              <a:buChar char="●"/>
            </a:pPr>
            <a:r>
              <a:rPr lang="en" sz="2200"/>
              <a:t>CU (Control unit) </a:t>
            </a:r>
            <a:endParaRPr sz="2200"/>
          </a:p>
          <a:p>
            <a:pPr indent="-368300" lvl="0" marL="457200" rtl="0" algn="l">
              <a:spcBef>
                <a:spcPts val="0"/>
              </a:spcBef>
              <a:spcAft>
                <a:spcPts val="0"/>
              </a:spcAft>
              <a:buSzPts val="2200"/>
              <a:buChar char="●"/>
            </a:pPr>
            <a:r>
              <a:rPr lang="en" sz="2200"/>
              <a:t>MMU (Memory management Unit)</a:t>
            </a:r>
            <a:endParaRPr sz="2200"/>
          </a:p>
          <a:p>
            <a:pPr indent="-368300" lvl="0" marL="457200" rtl="0" algn="l">
              <a:spcBef>
                <a:spcPts val="0"/>
              </a:spcBef>
              <a:spcAft>
                <a:spcPts val="0"/>
              </a:spcAft>
              <a:buSzPts val="2200"/>
              <a:buChar char="●"/>
            </a:pPr>
            <a:r>
              <a:rPr lang="en" sz="2200"/>
              <a:t>Registers</a:t>
            </a:r>
            <a:endParaRPr sz="2200"/>
          </a:p>
          <a:p>
            <a:pPr indent="-368300" lvl="0" marL="457200" rtl="0" algn="l">
              <a:spcBef>
                <a:spcPts val="0"/>
              </a:spcBef>
              <a:spcAft>
                <a:spcPts val="0"/>
              </a:spcAft>
              <a:buSzPts val="2200"/>
              <a:buChar char="●"/>
            </a:pPr>
            <a:r>
              <a:rPr lang="en" sz="2200"/>
              <a:t>Caches (L1, L2, L3)</a:t>
            </a:r>
            <a:endParaRPr sz="2200"/>
          </a:p>
          <a:p>
            <a:pPr indent="-368300" lvl="0" marL="457200" rtl="0" algn="l">
              <a:spcBef>
                <a:spcPts val="0"/>
              </a:spcBef>
              <a:spcAft>
                <a:spcPts val="0"/>
              </a:spcAft>
              <a:buSzPts val="2200"/>
              <a:buChar char="●"/>
            </a:pPr>
            <a:r>
              <a:rPr lang="en" sz="2200"/>
              <a:t>Bus</a:t>
            </a:r>
            <a:endParaRPr sz="2200"/>
          </a:p>
        </p:txBody>
      </p:sp>
      <p:sp>
        <p:nvSpPr>
          <p:cNvPr id="4056" name="Google Shape;4056;p193"/>
          <p:cNvSpPr/>
          <p:nvPr/>
        </p:nvSpPr>
        <p:spPr>
          <a:xfrm>
            <a:off x="5524250" y="671500"/>
            <a:ext cx="2637600" cy="3551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7" name="Google Shape;4057;p193"/>
          <p:cNvSpPr/>
          <p:nvPr/>
        </p:nvSpPr>
        <p:spPr>
          <a:xfrm>
            <a:off x="5607225" y="1287438"/>
            <a:ext cx="2430000" cy="4569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058" name="Google Shape;4058;p193"/>
          <p:cNvSpPr/>
          <p:nvPr/>
        </p:nvSpPr>
        <p:spPr>
          <a:xfrm>
            <a:off x="5607225" y="713825"/>
            <a:ext cx="2430000" cy="521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059" name="Google Shape;4059;p193"/>
          <p:cNvSpPr/>
          <p:nvPr/>
        </p:nvSpPr>
        <p:spPr>
          <a:xfrm>
            <a:off x="5607225" y="1796763"/>
            <a:ext cx="2430000" cy="5211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060" name="Google Shape;4060;p193"/>
          <p:cNvSpPr/>
          <p:nvPr/>
        </p:nvSpPr>
        <p:spPr>
          <a:xfrm>
            <a:off x="5607225" y="2879700"/>
            <a:ext cx="2430000" cy="6021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061" name="Google Shape;4061;p193"/>
          <p:cNvCxnSpPr/>
          <p:nvPr/>
        </p:nvCxnSpPr>
        <p:spPr>
          <a:xfrm flipH="1">
            <a:off x="6416975" y="2409075"/>
            <a:ext cx="7200" cy="425700"/>
          </a:xfrm>
          <a:prstGeom prst="straightConnector1">
            <a:avLst/>
          </a:prstGeom>
          <a:noFill/>
          <a:ln cap="flat" cmpd="sng" w="9525">
            <a:solidFill>
              <a:schemeClr val="accent2"/>
            </a:solidFill>
            <a:prstDash val="solid"/>
            <a:round/>
            <a:headEnd len="med" w="med" type="none"/>
            <a:tailEnd len="med" w="med" type="triangle"/>
          </a:ln>
        </p:spPr>
      </p:cxnSp>
      <p:cxnSp>
        <p:nvCxnSpPr>
          <p:cNvPr id="4062" name="Google Shape;4062;p193"/>
          <p:cNvCxnSpPr/>
          <p:nvPr/>
        </p:nvCxnSpPr>
        <p:spPr>
          <a:xfrm flipH="1" rot="10800000">
            <a:off x="7275794" y="2395125"/>
            <a:ext cx="34500" cy="425700"/>
          </a:xfrm>
          <a:prstGeom prst="straightConnector1">
            <a:avLst/>
          </a:prstGeom>
          <a:noFill/>
          <a:ln cap="flat" cmpd="sng" w="9525">
            <a:solidFill>
              <a:schemeClr val="accent2"/>
            </a:solidFill>
            <a:prstDash val="solid"/>
            <a:round/>
            <a:headEnd len="med" w="med" type="none"/>
            <a:tailEnd len="med" w="med" type="triangle"/>
          </a:ln>
        </p:spPr>
      </p:cxnSp>
      <p:sp>
        <p:nvSpPr>
          <p:cNvPr id="4063" name="Google Shape;4063;p193"/>
          <p:cNvSpPr txBox="1"/>
          <p:nvPr/>
        </p:nvSpPr>
        <p:spPr>
          <a:xfrm>
            <a:off x="6438025" y="193825"/>
            <a:ext cx="7407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4064" name="Google Shape;4064;p193"/>
          <p:cNvSpPr/>
          <p:nvPr/>
        </p:nvSpPr>
        <p:spPr>
          <a:xfrm>
            <a:off x="5593375" y="3540675"/>
            <a:ext cx="2430000" cy="5211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a:t>
            </a:r>
            <a:endParaRPr>
              <a:solidFill>
                <a:schemeClr val="accent2"/>
              </a:solidFill>
            </a:endParaRPr>
          </a:p>
        </p:txBody>
      </p:sp>
      <p:sp>
        <p:nvSpPr>
          <p:cNvPr id="4065" name="Google Shape;4065;p193"/>
          <p:cNvSpPr/>
          <p:nvPr/>
        </p:nvSpPr>
        <p:spPr>
          <a:xfrm>
            <a:off x="5607225" y="4392250"/>
            <a:ext cx="2430000" cy="5211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9" name="Shape 4069"/>
        <p:cNvGrpSpPr/>
        <p:nvPr/>
      </p:nvGrpSpPr>
      <p:grpSpPr>
        <a:xfrm>
          <a:off x="0" y="0"/>
          <a:ext cx="0" cy="0"/>
          <a:chOff x="0" y="0"/>
          <a:chExt cx="0" cy="0"/>
        </a:xfrm>
      </p:grpSpPr>
      <p:sp>
        <p:nvSpPr>
          <p:cNvPr id="4070" name="Google Shape;4070;p194"/>
          <p:cNvSpPr/>
          <p:nvPr/>
        </p:nvSpPr>
        <p:spPr>
          <a:xfrm>
            <a:off x="5524250" y="591550"/>
            <a:ext cx="1959000" cy="2974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1" name="Google Shape;4071;p194"/>
          <p:cNvSpPr/>
          <p:nvPr/>
        </p:nvSpPr>
        <p:spPr>
          <a:xfrm>
            <a:off x="5585880" y="1107404"/>
            <a:ext cx="1804800" cy="382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072" name="Google Shape;4072;p194"/>
          <p:cNvSpPr/>
          <p:nvPr/>
        </p:nvSpPr>
        <p:spPr>
          <a:xfrm>
            <a:off x="5585880" y="626998"/>
            <a:ext cx="1804800" cy="4362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073" name="Google Shape;4073;p194"/>
          <p:cNvSpPr/>
          <p:nvPr/>
        </p:nvSpPr>
        <p:spPr>
          <a:xfrm>
            <a:off x="5585880" y="1533968"/>
            <a:ext cx="18048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074" name="Google Shape;4074;p194"/>
          <p:cNvSpPr/>
          <p:nvPr/>
        </p:nvSpPr>
        <p:spPr>
          <a:xfrm>
            <a:off x="5585880" y="2440938"/>
            <a:ext cx="1804800" cy="5043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075" name="Google Shape;4075;p194"/>
          <p:cNvCxnSpPr/>
          <p:nvPr/>
        </p:nvCxnSpPr>
        <p:spPr>
          <a:xfrm flipH="1">
            <a:off x="6187269" y="2046785"/>
            <a:ext cx="5400" cy="356700"/>
          </a:xfrm>
          <a:prstGeom prst="straightConnector1">
            <a:avLst/>
          </a:prstGeom>
          <a:noFill/>
          <a:ln cap="flat" cmpd="sng" w="9525">
            <a:solidFill>
              <a:schemeClr val="accent2"/>
            </a:solidFill>
            <a:prstDash val="solid"/>
            <a:round/>
            <a:headEnd len="med" w="med" type="none"/>
            <a:tailEnd len="med" w="med" type="triangle"/>
          </a:ln>
        </p:spPr>
      </p:cxnSp>
      <p:cxnSp>
        <p:nvCxnSpPr>
          <p:cNvPr id="4076" name="Google Shape;4076;p194"/>
          <p:cNvCxnSpPr/>
          <p:nvPr/>
        </p:nvCxnSpPr>
        <p:spPr>
          <a:xfrm flipH="1" rot="10800000">
            <a:off x="6825210" y="2034930"/>
            <a:ext cx="25500" cy="356700"/>
          </a:xfrm>
          <a:prstGeom prst="straightConnector1">
            <a:avLst/>
          </a:prstGeom>
          <a:noFill/>
          <a:ln cap="flat" cmpd="sng" w="9525">
            <a:solidFill>
              <a:schemeClr val="accent2"/>
            </a:solidFill>
            <a:prstDash val="solid"/>
            <a:round/>
            <a:headEnd len="med" w="med" type="none"/>
            <a:tailEnd len="med" w="med" type="triangle"/>
          </a:ln>
        </p:spPr>
      </p:cxnSp>
      <p:sp>
        <p:nvSpPr>
          <p:cNvPr id="4077" name="Google Shape;4077;p194"/>
          <p:cNvSpPr txBox="1"/>
          <p:nvPr/>
        </p:nvSpPr>
        <p:spPr>
          <a:xfrm>
            <a:off x="5668977" y="179050"/>
            <a:ext cx="1721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 Core #1</a:t>
            </a:r>
            <a:endParaRPr sz="1800">
              <a:solidFill>
                <a:schemeClr val="lt2"/>
              </a:solidFill>
            </a:endParaRPr>
          </a:p>
        </p:txBody>
      </p:sp>
      <p:sp>
        <p:nvSpPr>
          <p:cNvPr id="4078" name="Google Shape;4078;p194"/>
          <p:cNvSpPr/>
          <p:nvPr/>
        </p:nvSpPr>
        <p:spPr>
          <a:xfrm>
            <a:off x="5575593" y="2994510"/>
            <a:ext cx="18048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a:t>
            </a:r>
            <a:endParaRPr>
              <a:solidFill>
                <a:schemeClr val="accent2"/>
              </a:solidFill>
            </a:endParaRPr>
          </a:p>
        </p:txBody>
      </p:sp>
      <p:sp>
        <p:nvSpPr>
          <p:cNvPr id="4079" name="Google Shape;4079;p194"/>
          <p:cNvSpPr/>
          <p:nvPr/>
        </p:nvSpPr>
        <p:spPr>
          <a:xfrm>
            <a:off x="5585875" y="3751839"/>
            <a:ext cx="18048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080" name="Google Shape;4080;p194"/>
          <p:cNvSpPr/>
          <p:nvPr/>
        </p:nvSpPr>
        <p:spPr>
          <a:xfrm>
            <a:off x="2000750" y="621275"/>
            <a:ext cx="1959000" cy="2974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1" name="Google Shape;4081;p194"/>
          <p:cNvSpPr/>
          <p:nvPr/>
        </p:nvSpPr>
        <p:spPr>
          <a:xfrm>
            <a:off x="2062380" y="1137129"/>
            <a:ext cx="1804800" cy="382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082" name="Google Shape;4082;p194"/>
          <p:cNvSpPr/>
          <p:nvPr/>
        </p:nvSpPr>
        <p:spPr>
          <a:xfrm>
            <a:off x="2062380" y="656723"/>
            <a:ext cx="1804800" cy="4362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083" name="Google Shape;4083;p194"/>
          <p:cNvSpPr/>
          <p:nvPr/>
        </p:nvSpPr>
        <p:spPr>
          <a:xfrm>
            <a:off x="2062380" y="1563693"/>
            <a:ext cx="18048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084" name="Google Shape;4084;p194"/>
          <p:cNvSpPr/>
          <p:nvPr/>
        </p:nvSpPr>
        <p:spPr>
          <a:xfrm>
            <a:off x="2062380" y="2470663"/>
            <a:ext cx="1804800" cy="5043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085" name="Google Shape;4085;p194"/>
          <p:cNvCxnSpPr/>
          <p:nvPr/>
        </p:nvCxnSpPr>
        <p:spPr>
          <a:xfrm flipH="1">
            <a:off x="2663769" y="2076510"/>
            <a:ext cx="5400" cy="356700"/>
          </a:xfrm>
          <a:prstGeom prst="straightConnector1">
            <a:avLst/>
          </a:prstGeom>
          <a:noFill/>
          <a:ln cap="flat" cmpd="sng" w="9525">
            <a:solidFill>
              <a:schemeClr val="accent2"/>
            </a:solidFill>
            <a:prstDash val="solid"/>
            <a:round/>
            <a:headEnd len="med" w="med" type="none"/>
            <a:tailEnd len="med" w="med" type="triangle"/>
          </a:ln>
        </p:spPr>
      </p:cxnSp>
      <p:cxnSp>
        <p:nvCxnSpPr>
          <p:cNvPr id="4086" name="Google Shape;4086;p194"/>
          <p:cNvCxnSpPr/>
          <p:nvPr/>
        </p:nvCxnSpPr>
        <p:spPr>
          <a:xfrm flipH="1" rot="10800000">
            <a:off x="3301710" y="2064655"/>
            <a:ext cx="25500" cy="356700"/>
          </a:xfrm>
          <a:prstGeom prst="straightConnector1">
            <a:avLst/>
          </a:prstGeom>
          <a:noFill/>
          <a:ln cap="flat" cmpd="sng" w="9525">
            <a:solidFill>
              <a:schemeClr val="accent2"/>
            </a:solidFill>
            <a:prstDash val="solid"/>
            <a:round/>
            <a:headEnd len="med" w="med" type="none"/>
            <a:tailEnd len="med" w="med" type="triangle"/>
          </a:ln>
        </p:spPr>
      </p:cxnSp>
      <p:sp>
        <p:nvSpPr>
          <p:cNvPr id="4087" name="Google Shape;4087;p194"/>
          <p:cNvSpPr txBox="1"/>
          <p:nvPr/>
        </p:nvSpPr>
        <p:spPr>
          <a:xfrm>
            <a:off x="2119402" y="179050"/>
            <a:ext cx="1721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 Core #2</a:t>
            </a:r>
            <a:endParaRPr sz="1800">
              <a:solidFill>
                <a:schemeClr val="lt2"/>
              </a:solidFill>
            </a:endParaRPr>
          </a:p>
        </p:txBody>
      </p:sp>
      <p:sp>
        <p:nvSpPr>
          <p:cNvPr id="4088" name="Google Shape;4088;p194"/>
          <p:cNvSpPr/>
          <p:nvPr/>
        </p:nvSpPr>
        <p:spPr>
          <a:xfrm>
            <a:off x="2052093" y="3024235"/>
            <a:ext cx="18048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a:t>
            </a:r>
            <a:endParaRPr>
              <a:solidFill>
                <a:schemeClr val="accent2"/>
              </a:solidFill>
            </a:endParaRPr>
          </a:p>
        </p:txBody>
      </p:sp>
      <p:sp>
        <p:nvSpPr>
          <p:cNvPr id="4089" name="Google Shape;4089;p194"/>
          <p:cNvSpPr/>
          <p:nvPr/>
        </p:nvSpPr>
        <p:spPr>
          <a:xfrm>
            <a:off x="2062375" y="3781564"/>
            <a:ext cx="18048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090" name="Google Shape;4090;p194"/>
          <p:cNvSpPr/>
          <p:nvPr/>
        </p:nvSpPr>
        <p:spPr>
          <a:xfrm>
            <a:off x="2052100" y="4352725"/>
            <a:ext cx="5328300" cy="43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L3</a:t>
            </a:r>
            <a:endParaRPr>
              <a:solidFill>
                <a:schemeClr val="accent2"/>
              </a:solidFill>
            </a:endParaRPr>
          </a:p>
        </p:txBody>
      </p:sp>
      <p:sp>
        <p:nvSpPr>
          <p:cNvPr id="4091" name="Google Shape;4091;p194"/>
          <p:cNvSpPr/>
          <p:nvPr/>
        </p:nvSpPr>
        <p:spPr>
          <a:xfrm>
            <a:off x="1826600" y="129925"/>
            <a:ext cx="5785500" cy="41577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2" name="Google Shape;4092;p194"/>
          <p:cNvSpPr txBox="1"/>
          <p:nvPr/>
        </p:nvSpPr>
        <p:spPr>
          <a:xfrm>
            <a:off x="657275" y="179050"/>
            <a:ext cx="1131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Processor</a:t>
            </a:r>
            <a:endParaRPr sz="1300">
              <a:solidFill>
                <a:schemeClr val="lt2"/>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195"/>
          <p:cNvSpPr/>
          <p:nvPr/>
        </p:nvSpPr>
        <p:spPr>
          <a:xfrm>
            <a:off x="6706205" y="633100"/>
            <a:ext cx="1593000" cy="2430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8" name="Google Shape;4098;p195"/>
          <p:cNvSpPr/>
          <p:nvPr/>
        </p:nvSpPr>
        <p:spPr>
          <a:xfrm>
            <a:off x="6756319" y="1054702"/>
            <a:ext cx="1467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099" name="Google Shape;4099;p195"/>
          <p:cNvSpPr/>
          <p:nvPr/>
        </p:nvSpPr>
        <p:spPr>
          <a:xfrm>
            <a:off x="6756319" y="662071"/>
            <a:ext cx="1467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100" name="Google Shape;4100;p195"/>
          <p:cNvSpPr/>
          <p:nvPr/>
        </p:nvSpPr>
        <p:spPr>
          <a:xfrm>
            <a:off x="6756319" y="1403329"/>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101" name="Google Shape;4101;p195"/>
          <p:cNvSpPr/>
          <p:nvPr/>
        </p:nvSpPr>
        <p:spPr>
          <a:xfrm>
            <a:off x="6756319" y="2144587"/>
            <a:ext cx="1467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102" name="Google Shape;4102;p195"/>
          <p:cNvCxnSpPr/>
          <p:nvPr/>
        </p:nvCxnSpPr>
        <p:spPr>
          <a:xfrm flipH="1">
            <a:off x="7245225" y="1822450"/>
            <a:ext cx="4500" cy="291600"/>
          </a:xfrm>
          <a:prstGeom prst="straightConnector1">
            <a:avLst/>
          </a:prstGeom>
          <a:noFill/>
          <a:ln cap="flat" cmpd="sng" w="9525">
            <a:solidFill>
              <a:schemeClr val="accent2"/>
            </a:solidFill>
            <a:prstDash val="solid"/>
            <a:round/>
            <a:headEnd len="med" w="med" type="none"/>
            <a:tailEnd len="med" w="med" type="triangle"/>
          </a:ln>
        </p:spPr>
      </p:cxnSp>
      <p:cxnSp>
        <p:nvCxnSpPr>
          <p:cNvPr id="4103" name="Google Shape;4103;p195"/>
          <p:cNvCxnSpPr/>
          <p:nvPr/>
        </p:nvCxnSpPr>
        <p:spPr>
          <a:xfrm flipH="1" rot="10800000">
            <a:off x="7764070" y="1812688"/>
            <a:ext cx="20700" cy="291600"/>
          </a:xfrm>
          <a:prstGeom prst="straightConnector1">
            <a:avLst/>
          </a:prstGeom>
          <a:noFill/>
          <a:ln cap="flat" cmpd="sng" w="9525">
            <a:solidFill>
              <a:schemeClr val="accent2"/>
            </a:solidFill>
            <a:prstDash val="solid"/>
            <a:round/>
            <a:headEnd len="med" w="med" type="none"/>
            <a:tailEnd len="med" w="med" type="triangle"/>
          </a:ln>
        </p:spPr>
      </p:cxnSp>
      <p:sp>
        <p:nvSpPr>
          <p:cNvPr id="4104" name="Google Shape;4104;p195"/>
          <p:cNvSpPr txBox="1"/>
          <p:nvPr/>
        </p:nvSpPr>
        <p:spPr>
          <a:xfrm>
            <a:off x="6577502" y="150525"/>
            <a:ext cx="1721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 Core #1</a:t>
            </a:r>
            <a:endParaRPr sz="1800">
              <a:solidFill>
                <a:schemeClr val="lt2"/>
              </a:solidFill>
            </a:endParaRPr>
          </a:p>
        </p:txBody>
      </p:sp>
      <p:sp>
        <p:nvSpPr>
          <p:cNvPr id="4105" name="Google Shape;4105;p195"/>
          <p:cNvSpPr/>
          <p:nvPr/>
        </p:nvSpPr>
        <p:spPr>
          <a:xfrm>
            <a:off x="6747954" y="2597017"/>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a:t>
            </a:r>
            <a:endParaRPr>
              <a:solidFill>
                <a:schemeClr val="accent2"/>
              </a:solidFill>
            </a:endParaRPr>
          </a:p>
        </p:txBody>
      </p:sp>
      <p:sp>
        <p:nvSpPr>
          <p:cNvPr id="4106" name="Google Shape;4106;p195"/>
          <p:cNvSpPr/>
          <p:nvPr/>
        </p:nvSpPr>
        <p:spPr>
          <a:xfrm>
            <a:off x="6756315" y="3215974"/>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107" name="Google Shape;4107;p195"/>
          <p:cNvSpPr/>
          <p:nvPr/>
        </p:nvSpPr>
        <p:spPr>
          <a:xfrm>
            <a:off x="3841100" y="657394"/>
            <a:ext cx="1593000" cy="2430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8" name="Google Shape;4108;p195"/>
          <p:cNvSpPr/>
          <p:nvPr/>
        </p:nvSpPr>
        <p:spPr>
          <a:xfrm>
            <a:off x="3891214" y="1078996"/>
            <a:ext cx="1467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109" name="Google Shape;4109;p195"/>
          <p:cNvSpPr/>
          <p:nvPr/>
        </p:nvSpPr>
        <p:spPr>
          <a:xfrm>
            <a:off x="3891214" y="686365"/>
            <a:ext cx="1467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110" name="Google Shape;4110;p195"/>
          <p:cNvSpPr/>
          <p:nvPr/>
        </p:nvSpPr>
        <p:spPr>
          <a:xfrm>
            <a:off x="3891214" y="1427623"/>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111" name="Google Shape;4111;p195"/>
          <p:cNvSpPr/>
          <p:nvPr/>
        </p:nvSpPr>
        <p:spPr>
          <a:xfrm>
            <a:off x="3891214" y="2168881"/>
            <a:ext cx="1467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112" name="Google Shape;4112;p195"/>
          <p:cNvCxnSpPr/>
          <p:nvPr/>
        </p:nvCxnSpPr>
        <p:spPr>
          <a:xfrm flipH="1">
            <a:off x="4380120" y="1846744"/>
            <a:ext cx="4500" cy="291600"/>
          </a:xfrm>
          <a:prstGeom prst="straightConnector1">
            <a:avLst/>
          </a:prstGeom>
          <a:noFill/>
          <a:ln cap="flat" cmpd="sng" w="9525">
            <a:solidFill>
              <a:schemeClr val="accent2"/>
            </a:solidFill>
            <a:prstDash val="solid"/>
            <a:round/>
            <a:headEnd len="med" w="med" type="none"/>
            <a:tailEnd len="med" w="med" type="triangle"/>
          </a:ln>
        </p:spPr>
      </p:cxnSp>
      <p:cxnSp>
        <p:nvCxnSpPr>
          <p:cNvPr id="4113" name="Google Shape;4113;p195"/>
          <p:cNvCxnSpPr/>
          <p:nvPr/>
        </p:nvCxnSpPr>
        <p:spPr>
          <a:xfrm flipH="1" rot="10800000">
            <a:off x="4898965" y="1836982"/>
            <a:ext cx="20700" cy="291600"/>
          </a:xfrm>
          <a:prstGeom prst="straightConnector1">
            <a:avLst/>
          </a:prstGeom>
          <a:noFill/>
          <a:ln cap="flat" cmpd="sng" w="9525">
            <a:solidFill>
              <a:schemeClr val="accent2"/>
            </a:solidFill>
            <a:prstDash val="solid"/>
            <a:round/>
            <a:headEnd len="med" w="med" type="none"/>
            <a:tailEnd len="med" w="med" type="triangle"/>
          </a:ln>
        </p:spPr>
      </p:cxnSp>
      <p:sp>
        <p:nvSpPr>
          <p:cNvPr id="4114" name="Google Shape;4114;p195"/>
          <p:cNvSpPr txBox="1"/>
          <p:nvPr/>
        </p:nvSpPr>
        <p:spPr>
          <a:xfrm>
            <a:off x="3891227" y="174825"/>
            <a:ext cx="1721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 Core #2</a:t>
            </a:r>
            <a:endParaRPr sz="1800">
              <a:solidFill>
                <a:schemeClr val="lt2"/>
              </a:solidFill>
            </a:endParaRPr>
          </a:p>
        </p:txBody>
      </p:sp>
      <p:sp>
        <p:nvSpPr>
          <p:cNvPr id="4115" name="Google Shape;4115;p195"/>
          <p:cNvSpPr/>
          <p:nvPr/>
        </p:nvSpPr>
        <p:spPr>
          <a:xfrm>
            <a:off x="3882849" y="2621311"/>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a:t>
            </a:r>
            <a:endParaRPr>
              <a:solidFill>
                <a:schemeClr val="accent2"/>
              </a:solidFill>
            </a:endParaRPr>
          </a:p>
        </p:txBody>
      </p:sp>
      <p:sp>
        <p:nvSpPr>
          <p:cNvPr id="4116" name="Google Shape;4116;p195"/>
          <p:cNvSpPr/>
          <p:nvPr/>
        </p:nvSpPr>
        <p:spPr>
          <a:xfrm>
            <a:off x="3891210" y="3240268"/>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117" name="Google Shape;4117;p195"/>
          <p:cNvSpPr/>
          <p:nvPr/>
        </p:nvSpPr>
        <p:spPr>
          <a:xfrm>
            <a:off x="3882855" y="3707073"/>
            <a:ext cx="4332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L3</a:t>
            </a:r>
            <a:endParaRPr>
              <a:solidFill>
                <a:schemeClr val="accent2"/>
              </a:solidFill>
            </a:endParaRPr>
          </a:p>
        </p:txBody>
      </p:sp>
      <p:sp>
        <p:nvSpPr>
          <p:cNvPr id="4118" name="Google Shape;4118;p195"/>
          <p:cNvSpPr/>
          <p:nvPr/>
        </p:nvSpPr>
        <p:spPr>
          <a:xfrm>
            <a:off x="394600" y="4541225"/>
            <a:ext cx="7815600" cy="356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Bus</a:t>
            </a:r>
            <a:endParaRPr sz="1100"/>
          </a:p>
        </p:txBody>
      </p:sp>
      <p:sp>
        <p:nvSpPr>
          <p:cNvPr id="4119" name="Google Shape;4119;p195"/>
          <p:cNvSpPr/>
          <p:nvPr/>
        </p:nvSpPr>
        <p:spPr>
          <a:xfrm>
            <a:off x="608350" y="657402"/>
            <a:ext cx="1721700" cy="34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Main Memory</a:t>
            </a:r>
            <a:endParaRPr>
              <a:solidFill>
                <a:schemeClr val="accent2"/>
              </a:solidFill>
            </a:endParaRPr>
          </a:p>
        </p:txBody>
      </p:sp>
      <p:cxnSp>
        <p:nvCxnSpPr>
          <p:cNvPr id="4120" name="Google Shape;4120;p195"/>
          <p:cNvCxnSpPr/>
          <p:nvPr/>
        </p:nvCxnSpPr>
        <p:spPr>
          <a:xfrm>
            <a:off x="4637600" y="4063600"/>
            <a:ext cx="0" cy="512400"/>
          </a:xfrm>
          <a:prstGeom prst="straightConnector1">
            <a:avLst/>
          </a:prstGeom>
          <a:noFill/>
          <a:ln cap="flat" cmpd="sng" w="9525">
            <a:solidFill>
              <a:schemeClr val="accent2"/>
            </a:solidFill>
            <a:prstDash val="solid"/>
            <a:round/>
            <a:headEnd len="med" w="med" type="triangle"/>
            <a:tailEnd len="med" w="med" type="triangle"/>
          </a:ln>
        </p:spPr>
      </p:cxnSp>
      <p:cxnSp>
        <p:nvCxnSpPr>
          <p:cNvPr id="4121" name="Google Shape;4121;p195"/>
          <p:cNvCxnSpPr/>
          <p:nvPr/>
        </p:nvCxnSpPr>
        <p:spPr>
          <a:xfrm>
            <a:off x="7649025" y="4119075"/>
            <a:ext cx="0" cy="512400"/>
          </a:xfrm>
          <a:prstGeom prst="straightConnector1">
            <a:avLst/>
          </a:prstGeom>
          <a:noFill/>
          <a:ln cap="flat" cmpd="sng" w="9525">
            <a:solidFill>
              <a:schemeClr val="accent2"/>
            </a:solidFill>
            <a:prstDash val="solid"/>
            <a:round/>
            <a:headEnd len="med" w="med" type="triangle"/>
            <a:tailEnd len="med" w="med" type="triangle"/>
          </a:ln>
        </p:spPr>
      </p:cxnSp>
      <p:cxnSp>
        <p:nvCxnSpPr>
          <p:cNvPr id="4122" name="Google Shape;4122;p195"/>
          <p:cNvCxnSpPr/>
          <p:nvPr/>
        </p:nvCxnSpPr>
        <p:spPr>
          <a:xfrm>
            <a:off x="1404825" y="4119075"/>
            <a:ext cx="0" cy="512400"/>
          </a:xfrm>
          <a:prstGeom prst="straightConnector1">
            <a:avLst/>
          </a:prstGeom>
          <a:noFill/>
          <a:ln cap="flat" cmpd="sng" w="9525">
            <a:solidFill>
              <a:schemeClr val="accent2"/>
            </a:solidFill>
            <a:prstDash val="solid"/>
            <a:round/>
            <a:headEnd len="med" w="med" type="triangle"/>
            <a:tailEnd len="med" w="med" type="triangle"/>
          </a:ln>
        </p:spPr>
      </p:cxn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6" name="Shape 4126"/>
        <p:cNvGrpSpPr/>
        <p:nvPr/>
      </p:nvGrpSpPr>
      <p:grpSpPr>
        <a:xfrm>
          <a:off x="0" y="0"/>
          <a:ext cx="0" cy="0"/>
          <a:chOff x="0" y="0"/>
          <a:chExt cx="0" cy="0"/>
        </a:xfrm>
      </p:grpSpPr>
      <p:sp>
        <p:nvSpPr>
          <p:cNvPr id="4127" name="Google Shape;4127;p196"/>
          <p:cNvSpPr/>
          <p:nvPr/>
        </p:nvSpPr>
        <p:spPr>
          <a:xfrm>
            <a:off x="3212506" y="1978530"/>
            <a:ext cx="705600" cy="309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128" name="Google Shape;4128;p196"/>
          <p:cNvSpPr/>
          <p:nvPr/>
        </p:nvSpPr>
        <p:spPr>
          <a:xfrm>
            <a:off x="1834302" y="1999649"/>
            <a:ext cx="705600" cy="309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129" name="Google Shape;4129;p196"/>
          <p:cNvSpPr/>
          <p:nvPr/>
        </p:nvSpPr>
        <p:spPr>
          <a:xfrm>
            <a:off x="1830283" y="2405448"/>
            <a:ext cx="2084100" cy="309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L3</a:t>
            </a:r>
            <a:endParaRPr>
              <a:solidFill>
                <a:schemeClr val="accent2"/>
              </a:solidFill>
            </a:endParaRPr>
          </a:p>
        </p:txBody>
      </p:sp>
      <p:sp>
        <p:nvSpPr>
          <p:cNvPr id="4130" name="Google Shape;4130;p196"/>
          <p:cNvSpPr/>
          <p:nvPr/>
        </p:nvSpPr>
        <p:spPr>
          <a:xfrm>
            <a:off x="152325" y="3130586"/>
            <a:ext cx="3759600" cy="309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Bus</a:t>
            </a:r>
            <a:endParaRPr sz="1100"/>
          </a:p>
        </p:txBody>
      </p:sp>
      <p:sp>
        <p:nvSpPr>
          <p:cNvPr id="4131" name="Google Shape;4131;p196"/>
          <p:cNvSpPr/>
          <p:nvPr/>
        </p:nvSpPr>
        <p:spPr>
          <a:xfrm>
            <a:off x="255151" y="976075"/>
            <a:ext cx="828300" cy="1739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2"/>
                </a:solidFill>
              </a:rPr>
              <a:t>Main Memory</a:t>
            </a:r>
            <a:endParaRPr sz="1100">
              <a:solidFill>
                <a:schemeClr val="accent2"/>
              </a:solidFill>
            </a:endParaRPr>
          </a:p>
          <a:p>
            <a:pPr indent="0" lvl="0" marL="0" rtl="0" algn="ctr">
              <a:spcBef>
                <a:spcPts val="0"/>
              </a:spcBef>
              <a:spcAft>
                <a:spcPts val="0"/>
              </a:spcAft>
              <a:buNone/>
            </a:pPr>
            <a:r>
              <a:rPr lang="en" sz="1100">
                <a:solidFill>
                  <a:schemeClr val="accent2"/>
                </a:solidFill>
              </a:rPr>
              <a:t>(DIMM1)</a:t>
            </a:r>
            <a:endParaRPr sz="1100">
              <a:solidFill>
                <a:schemeClr val="accent2"/>
              </a:solidFill>
            </a:endParaRPr>
          </a:p>
        </p:txBody>
      </p:sp>
      <p:cxnSp>
        <p:nvCxnSpPr>
          <p:cNvPr id="4132" name="Google Shape;4132;p196"/>
          <p:cNvCxnSpPr/>
          <p:nvPr/>
        </p:nvCxnSpPr>
        <p:spPr>
          <a:xfrm>
            <a:off x="2193339" y="2715381"/>
            <a:ext cx="0" cy="445500"/>
          </a:xfrm>
          <a:prstGeom prst="straightConnector1">
            <a:avLst/>
          </a:prstGeom>
          <a:noFill/>
          <a:ln cap="flat" cmpd="sng" w="9525">
            <a:solidFill>
              <a:schemeClr val="accent2"/>
            </a:solidFill>
            <a:prstDash val="solid"/>
            <a:round/>
            <a:headEnd len="med" w="med" type="triangle"/>
            <a:tailEnd len="med" w="med" type="triangle"/>
          </a:ln>
        </p:spPr>
      </p:cxnSp>
      <p:cxnSp>
        <p:nvCxnSpPr>
          <p:cNvPr id="4133" name="Google Shape;4133;p196"/>
          <p:cNvCxnSpPr/>
          <p:nvPr/>
        </p:nvCxnSpPr>
        <p:spPr>
          <a:xfrm>
            <a:off x="3641927" y="2763606"/>
            <a:ext cx="0" cy="445500"/>
          </a:xfrm>
          <a:prstGeom prst="straightConnector1">
            <a:avLst/>
          </a:prstGeom>
          <a:noFill/>
          <a:ln cap="flat" cmpd="sng" w="9525">
            <a:solidFill>
              <a:schemeClr val="accent2"/>
            </a:solidFill>
            <a:prstDash val="solid"/>
            <a:round/>
            <a:headEnd len="med" w="med" type="triangle"/>
            <a:tailEnd len="med" w="med" type="triangle"/>
          </a:ln>
        </p:spPr>
      </p:cxnSp>
      <p:cxnSp>
        <p:nvCxnSpPr>
          <p:cNvPr id="4134" name="Google Shape;4134;p196"/>
          <p:cNvCxnSpPr/>
          <p:nvPr/>
        </p:nvCxnSpPr>
        <p:spPr>
          <a:xfrm>
            <a:off x="638274" y="2763606"/>
            <a:ext cx="0" cy="445500"/>
          </a:xfrm>
          <a:prstGeom prst="straightConnector1">
            <a:avLst/>
          </a:prstGeom>
          <a:noFill/>
          <a:ln cap="flat" cmpd="sng" w="9525">
            <a:solidFill>
              <a:schemeClr val="accent2"/>
            </a:solidFill>
            <a:prstDash val="solid"/>
            <a:round/>
            <a:headEnd len="med" w="med" type="triangle"/>
            <a:tailEnd len="med" w="med" type="triangle"/>
          </a:ln>
        </p:spPr>
      </p:cxnSp>
      <p:sp>
        <p:nvSpPr>
          <p:cNvPr id="4135" name="Google Shape;4135;p196"/>
          <p:cNvSpPr/>
          <p:nvPr/>
        </p:nvSpPr>
        <p:spPr>
          <a:xfrm>
            <a:off x="1823833" y="1266810"/>
            <a:ext cx="705600" cy="588300"/>
          </a:xfrm>
          <a:prstGeom prst="rect">
            <a:avLst/>
          </a:prstGeom>
          <a:solidFill>
            <a:schemeClr val="accent6"/>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Core 1</a:t>
            </a:r>
            <a:endParaRPr sz="1200"/>
          </a:p>
        </p:txBody>
      </p:sp>
      <p:sp>
        <p:nvSpPr>
          <p:cNvPr id="4136" name="Google Shape;4136;p196"/>
          <p:cNvSpPr/>
          <p:nvPr/>
        </p:nvSpPr>
        <p:spPr>
          <a:xfrm>
            <a:off x="3212506" y="1273209"/>
            <a:ext cx="705600" cy="588300"/>
          </a:xfrm>
          <a:prstGeom prst="rect">
            <a:avLst/>
          </a:prstGeom>
          <a:solidFill>
            <a:schemeClr val="accent6"/>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Core 2</a:t>
            </a:r>
            <a:endParaRPr sz="1200"/>
          </a:p>
        </p:txBody>
      </p:sp>
      <p:sp>
        <p:nvSpPr>
          <p:cNvPr id="4137" name="Google Shape;4137;p196"/>
          <p:cNvSpPr/>
          <p:nvPr/>
        </p:nvSpPr>
        <p:spPr>
          <a:xfrm>
            <a:off x="8363006" y="1978530"/>
            <a:ext cx="705600" cy="309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138" name="Google Shape;4138;p196"/>
          <p:cNvSpPr/>
          <p:nvPr/>
        </p:nvSpPr>
        <p:spPr>
          <a:xfrm>
            <a:off x="6984802" y="1999649"/>
            <a:ext cx="705600" cy="309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139" name="Google Shape;4139;p196"/>
          <p:cNvSpPr/>
          <p:nvPr/>
        </p:nvSpPr>
        <p:spPr>
          <a:xfrm>
            <a:off x="6980783" y="2405448"/>
            <a:ext cx="2084100" cy="3099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L3</a:t>
            </a:r>
            <a:endParaRPr>
              <a:solidFill>
                <a:schemeClr val="accent2"/>
              </a:solidFill>
            </a:endParaRPr>
          </a:p>
        </p:txBody>
      </p:sp>
      <p:sp>
        <p:nvSpPr>
          <p:cNvPr id="4140" name="Google Shape;4140;p196"/>
          <p:cNvSpPr/>
          <p:nvPr/>
        </p:nvSpPr>
        <p:spPr>
          <a:xfrm>
            <a:off x="5302825" y="3130586"/>
            <a:ext cx="3759600" cy="309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Bus</a:t>
            </a:r>
            <a:endParaRPr sz="1100"/>
          </a:p>
        </p:txBody>
      </p:sp>
      <p:sp>
        <p:nvSpPr>
          <p:cNvPr id="4141" name="Google Shape;4141;p196"/>
          <p:cNvSpPr/>
          <p:nvPr/>
        </p:nvSpPr>
        <p:spPr>
          <a:xfrm>
            <a:off x="5405651" y="976075"/>
            <a:ext cx="828300" cy="1739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2"/>
                </a:solidFill>
              </a:rPr>
              <a:t>Main Memory</a:t>
            </a:r>
            <a:endParaRPr sz="1100">
              <a:solidFill>
                <a:schemeClr val="accent2"/>
              </a:solidFill>
            </a:endParaRPr>
          </a:p>
          <a:p>
            <a:pPr indent="0" lvl="0" marL="0" rtl="0" algn="ctr">
              <a:spcBef>
                <a:spcPts val="0"/>
              </a:spcBef>
              <a:spcAft>
                <a:spcPts val="0"/>
              </a:spcAft>
              <a:buNone/>
            </a:pPr>
            <a:r>
              <a:rPr lang="en" sz="1100">
                <a:solidFill>
                  <a:schemeClr val="accent2"/>
                </a:solidFill>
              </a:rPr>
              <a:t>(DIMM2)</a:t>
            </a:r>
            <a:endParaRPr sz="1100">
              <a:solidFill>
                <a:schemeClr val="accent2"/>
              </a:solidFill>
            </a:endParaRPr>
          </a:p>
        </p:txBody>
      </p:sp>
      <p:cxnSp>
        <p:nvCxnSpPr>
          <p:cNvPr id="4142" name="Google Shape;4142;p196"/>
          <p:cNvCxnSpPr/>
          <p:nvPr/>
        </p:nvCxnSpPr>
        <p:spPr>
          <a:xfrm>
            <a:off x="7343839" y="2715381"/>
            <a:ext cx="0" cy="445500"/>
          </a:xfrm>
          <a:prstGeom prst="straightConnector1">
            <a:avLst/>
          </a:prstGeom>
          <a:noFill/>
          <a:ln cap="flat" cmpd="sng" w="9525">
            <a:solidFill>
              <a:schemeClr val="accent2"/>
            </a:solidFill>
            <a:prstDash val="solid"/>
            <a:round/>
            <a:headEnd len="med" w="med" type="triangle"/>
            <a:tailEnd len="med" w="med" type="triangle"/>
          </a:ln>
        </p:spPr>
      </p:cxnSp>
      <p:cxnSp>
        <p:nvCxnSpPr>
          <p:cNvPr id="4143" name="Google Shape;4143;p196"/>
          <p:cNvCxnSpPr/>
          <p:nvPr/>
        </p:nvCxnSpPr>
        <p:spPr>
          <a:xfrm>
            <a:off x="8792427" y="2763606"/>
            <a:ext cx="0" cy="445500"/>
          </a:xfrm>
          <a:prstGeom prst="straightConnector1">
            <a:avLst/>
          </a:prstGeom>
          <a:noFill/>
          <a:ln cap="flat" cmpd="sng" w="9525">
            <a:solidFill>
              <a:schemeClr val="accent2"/>
            </a:solidFill>
            <a:prstDash val="solid"/>
            <a:round/>
            <a:headEnd len="med" w="med" type="triangle"/>
            <a:tailEnd len="med" w="med" type="triangle"/>
          </a:ln>
        </p:spPr>
      </p:cxnSp>
      <p:cxnSp>
        <p:nvCxnSpPr>
          <p:cNvPr id="4144" name="Google Shape;4144;p196"/>
          <p:cNvCxnSpPr/>
          <p:nvPr/>
        </p:nvCxnSpPr>
        <p:spPr>
          <a:xfrm>
            <a:off x="5788774" y="2763606"/>
            <a:ext cx="0" cy="445500"/>
          </a:xfrm>
          <a:prstGeom prst="straightConnector1">
            <a:avLst/>
          </a:prstGeom>
          <a:noFill/>
          <a:ln cap="flat" cmpd="sng" w="9525">
            <a:solidFill>
              <a:schemeClr val="accent2"/>
            </a:solidFill>
            <a:prstDash val="solid"/>
            <a:round/>
            <a:headEnd len="med" w="med" type="triangle"/>
            <a:tailEnd len="med" w="med" type="triangle"/>
          </a:ln>
        </p:spPr>
      </p:cxnSp>
      <p:sp>
        <p:nvSpPr>
          <p:cNvPr id="4145" name="Google Shape;4145;p196"/>
          <p:cNvSpPr/>
          <p:nvPr/>
        </p:nvSpPr>
        <p:spPr>
          <a:xfrm>
            <a:off x="6974333" y="1266810"/>
            <a:ext cx="705600" cy="588300"/>
          </a:xfrm>
          <a:prstGeom prst="rect">
            <a:avLst/>
          </a:prstGeom>
          <a:solidFill>
            <a:schemeClr val="accent6"/>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Core 3</a:t>
            </a:r>
            <a:endParaRPr sz="1200"/>
          </a:p>
        </p:txBody>
      </p:sp>
      <p:sp>
        <p:nvSpPr>
          <p:cNvPr id="4146" name="Google Shape;4146;p196"/>
          <p:cNvSpPr/>
          <p:nvPr/>
        </p:nvSpPr>
        <p:spPr>
          <a:xfrm>
            <a:off x="8363006" y="1273209"/>
            <a:ext cx="705600" cy="588300"/>
          </a:xfrm>
          <a:prstGeom prst="rect">
            <a:avLst/>
          </a:prstGeom>
          <a:solidFill>
            <a:schemeClr val="accent6"/>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Core 4</a:t>
            </a:r>
            <a:endParaRPr sz="1200"/>
          </a:p>
        </p:txBody>
      </p:sp>
      <p:sp>
        <p:nvSpPr>
          <p:cNvPr id="4147" name="Google Shape;4147;p196"/>
          <p:cNvSpPr/>
          <p:nvPr/>
        </p:nvSpPr>
        <p:spPr>
          <a:xfrm>
            <a:off x="4313306" y="4222984"/>
            <a:ext cx="705600" cy="588300"/>
          </a:xfrm>
          <a:prstGeom prst="rect">
            <a:avLst/>
          </a:prstGeom>
          <a:solidFill>
            <a:schemeClr val="accent6"/>
          </a:solid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DSM</a:t>
            </a:r>
            <a:endParaRPr sz="1200"/>
          </a:p>
        </p:txBody>
      </p:sp>
      <p:cxnSp>
        <p:nvCxnSpPr>
          <p:cNvPr id="4148" name="Google Shape;4148;p196"/>
          <p:cNvCxnSpPr>
            <a:endCxn id="4147" idx="3"/>
          </p:cNvCxnSpPr>
          <p:nvPr/>
        </p:nvCxnSpPr>
        <p:spPr>
          <a:xfrm flipH="1">
            <a:off x="5018906" y="3364534"/>
            <a:ext cx="1772100" cy="1152600"/>
          </a:xfrm>
          <a:prstGeom prst="straightConnector1">
            <a:avLst/>
          </a:prstGeom>
          <a:noFill/>
          <a:ln cap="flat" cmpd="sng" w="9525">
            <a:solidFill>
              <a:schemeClr val="accent2"/>
            </a:solidFill>
            <a:prstDash val="solid"/>
            <a:round/>
            <a:headEnd len="med" w="med" type="triangle"/>
            <a:tailEnd len="med" w="med" type="triangle"/>
          </a:ln>
        </p:spPr>
      </p:cxnSp>
      <p:cxnSp>
        <p:nvCxnSpPr>
          <p:cNvPr id="4149" name="Google Shape;4149;p196"/>
          <p:cNvCxnSpPr>
            <a:endCxn id="4147" idx="1"/>
          </p:cNvCxnSpPr>
          <p:nvPr/>
        </p:nvCxnSpPr>
        <p:spPr>
          <a:xfrm>
            <a:off x="2720606" y="3371434"/>
            <a:ext cx="1592700" cy="1145700"/>
          </a:xfrm>
          <a:prstGeom prst="straightConnector1">
            <a:avLst/>
          </a:prstGeom>
          <a:noFill/>
          <a:ln cap="flat" cmpd="sng" w="9525">
            <a:solidFill>
              <a:schemeClr val="accent2"/>
            </a:solidFill>
            <a:prstDash val="solid"/>
            <a:round/>
            <a:headEnd len="med" w="med" type="triangle"/>
            <a:tailEnd len="med" w="med" type="triangl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3" name="Shape 4153"/>
        <p:cNvGrpSpPr/>
        <p:nvPr/>
      </p:nvGrpSpPr>
      <p:grpSpPr>
        <a:xfrm>
          <a:off x="0" y="0"/>
          <a:ext cx="0" cy="0"/>
          <a:chOff x="0" y="0"/>
          <a:chExt cx="0" cy="0"/>
        </a:xfrm>
      </p:grpSpPr>
      <p:sp>
        <p:nvSpPr>
          <p:cNvPr id="4154" name="Google Shape;4154;p19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ALU</a:t>
            </a:r>
            <a:endParaRPr/>
          </a:p>
        </p:txBody>
      </p:sp>
      <p:sp>
        <p:nvSpPr>
          <p:cNvPr id="4155" name="Google Shape;4155;p197"/>
          <p:cNvSpPr txBox="1"/>
          <p:nvPr>
            <p:ph idx="1" type="body"/>
          </p:nvPr>
        </p:nvSpPr>
        <p:spPr>
          <a:xfrm>
            <a:off x="249225" y="1164925"/>
            <a:ext cx="53997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Arithmetic Logic Unit</a:t>
            </a:r>
            <a:endParaRPr sz="2200"/>
          </a:p>
          <a:p>
            <a:pPr indent="-368300" lvl="0" marL="457200" rtl="0" algn="l">
              <a:spcBef>
                <a:spcPts val="0"/>
              </a:spcBef>
              <a:spcAft>
                <a:spcPts val="0"/>
              </a:spcAft>
              <a:buSzPts val="2200"/>
              <a:buChar char="●"/>
            </a:pPr>
            <a:r>
              <a:rPr lang="en" sz="2200"/>
              <a:t>Arithmetic</a:t>
            </a:r>
            <a:r>
              <a:rPr lang="en" sz="2200"/>
              <a:t> +-/*</a:t>
            </a:r>
            <a:endParaRPr sz="2200"/>
          </a:p>
          <a:p>
            <a:pPr indent="-368300" lvl="0" marL="457200" rtl="0" algn="l">
              <a:spcBef>
                <a:spcPts val="0"/>
              </a:spcBef>
              <a:spcAft>
                <a:spcPts val="0"/>
              </a:spcAft>
              <a:buSzPts val="2200"/>
              <a:buChar char="●"/>
            </a:pPr>
            <a:r>
              <a:rPr lang="en" sz="2200"/>
              <a:t>Logic XOR/OR/AND</a:t>
            </a:r>
            <a:endParaRPr sz="2200"/>
          </a:p>
          <a:p>
            <a:pPr indent="-368300" lvl="0" marL="457200" rtl="0" algn="l">
              <a:spcBef>
                <a:spcPts val="0"/>
              </a:spcBef>
              <a:spcAft>
                <a:spcPts val="0"/>
              </a:spcAft>
              <a:buSzPts val="2200"/>
              <a:buChar char="●"/>
            </a:pPr>
            <a:r>
              <a:rPr lang="en" sz="2200"/>
              <a:t>Core of compute</a:t>
            </a:r>
            <a:endParaRPr sz="2200"/>
          </a:p>
        </p:txBody>
      </p:sp>
      <p:sp>
        <p:nvSpPr>
          <p:cNvPr id="4156" name="Google Shape;4156;p197"/>
          <p:cNvSpPr/>
          <p:nvPr/>
        </p:nvSpPr>
        <p:spPr>
          <a:xfrm>
            <a:off x="5524250" y="671500"/>
            <a:ext cx="2637600" cy="3551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7" name="Google Shape;4157;p197"/>
          <p:cNvSpPr/>
          <p:nvPr/>
        </p:nvSpPr>
        <p:spPr>
          <a:xfrm>
            <a:off x="5607225" y="1287438"/>
            <a:ext cx="2430000" cy="456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CU</a:t>
            </a:r>
            <a:endParaRPr>
              <a:solidFill>
                <a:schemeClr val="dk2"/>
              </a:solidFill>
            </a:endParaRPr>
          </a:p>
        </p:txBody>
      </p:sp>
      <p:sp>
        <p:nvSpPr>
          <p:cNvPr id="4158" name="Google Shape;4158;p197"/>
          <p:cNvSpPr/>
          <p:nvPr/>
        </p:nvSpPr>
        <p:spPr>
          <a:xfrm>
            <a:off x="5607225" y="713825"/>
            <a:ext cx="2430000" cy="521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159" name="Google Shape;4159;p197"/>
          <p:cNvSpPr/>
          <p:nvPr/>
        </p:nvSpPr>
        <p:spPr>
          <a:xfrm>
            <a:off x="5607225" y="1796763"/>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Registers</a:t>
            </a:r>
            <a:endParaRPr>
              <a:solidFill>
                <a:schemeClr val="dk2"/>
              </a:solidFill>
            </a:endParaRPr>
          </a:p>
        </p:txBody>
      </p:sp>
      <p:sp>
        <p:nvSpPr>
          <p:cNvPr id="4160" name="Google Shape;4160;p197"/>
          <p:cNvSpPr/>
          <p:nvPr/>
        </p:nvSpPr>
        <p:spPr>
          <a:xfrm>
            <a:off x="5607225" y="2879700"/>
            <a:ext cx="2430000" cy="602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MMU</a:t>
            </a:r>
            <a:endParaRPr>
              <a:solidFill>
                <a:schemeClr val="dk2"/>
              </a:solidFill>
            </a:endParaRPr>
          </a:p>
        </p:txBody>
      </p:sp>
      <p:cxnSp>
        <p:nvCxnSpPr>
          <p:cNvPr id="4161" name="Google Shape;4161;p197"/>
          <p:cNvCxnSpPr/>
          <p:nvPr/>
        </p:nvCxnSpPr>
        <p:spPr>
          <a:xfrm flipH="1" rot="10800000">
            <a:off x="7275794" y="2395125"/>
            <a:ext cx="34500" cy="425700"/>
          </a:xfrm>
          <a:prstGeom prst="straightConnector1">
            <a:avLst/>
          </a:prstGeom>
          <a:noFill/>
          <a:ln cap="flat" cmpd="sng" w="9525">
            <a:solidFill>
              <a:srgbClr val="434343"/>
            </a:solidFill>
            <a:prstDash val="solid"/>
            <a:round/>
            <a:headEnd len="med" w="med" type="none"/>
            <a:tailEnd len="med" w="med" type="triangle"/>
          </a:ln>
        </p:spPr>
      </p:cxnSp>
      <p:sp>
        <p:nvSpPr>
          <p:cNvPr id="4162" name="Google Shape;4162;p197"/>
          <p:cNvSpPr/>
          <p:nvPr/>
        </p:nvSpPr>
        <p:spPr>
          <a:xfrm>
            <a:off x="5593375" y="3540675"/>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L1</a:t>
            </a:r>
            <a:endParaRPr>
              <a:solidFill>
                <a:schemeClr val="dk2"/>
              </a:solidFill>
            </a:endParaRPr>
          </a:p>
        </p:txBody>
      </p:sp>
      <p:sp>
        <p:nvSpPr>
          <p:cNvPr id="4163" name="Google Shape;4163;p197"/>
          <p:cNvSpPr/>
          <p:nvPr/>
        </p:nvSpPr>
        <p:spPr>
          <a:xfrm>
            <a:off x="5607225" y="4392250"/>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L2</a:t>
            </a:r>
            <a:endParaRPr>
              <a:solidFill>
                <a:schemeClr val="dk2"/>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7" name="Shape 4167"/>
        <p:cNvGrpSpPr/>
        <p:nvPr/>
      </p:nvGrpSpPr>
      <p:grpSpPr>
        <a:xfrm>
          <a:off x="0" y="0"/>
          <a:ext cx="0" cy="0"/>
          <a:chOff x="0" y="0"/>
          <a:chExt cx="0" cy="0"/>
        </a:xfrm>
      </p:grpSpPr>
      <p:sp>
        <p:nvSpPr>
          <p:cNvPr id="4168" name="Google Shape;4168;p19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a:t>
            </a:r>
            <a:endParaRPr/>
          </a:p>
        </p:txBody>
      </p:sp>
      <p:sp>
        <p:nvSpPr>
          <p:cNvPr id="4169" name="Google Shape;4169;p198"/>
          <p:cNvSpPr txBox="1"/>
          <p:nvPr>
            <p:ph idx="1" type="body"/>
          </p:nvPr>
        </p:nvSpPr>
        <p:spPr>
          <a:xfrm>
            <a:off x="249225" y="1172050"/>
            <a:ext cx="53997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Control Unit</a:t>
            </a:r>
            <a:endParaRPr sz="2200"/>
          </a:p>
          <a:p>
            <a:pPr indent="-368300" lvl="0" marL="457200" rtl="0" algn="l">
              <a:spcBef>
                <a:spcPts val="0"/>
              </a:spcBef>
              <a:spcAft>
                <a:spcPts val="0"/>
              </a:spcAft>
              <a:buSzPts val="2200"/>
              <a:buChar char="●"/>
            </a:pPr>
            <a:r>
              <a:rPr lang="en" sz="2200"/>
              <a:t>Fetches Instructions</a:t>
            </a:r>
            <a:endParaRPr sz="2200"/>
          </a:p>
          <a:p>
            <a:pPr indent="-368300" lvl="0" marL="457200" rtl="0" algn="l">
              <a:spcBef>
                <a:spcPts val="0"/>
              </a:spcBef>
              <a:spcAft>
                <a:spcPts val="0"/>
              </a:spcAft>
              <a:buSzPts val="2200"/>
              <a:buChar char="●"/>
            </a:pPr>
            <a:r>
              <a:rPr lang="en" sz="2200"/>
              <a:t>Decodes Instructions</a:t>
            </a:r>
            <a:endParaRPr sz="2200"/>
          </a:p>
          <a:p>
            <a:pPr indent="-368300" lvl="0" marL="457200" rtl="0" algn="l">
              <a:spcBef>
                <a:spcPts val="0"/>
              </a:spcBef>
              <a:spcAft>
                <a:spcPts val="0"/>
              </a:spcAft>
              <a:buSzPts val="2200"/>
              <a:buChar char="●"/>
            </a:pPr>
            <a:r>
              <a:rPr lang="en" sz="2200"/>
              <a:t>Executes Instructions</a:t>
            </a:r>
            <a:endParaRPr sz="2200"/>
          </a:p>
        </p:txBody>
      </p:sp>
      <p:sp>
        <p:nvSpPr>
          <p:cNvPr id="4170" name="Google Shape;4170;p198"/>
          <p:cNvSpPr/>
          <p:nvPr/>
        </p:nvSpPr>
        <p:spPr>
          <a:xfrm>
            <a:off x="5738850" y="263050"/>
            <a:ext cx="2637600" cy="3551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1" name="Google Shape;4171;p198"/>
          <p:cNvSpPr/>
          <p:nvPr/>
        </p:nvSpPr>
        <p:spPr>
          <a:xfrm>
            <a:off x="5821825" y="878988"/>
            <a:ext cx="2430000" cy="4569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172" name="Google Shape;4172;p198"/>
          <p:cNvSpPr/>
          <p:nvPr/>
        </p:nvSpPr>
        <p:spPr>
          <a:xfrm>
            <a:off x="5821825" y="305375"/>
            <a:ext cx="2430000" cy="52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ALU</a:t>
            </a:r>
            <a:endParaRPr>
              <a:solidFill>
                <a:schemeClr val="dk2"/>
              </a:solidFill>
            </a:endParaRPr>
          </a:p>
        </p:txBody>
      </p:sp>
      <p:sp>
        <p:nvSpPr>
          <p:cNvPr id="4173" name="Google Shape;4173;p198"/>
          <p:cNvSpPr/>
          <p:nvPr/>
        </p:nvSpPr>
        <p:spPr>
          <a:xfrm>
            <a:off x="5821825" y="1388313"/>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Registers</a:t>
            </a:r>
            <a:endParaRPr>
              <a:solidFill>
                <a:schemeClr val="dk2"/>
              </a:solidFill>
            </a:endParaRPr>
          </a:p>
        </p:txBody>
      </p:sp>
      <p:sp>
        <p:nvSpPr>
          <p:cNvPr id="4174" name="Google Shape;4174;p198"/>
          <p:cNvSpPr/>
          <p:nvPr/>
        </p:nvSpPr>
        <p:spPr>
          <a:xfrm>
            <a:off x="5821825" y="2471250"/>
            <a:ext cx="2430000" cy="602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MMU</a:t>
            </a:r>
            <a:endParaRPr>
              <a:solidFill>
                <a:schemeClr val="dk2"/>
              </a:solidFill>
            </a:endParaRPr>
          </a:p>
        </p:txBody>
      </p:sp>
      <p:cxnSp>
        <p:nvCxnSpPr>
          <p:cNvPr id="4175" name="Google Shape;4175;p198"/>
          <p:cNvCxnSpPr/>
          <p:nvPr/>
        </p:nvCxnSpPr>
        <p:spPr>
          <a:xfrm flipH="1" rot="10800000">
            <a:off x="7490394" y="1986675"/>
            <a:ext cx="34500" cy="425700"/>
          </a:xfrm>
          <a:prstGeom prst="straightConnector1">
            <a:avLst/>
          </a:prstGeom>
          <a:noFill/>
          <a:ln cap="flat" cmpd="sng" w="9525">
            <a:solidFill>
              <a:srgbClr val="434343"/>
            </a:solidFill>
            <a:prstDash val="solid"/>
            <a:round/>
            <a:headEnd len="med" w="med" type="none"/>
            <a:tailEnd len="med" w="med" type="triangle"/>
          </a:ln>
        </p:spPr>
      </p:cxnSp>
      <p:sp>
        <p:nvSpPr>
          <p:cNvPr id="4176" name="Google Shape;4176;p198"/>
          <p:cNvSpPr/>
          <p:nvPr/>
        </p:nvSpPr>
        <p:spPr>
          <a:xfrm>
            <a:off x="5807975" y="3132225"/>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L1</a:t>
            </a:r>
            <a:endParaRPr>
              <a:solidFill>
                <a:schemeClr val="dk2"/>
              </a:solidFill>
            </a:endParaRPr>
          </a:p>
        </p:txBody>
      </p:sp>
      <p:sp>
        <p:nvSpPr>
          <p:cNvPr id="4177" name="Google Shape;4177;p198"/>
          <p:cNvSpPr/>
          <p:nvPr/>
        </p:nvSpPr>
        <p:spPr>
          <a:xfrm>
            <a:off x="5821825" y="3983800"/>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L2</a:t>
            </a:r>
            <a:endParaRPr>
              <a:solidFill>
                <a:schemeClr val="dk2"/>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19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Registers</a:t>
            </a:r>
            <a:endParaRPr/>
          </a:p>
        </p:txBody>
      </p:sp>
      <p:sp>
        <p:nvSpPr>
          <p:cNvPr id="4183" name="Google Shape;4183;p199"/>
          <p:cNvSpPr txBox="1"/>
          <p:nvPr>
            <p:ph idx="1" type="body"/>
          </p:nvPr>
        </p:nvSpPr>
        <p:spPr>
          <a:xfrm>
            <a:off x="249225" y="1164925"/>
            <a:ext cx="53997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Small ultrafast unit of storage	</a:t>
            </a:r>
            <a:endParaRPr sz="2200"/>
          </a:p>
          <a:p>
            <a:pPr indent="-368300" lvl="1" marL="914400" rtl="0" algn="l">
              <a:spcBef>
                <a:spcPts val="0"/>
              </a:spcBef>
              <a:spcAft>
                <a:spcPts val="0"/>
              </a:spcAft>
              <a:buSzPts val="2200"/>
              <a:buChar char="○"/>
            </a:pPr>
            <a:r>
              <a:rPr lang="en" sz="2200"/>
              <a:t>32 or 64 bit</a:t>
            </a:r>
            <a:endParaRPr sz="2200"/>
          </a:p>
          <a:p>
            <a:pPr indent="-368300" lvl="0" marL="457200" rtl="0" algn="l">
              <a:spcBef>
                <a:spcPts val="0"/>
              </a:spcBef>
              <a:spcAft>
                <a:spcPts val="0"/>
              </a:spcAft>
              <a:buSzPts val="2200"/>
              <a:buChar char="●"/>
            </a:pPr>
            <a:r>
              <a:rPr lang="en" sz="2200"/>
              <a:t>In the CPU core</a:t>
            </a:r>
            <a:endParaRPr sz="2200"/>
          </a:p>
          <a:p>
            <a:pPr indent="-368300" lvl="0" marL="457200" rtl="0" algn="l">
              <a:spcBef>
                <a:spcPts val="0"/>
              </a:spcBef>
              <a:spcAft>
                <a:spcPts val="0"/>
              </a:spcAft>
              <a:buSzPts val="2200"/>
              <a:buChar char="●"/>
            </a:pPr>
            <a:r>
              <a:rPr lang="en" sz="2200"/>
              <a:t>Many registers types</a:t>
            </a:r>
            <a:endParaRPr sz="2200"/>
          </a:p>
          <a:p>
            <a:pPr indent="-368300" lvl="0" marL="457200" rtl="0" algn="l">
              <a:spcBef>
                <a:spcPts val="0"/>
              </a:spcBef>
              <a:spcAft>
                <a:spcPts val="0"/>
              </a:spcAft>
              <a:buSzPts val="2200"/>
              <a:buChar char="●"/>
            </a:pPr>
            <a:r>
              <a:rPr lang="en" sz="2200"/>
              <a:t>PC, IR, SP, BP</a:t>
            </a:r>
            <a:endParaRPr sz="2200"/>
          </a:p>
          <a:p>
            <a:pPr indent="-368300" lvl="0" marL="457200" rtl="0" algn="l">
              <a:spcBef>
                <a:spcPts val="0"/>
              </a:spcBef>
              <a:spcAft>
                <a:spcPts val="0"/>
              </a:spcAft>
              <a:buSzPts val="2200"/>
              <a:buChar char="●"/>
            </a:pPr>
            <a:r>
              <a:rPr lang="en" sz="2200"/>
              <a:t>General purpose</a:t>
            </a:r>
            <a:endParaRPr sz="2200"/>
          </a:p>
        </p:txBody>
      </p:sp>
      <p:sp>
        <p:nvSpPr>
          <p:cNvPr id="4184" name="Google Shape;4184;p199"/>
          <p:cNvSpPr/>
          <p:nvPr/>
        </p:nvSpPr>
        <p:spPr>
          <a:xfrm>
            <a:off x="5808075" y="249225"/>
            <a:ext cx="2637600" cy="3551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5" name="Google Shape;4185;p199"/>
          <p:cNvSpPr/>
          <p:nvPr/>
        </p:nvSpPr>
        <p:spPr>
          <a:xfrm>
            <a:off x="5891050" y="865163"/>
            <a:ext cx="2430000" cy="456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CU</a:t>
            </a:r>
            <a:endParaRPr>
              <a:solidFill>
                <a:schemeClr val="dk2"/>
              </a:solidFill>
            </a:endParaRPr>
          </a:p>
        </p:txBody>
      </p:sp>
      <p:sp>
        <p:nvSpPr>
          <p:cNvPr id="4186" name="Google Shape;4186;p199"/>
          <p:cNvSpPr/>
          <p:nvPr/>
        </p:nvSpPr>
        <p:spPr>
          <a:xfrm>
            <a:off x="5891050" y="291550"/>
            <a:ext cx="2430000" cy="52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ALU</a:t>
            </a:r>
            <a:endParaRPr>
              <a:solidFill>
                <a:schemeClr val="dk2"/>
              </a:solidFill>
            </a:endParaRPr>
          </a:p>
        </p:txBody>
      </p:sp>
      <p:sp>
        <p:nvSpPr>
          <p:cNvPr id="4187" name="Google Shape;4187;p199"/>
          <p:cNvSpPr/>
          <p:nvPr/>
        </p:nvSpPr>
        <p:spPr>
          <a:xfrm>
            <a:off x="5891050" y="1374488"/>
            <a:ext cx="2430000" cy="5211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188" name="Google Shape;4188;p199"/>
          <p:cNvSpPr/>
          <p:nvPr/>
        </p:nvSpPr>
        <p:spPr>
          <a:xfrm>
            <a:off x="5891050" y="2457425"/>
            <a:ext cx="2430000" cy="602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MMU</a:t>
            </a:r>
            <a:endParaRPr>
              <a:solidFill>
                <a:schemeClr val="dk2"/>
              </a:solidFill>
            </a:endParaRPr>
          </a:p>
        </p:txBody>
      </p:sp>
      <p:cxnSp>
        <p:nvCxnSpPr>
          <p:cNvPr id="4189" name="Google Shape;4189;p199"/>
          <p:cNvCxnSpPr/>
          <p:nvPr/>
        </p:nvCxnSpPr>
        <p:spPr>
          <a:xfrm flipH="1" rot="10800000">
            <a:off x="7559619" y="1972850"/>
            <a:ext cx="34500" cy="425700"/>
          </a:xfrm>
          <a:prstGeom prst="straightConnector1">
            <a:avLst/>
          </a:prstGeom>
          <a:noFill/>
          <a:ln cap="flat" cmpd="sng" w="9525">
            <a:solidFill>
              <a:srgbClr val="434343"/>
            </a:solidFill>
            <a:prstDash val="solid"/>
            <a:round/>
            <a:headEnd len="med" w="med" type="none"/>
            <a:tailEnd len="med" w="med" type="triangle"/>
          </a:ln>
        </p:spPr>
      </p:cxnSp>
      <p:sp>
        <p:nvSpPr>
          <p:cNvPr id="4190" name="Google Shape;4190;p199"/>
          <p:cNvSpPr/>
          <p:nvPr/>
        </p:nvSpPr>
        <p:spPr>
          <a:xfrm>
            <a:off x="5877200" y="3118400"/>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L1</a:t>
            </a:r>
            <a:endParaRPr>
              <a:solidFill>
                <a:schemeClr val="dk2"/>
              </a:solidFill>
            </a:endParaRPr>
          </a:p>
        </p:txBody>
      </p:sp>
      <p:sp>
        <p:nvSpPr>
          <p:cNvPr id="4191" name="Google Shape;4191;p199"/>
          <p:cNvSpPr/>
          <p:nvPr/>
        </p:nvSpPr>
        <p:spPr>
          <a:xfrm>
            <a:off x="5891050" y="3969975"/>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L2</a:t>
            </a:r>
            <a:endParaRPr>
              <a:solidFill>
                <a:schemeClr val="dk2"/>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5" name="Shape 4195"/>
        <p:cNvGrpSpPr/>
        <p:nvPr/>
      </p:nvGrpSpPr>
      <p:grpSpPr>
        <a:xfrm>
          <a:off x="0" y="0"/>
          <a:ext cx="0" cy="0"/>
          <a:chOff x="0" y="0"/>
          <a:chExt cx="0" cy="0"/>
        </a:xfrm>
      </p:grpSpPr>
      <p:sp>
        <p:nvSpPr>
          <p:cNvPr id="4196" name="Google Shape;4196;p20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MMU</a:t>
            </a:r>
            <a:endParaRPr/>
          </a:p>
        </p:txBody>
      </p:sp>
      <p:sp>
        <p:nvSpPr>
          <p:cNvPr id="4197" name="Google Shape;4197;p200"/>
          <p:cNvSpPr txBox="1"/>
          <p:nvPr>
            <p:ph idx="1" type="body"/>
          </p:nvPr>
        </p:nvSpPr>
        <p:spPr>
          <a:xfrm>
            <a:off x="228375" y="1158225"/>
            <a:ext cx="53997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management Unit</a:t>
            </a:r>
            <a:endParaRPr sz="2200"/>
          </a:p>
          <a:p>
            <a:pPr indent="-368300" lvl="0" marL="457200" rtl="0" algn="l">
              <a:spcBef>
                <a:spcPts val="0"/>
              </a:spcBef>
              <a:spcAft>
                <a:spcPts val="0"/>
              </a:spcAft>
              <a:buSzPts val="2200"/>
              <a:buChar char="●"/>
            </a:pPr>
            <a:r>
              <a:rPr lang="en" sz="2200"/>
              <a:t>Responsible</a:t>
            </a:r>
            <a:r>
              <a:rPr lang="en" sz="2200"/>
              <a:t> for memory access</a:t>
            </a:r>
            <a:endParaRPr sz="2200"/>
          </a:p>
          <a:p>
            <a:pPr indent="-368300" lvl="0" marL="457200" rtl="0" algn="l">
              <a:spcBef>
                <a:spcPts val="0"/>
              </a:spcBef>
              <a:spcAft>
                <a:spcPts val="0"/>
              </a:spcAft>
              <a:buSzPts val="2200"/>
              <a:buChar char="●"/>
            </a:pPr>
            <a:r>
              <a:rPr lang="en" sz="2200"/>
              <a:t>Translating virtual to physical address</a:t>
            </a:r>
            <a:endParaRPr sz="2200"/>
          </a:p>
          <a:p>
            <a:pPr indent="-368300" lvl="1" marL="914400" rtl="0" algn="l">
              <a:spcBef>
                <a:spcPts val="0"/>
              </a:spcBef>
              <a:spcAft>
                <a:spcPts val="0"/>
              </a:spcAft>
              <a:buSzPts val="2200"/>
              <a:buChar char="○"/>
            </a:pPr>
            <a:r>
              <a:rPr lang="en" sz="2200"/>
              <a:t>TLB Translation Lookaside buffer</a:t>
            </a:r>
            <a:endParaRPr sz="2200"/>
          </a:p>
          <a:p>
            <a:pPr indent="-368300" lvl="1" marL="914400" rtl="0" algn="l">
              <a:spcBef>
                <a:spcPts val="0"/>
              </a:spcBef>
              <a:spcAft>
                <a:spcPts val="0"/>
              </a:spcAft>
              <a:buSzPts val="2200"/>
              <a:buChar char="○"/>
            </a:pPr>
            <a:r>
              <a:rPr lang="en" sz="2200"/>
              <a:t>TLB must* be flushed on context switch</a:t>
            </a:r>
            <a:endParaRPr sz="2200"/>
          </a:p>
        </p:txBody>
      </p:sp>
      <p:sp>
        <p:nvSpPr>
          <p:cNvPr id="4198" name="Google Shape;4198;p200"/>
          <p:cNvSpPr/>
          <p:nvPr/>
        </p:nvSpPr>
        <p:spPr>
          <a:xfrm>
            <a:off x="5808075" y="249225"/>
            <a:ext cx="2637600" cy="3551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9" name="Google Shape;4199;p200"/>
          <p:cNvSpPr/>
          <p:nvPr/>
        </p:nvSpPr>
        <p:spPr>
          <a:xfrm>
            <a:off x="5891050" y="865163"/>
            <a:ext cx="2430000" cy="456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CU</a:t>
            </a:r>
            <a:endParaRPr>
              <a:solidFill>
                <a:schemeClr val="dk2"/>
              </a:solidFill>
            </a:endParaRPr>
          </a:p>
        </p:txBody>
      </p:sp>
      <p:sp>
        <p:nvSpPr>
          <p:cNvPr id="4200" name="Google Shape;4200;p200"/>
          <p:cNvSpPr/>
          <p:nvPr/>
        </p:nvSpPr>
        <p:spPr>
          <a:xfrm>
            <a:off x="5891050" y="291550"/>
            <a:ext cx="2430000" cy="52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ALU</a:t>
            </a:r>
            <a:endParaRPr>
              <a:solidFill>
                <a:schemeClr val="dk2"/>
              </a:solidFill>
            </a:endParaRPr>
          </a:p>
        </p:txBody>
      </p:sp>
      <p:sp>
        <p:nvSpPr>
          <p:cNvPr id="4201" name="Google Shape;4201;p200"/>
          <p:cNvSpPr/>
          <p:nvPr/>
        </p:nvSpPr>
        <p:spPr>
          <a:xfrm>
            <a:off x="5891050" y="1374488"/>
            <a:ext cx="2430000" cy="52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Registers</a:t>
            </a:r>
            <a:endParaRPr>
              <a:solidFill>
                <a:schemeClr val="dk2"/>
              </a:solidFill>
            </a:endParaRPr>
          </a:p>
        </p:txBody>
      </p:sp>
      <p:sp>
        <p:nvSpPr>
          <p:cNvPr id="4202" name="Google Shape;4202;p200"/>
          <p:cNvSpPr/>
          <p:nvPr/>
        </p:nvSpPr>
        <p:spPr>
          <a:xfrm>
            <a:off x="5891050" y="2457425"/>
            <a:ext cx="2430000" cy="6021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203" name="Google Shape;4203;p200"/>
          <p:cNvCxnSpPr/>
          <p:nvPr/>
        </p:nvCxnSpPr>
        <p:spPr>
          <a:xfrm flipH="1" rot="10800000">
            <a:off x="7559619" y="1972850"/>
            <a:ext cx="34500" cy="425700"/>
          </a:xfrm>
          <a:prstGeom prst="straightConnector1">
            <a:avLst/>
          </a:prstGeom>
          <a:noFill/>
          <a:ln cap="flat" cmpd="sng" w="9525">
            <a:solidFill>
              <a:srgbClr val="434343"/>
            </a:solidFill>
            <a:prstDash val="solid"/>
            <a:round/>
            <a:headEnd len="med" w="med" type="none"/>
            <a:tailEnd len="med" w="med" type="triangle"/>
          </a:ln>
        </p:spPr>
      </p:cxnSp>
      <p:sp>
        <p:nvSpPr>
          <p:cNvPr id="4204" name="Google Shape;4204;p200"/>
          <p:cNvSpPr/>
          <p:nvPr/>
        </p:nvSpPr>
        <p:spPr>
          <a:xfrm>
            <a:off x="5877200" y="3118400"/>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L1</a:t>
            </a:r>
            <a:endParaRPr>
              <a:solidFill>
                <a:schemeClr val="dk2"/>
              </a:solidFill>
            </a:endParaRPr>
          </a:p>
        </p:txBody>
      </p:sp>
      <p:sp>
        <p:nvSpPr>
          <p:cNvPr id="4205" name="Google Shape;4205;p200"/>
          <p:cNvSpPr/>
          <p:nvPr/>
        </p:nvSpPr>
        <p:spPr>
          <a:xfrm>
            <a:off x="5891050" y="3969975"/>
            <a:ext cx="2430000" cy="5211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L2</a:t>
            </a:r>
            <a:endParaRPr>
              <a:solidFill>
                <a:schemeClr val="dk2"/>
              </a:solidFill>
            </a:endParaRPr>
          </a:p>
        </p:txBody>
      </p:sp>
      <p:sp>
        <p:nvSpPr>
          <p:cNvPr id="4206" name="Google Shape;4206;p200"/>
          <p:cNvSpPr/>
          <p:nvPr/>
        </p:nvSpPr>
        <p:spPr>
          <a:xfrm>
            <a:off x="5981150" y="2685975"/>
            <a:ext cx="623100" cy="3045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TLB</a:t>
            </a:r>
            <a:endParaRPr>
              <a:solidFill>
                <a:schemeClr val="accent2"/>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0" name="Shape 4210"/>
        <p:cNvGrpSpPr/>
        <p:nvPr/>
      </p:nvGrpSpPr>
      <p:grpSpPr>
        <a:xfrm>
          <a:off x="0" y="0"/>
          <a:ext cx="0" cy="0"/>
          <a:chOff x="0" y="0"/>
          <a:chExt cx="0" cy="0"/>
        </a:xfrm>
      </p:grpSpPr>
      <p:sp>
        <p:nvSpPr>
          <p:cNvPr id="4211" name="Google Shape;4211;p20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 Caches</a:t>
            </a:r>
            <a:endParaRPr/>
          </a:p>
        </p:txBody>
      </p:sp>
      <p:sp>
        <p:nvSpPr>
          <p:cNvPr id="4212" name="Google Shape;4212;p201"/>
          <p:cNvSpPr txBox="1"/>
          <p:nvPr>
            <p:ph idx="1" type="body"/>
          </p:nvPr>
        </p:nvSpPr>
        <p:spPr>
          <a:xfrm>
            <a:off x="249225" y="1164925"/>
            <a:ext cx="5399700" cy="2871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L1, L2 and L3 </a:t>
            </a:r>
            <a:endParaRPr sz="2200"/>
          </a:p>
          <a:p>
            <a:pPr indent="-368300" lvl="0" marL="457200" rtl="0" algn="l">
              <a:spcBef>
                <a:spcPts val="0"/>
              </a:spcBef>
              <a:spcAft>
                <a:spcPts val="0"/>
              </a:spcAft>
              <a:buSzPts val="2200"/>
              <a:buChar char="●"/>
            </a:pPr>
            <a:r>
              <a:rPr lang="en" sz="2200"/>
              <a:t>L1 local to core </a:t>
            </a:r>
            <a:endParaRPr sz="2200"/>
          </a:p>
          <a:p>
            <a:pPr indent="-368300" lvl="1" marL="914400" rtl="0" algn="l">
              <a:spcBef>
                <a:spcPts val="0"/>
              </a:spcBef>
              <a:spcAft>
                <a:spcPts val="0"/>
              </a:spcAft>
              <a:buSzPts val="2200"/>
              <a:buChar char="○"/>
            </a:pPr>
            <a:r>
              <a:rPr lang="en" sz="2200"/>
              <a:t>1 ns, ~128KB</a:t>
            </a:r>
            <a:endParaRPr sz="2200"/>
          </a:p>
          <a:p>
            <a:pPr indent="-368300" lvl="0" marL="457200" rtl="0" algn="l">
              <a:spcBef>
                <a:spcPts val="0"/>
              </a:spcBef>
              <a:spcAft>
                <a:spcPts val="0"/>
              </a:spcAft>
              <a:buSzPts val="2200"/>
              <a:buChar char="●"/>
            </a:pPr>
            <a:r>
              <a:rPr lang="en" sz="2200"/>
              <a:t>L2 local to core</a:t>
            </a:r>
            <a:endParaRPr sz="2200"/>
          </a:p>
          <a:p>
            <a:pPr indent="-368300" lvl="1" marL="914400" rtl="0" algn="l">
              <a:spcBef>
                <a:spcPts val="0"/>
              </a:spcBef>
              <a:spcAft>
                <a:spcPts val="0"/>
              </a:spcAft>
              <a:buSzPts val="2200"/>
              <a:buChar char="○"/>
            </a:pPr>
            <a:r>
              <a:rPr lang="en" sz="2200"/>
              <a:t>5 ns, ~256-2MB </a:t>
            </a:r>
            <a:endParaRPr sz="2200"/>
          </a:p>
          <a:p>
            <a:pPr indent="-368300" lvl="0" marL="457200" rtl="0" algn="l">
              <a:spcBef>
                <a:spcPts val="0"/>
              </a:spcBef>
              <a:spcAft>
                <a:spcPts val="0"/>
              </a:spcAft>
              <a:buSzPts val="2200"/>
              <a:buChar char="●"/>
            </a:pPr>
            <a:r>
              <a:rPr lang="en" sz="2200"/>
              <a:t>L3 shared between all cores</a:t>
            </a:r>
            <a:endParaRPr sz="2200"/>
          </a:p>
          <a:p>
            <a:pPr indent="-368300" lvl="1" marL="914400" rtl="0" algn="l">
              <a:spcBef>
                <a:spcPts val="0"/>
              </a:spcBef>
              <a:spcAft>
                <a:spcPts val="0"/>
              </a:spcAft>
              <a:buSzPts val="2200"/>
              <a:buChar char="○"/>
            </a:pPr>
            <a:r>
              <a:rPr lang="en" sz="2200"/>
              <a:t>15 ns, ~64 MB</a:t>
            </a:r>
            <a:endParaRPr sz="2200"/>
          </a:p>
          <a:p>
            <a:pPr indent="-368300" lvl="0" marL="457200" rtl="0" algn="l">
              <a:spcBef>
                <a:spcPts val="0"/>
              </a:spcBef>
              <a:spcAft>
                <a:spcPts val="0"/>
              </a:spcAft>
              <a:buSzPts val="2200"/>
              <a:buChar char="●"/>
            </a:pPr>
            <a:r>
              <a:rPr lang="en" sz="2200"/>
              <a:t>Main Memory</a:t>
            </a:r>
            <a:endParaRPr sz="2200"/>
          </a:p>
          <a:p>
            <a:pPr indent="-368300" lvl="1" marL="914400" rtl="0" algn="l">
              <a:spcBef>
                <a:spcPts val="0"/>
              </a:spcBef>
              <a:spcAft>
                <a:spcPts val="0"/>
              </a:spcAft>
              <a:buSzPts val="2200"/>
              <a:buChar char="○"/>
            </a:pPr>
            <a:r>
              <a:rPr lang="en" sz="2200"/>
              <a:t>50-100 ns </a:t>
            </a:r>
            <a:endParaRPr sz="2200"/>
          </a:p>
        </p:txBody>
      </p:sp>
      <p:sp>
        <p:nvSpPr>
          <p:cNvPr id="4213" name="Google Shape;4213;p201"/>
          <p:cNvSpPr/>
          <p:nvPr/>
        </p:nvSpPr>
        <p:spPr>
          <a:xfrm>
            <a:off x="7595053" y="1052133"/>
            <a:ext cx="1155000" cy="195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4214" name="Google Shape;4214;p201"/>
          <p:cNvSpPr/>
          <p:nvPr/>
        </p:nvSpPr>
        <p:spPr>
          <a:xfrm>
            <a:off x="7631393" y="1390762"/>
            <a:ext cx="1064100" cy="2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CU</a:t>
            </a:r>
            <a:endParaRPr sz="1000">
              <a:solidFill>
                <a:schemeClr val="dk2"/>
              </a:solidFill>
            </a:endParaRPr>
          </a:p>
        </p:txBody>
      </p:sp>
      <p:sp>
        <p:nvSpPr>
          <p:cNvPr id="4215" name="Google Shape;4215;p201"/>
          <p:cNvSpPr/>
          <p:nvPr/>
        </p:nvSpPr>
        <p:spPr>
          <a:xfrm>
            <a:off x="7631393" y="1075403"/>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ALU</a:t>
            </a:r>
            <a:endParaRPr sz="1000">
              <a:solidFill>
                <a:schemeClr val="dk2"/>
              </a:solidFill>
            </a:endParaRPr>
          </a:p>
        </p:txBody>
      </p:sp>
      <p:sp>
        <p:nvSpPr>
          <p:cNvPr id="4216" name="Google Shape;4216;p201"/>
          <p:cNvSpPr/>
          <p:nvPr/>
        </p:nvSpPr>
        <p:spPr>
          <a:xfrm>
            <a:off x="7631393" y="1670778"/>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Registers</a:t>
            </a:r>
            <a:endParaRPr sz="1000">
              <a:solidFill>
                <a:schemeClr val="dk2"/>
              </a:solidFill>
            </a:endParaRPr>
          </a:p>
        </p:txBody>
      </p:sp>
      <p:sp>
        <p:nvSpPr>
          <p:cNvPr id="4217" name="Google Shape;4217;p201"/>
          <p:cNvSpPr/>
          <p:nvPr/>
        </p:nvSpPr>
        <p:spPr>
          <a:xfrm>
            <a:off x="7631393" y="2266153"/>
            <a:ext cx="10641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MMU</a:t>
            </a:r>
            <a:endParaRPr sz="1000">
              <a:solidFill>
                <a:schemeClr val="dk2"/>
              </a:solidFill>
            </a:endParaRPr>
          </a:p>
        </p:txBody>
      </p:sp>
      <p:cxnSp>
        <p:nvCxnSpPr>
          <p:cNvPr id="4218" name="Google Shape;4218;p201"/>
          <p:cNvCxnSpPr/>
          <p:nvPr/>
        </p:nvCxnSpPr>
        <p:spPr>
          <a:xfrm flipH="1">
            <a:off x="7985886" y="2007414"/>
            <a:ext cx="3300" cy="234300"/>
          </a:xfrm>
          <a:prstGeom prst="straightConnector1">
            <a:avLst/>
          </a:prstGeom>
          <a:noFill/>
          <a:ln cap="flat" cmpd="sng" w="9525">
            <a:solidFill>
              <a:schemeClr val="dk2"/>
            </a:solidFill>
            <a:prstDash val="solid"/>
            <a:round/>
            <a:headEnd len="med" w="med" type="none"/>
            <a:tailEnd len="med" w="med" type="triangle"/>
          </a:ln>
        </p:spPr>
      </p:cxnSp>
      <p:cxnSp>
        <p:nvCxnSpPr>
          <p:cNvPr id="4219" name="Google Shape;4219;p201"/>
          <p:cNvCxnSpPr/>
          <p:nvPr/>
        </p:nvCxnSpPr>
        <p:spPr>
          <a:xfrm flipH="1" rot="10800000">
            <a:off x="8362162" y="1999485"/>
            <a:ext cx="15000" cy="234300"/>
          </a:xfrm>
          <a:prstGeom prst="straightConnector1">
            <a:avLst/>
          </a:prstGeom>
          <a:noFill/>
          <a:ln cap="flat" cmpd="sng" w="9525">
            <a:solidFill>
              <a:schemeClr val="dk2"/>
            </a:solidFill>
            <a:prstDash val="solid"/>
            <a:round/>
            <a:headEnd len="med" w="med" type="none"/>
            <a:tailEnd len="med" w="med" type="triangle"/>
          </a:ln>
        </p:spPr>
      </p:cxnSp>
      <p:sp>
        <p:nvSpPr>
          <p:cNvPr id="4220" name="Google Shape;4220;p201"/>
          <p:cNvSpPr txBox="1"/>
          <p:nvPr/>
        </p:nvSpPr>
        <p:spPr>
          <a:xfrm>
            <a:off x="7595053" y="781300"/>
            <a:ext cx="13422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CPU Core #1</a:t>
            </a:r>
            <a:endParaRPr sz="1100">
              <a:solidFill>
                <a:schemeClr val="accent2"/>
              </a:solidFill>
            </a:endParaRPr>
          </a:p>
        </p:txBody>
      </p:sp>
      <p:sp>
        <p:nvSpPr>
          <p:cNvPr id="4221" name="Google Shape;4221;p201"/>
          <p:cNvSpPr/>
          <p:nvPr/>
        </p:nvSpPr>
        <p:spPr>
          <a:xfrm>
            <a:off x="7625327" y="2629542"/>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L1</a:t>
            </a:r>
            <a:endParaRPr sz="1000">
              <a:solidFill>
                <a:schemeClr val="accent2"/>
              </a:solidFill>
            </a:endParaRPr>
          </a:p>
        </p:txBody>
      </p:sp>
      <p:sp>
        <p:nvSpPr>
          <p:cNvPr id="4222" name="Google Shape;4222;p201"/>
          <p:cNvSpPr/>
          <p:nvPr/>
        </p:nvSpPr>
        <p:spPr>
          <a:xfrm>
            <a:off x="7631390" y="3126686"/>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L2</a:t>
            </a:r>
            <a:endParaRPr sz="1000">
              <a:solidFill>
                <a:schemeClr val="accent2"/>
              </a:solidFill>
            </a:endParaRPr>
          </a:p>
        </p:txBody>
      </p:sp>
      <p:sp>
        <p:nvSpPr>
          <p:cNvPr id="4223" name="Google Shape;4223;p201"/>
          <p:cNvSpPr/>
          <p:nvPr/>
        </p:nvSpPr>
        <p:spPr>
          <a:xfrm>
            <a:off x="5517425" y="1071646"/>
            <a:ext cx="1155000" cy="195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4224" name="Google Shape;4224;p201"/>
          <p:cNvSpPr/>
          <p:nvPr/>
        </p:nvSpPr>
        <p:spPr>
          <a:xfrm>
            <a:off x="5553765" y="1410275"/>
            <a:ext cx="1064100" cy="2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CU</a:t>
            </a:r>
            <a:endParaRPr sz="1000">
              <a:solidFill>
                <a:schemeClr val="dk2"/>
              </a:solidFill>
            </a:endParaRPr>
          </a:p>
        </p:txBody>
      </p:sp>
      <p:sp>
        <p:nvSpPr>
          <p:cNvPr id="4225" name="Google Shape;4225;p201"/>
          <p:cNvSpPr/>
          <p:nvPr/>
        </p:nvSpPr>
        <p:spPr>
          <a:xfrm>
            <a:off x="5553765" y="1094916"/>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ALU</a:t>
            </a:r>
            <a:endParaRPr sz="1000">
              <a:solidFill>
                <a:schemeClr val="dk2"/>
              </a:solidFill>
            </a:endParaRPr>
          </a:p>
        </p:txBody>
      </p:sp>
      <p:sp>
        <p:nvSpPr>
          <p:cNvPr id="4226" name="Google Shape;4226;p201"/>
          <p:cNvSpPr/>
          <p:nvPr/>
        </p:nvSpPr>
        <p:spPr>
          <a:xfrm>
            <a:off x="5553765" y="1690291"/>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Registers</a:t>
            </a:r>
            <a:endParaRPr sz="1000">
              <a:solidFill>
                <a:schemeClr val="dk2"/>
              </a:solidFill>
            </a:endParaRPr>
          </a:p>
        </p:txBody>
      </p:sp>
      <p:sp>
        <p:nvSpPr>
          <p:cNvPr id="4227" name="Google Shape;4227;p201"/>
          <p:cNvSpPr/>
          <p:nvPr/>
        </p:nvSpPr>
        <p:spPr>
          <a:xfrm>
            <a:off x="5553765" y="2285666"/>
            <a:ext cx="10641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MMU</a:t>
            </a:r>
            <a:endParaRPr sz="1000">
              <a:solidFill>
                <a:schemeClr val="dk2"/>
              </a:solidFill>
            </a:endParaRPr>
          </a:p>
        </p:txBody>
      </p:sp>
      <p:cxnSp>
        <p:nvCxnSpPr>
          <p:cNvPr id="4228" name="Google Shape;4228;p201"/>
          <p:cNvCxnSpPr/>
          <p:nvPr/>
        </p:nvCxnSpPr>
        <p:spPr>
          <a:xfrm flipH="1">
            <a:off x="5908258" y="2026926"/>
            <a:ext cx="3300" cy="234300"/>
          </a:xfrm>
          <a:prstGeom prst="straightConnector1">
            <a:avLst/>
          </a:prstGeom>
          <a:noFill/>
          <a:ln cap="flat" cmpd="sng" w="9525">
            <a:solidFill>
              <a:schemeClr val="dk2"/>
            </a:solidFill>
            <a:prstDash val="solid"/>
            <a:round/>
            <a:headEnd len="med" w="med" type="none"/>
            <a:tailEnd len="med" w="med" type="triangle"/>
          </a:ln>
        </p:spPr>
      </p:cxnSp>
      <p:cxnSp>
        <p:nvCxnSpPr>
          <p:cNvPr id="4229" name="Google Shape;4229;p201"/>
          <p:cNvCxnSpPr/>
          <p:nvPr/>
        </p:nvCxnSpPr>
        <p:spPr>
          <a:xfrm flipH="1" rot="10800000">
            <a:off x="6284534" y="2018997"/>
            <a:ext cx="15000" cy="234300"/>
          </a:xfrm>
          <a:prstGeom prst="straightConnector1">
            <a:avLst/>
          </a:prstGeom>
          <a:noFill/>
          <a:ln cap="flat" cmpd="sng" w="9525">
            <a:solidFill>
              <a:schemeClr val="dk2"/>
            </a:solidFill>
            <a:prstDash val="solid"/>
            <a:round/>
            <a:headEnd len="med" w="med" type="none"/>
            <a:tailEnd len="med" w="med" type="triangle"/>
          </a:ln>
        </p:spPr>
      </p:cxnSp>
      <p:sp>
        <p:nvSpPr>
          <p:cNvPr id="4230" name="Google Shape;4230;p201"/>
          <p:cNvSpPr txBox="1"/>
          <p:nvPr/>
        </p:nvSpPr>
        <p:spPr>
          <a:xfrm>
            <a:off x="5587404" y="781350"/>
            <a:ext cx="13422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CPU Core #2</a:t>
            </a:r>
            <a:endParaRPr sz="1100">
              <a:solidFill>
                <a:schemeClr val="accent2"/>
              </a:solidFill>
            </a:endParaRPr>
          </a:p>
        </p:txBody>
      </p:sp>
      <p:sp>
        <p:nvSpPr>
          <p:cNvPr id="4231" name="Google Shape;4231;p201"/>
          <p:cNvSpPr/>
          <p:nvPr/>
        </p:nvSpPr>
        <p:spPr>
          <a:xfrm>
            <a:off x="5547699" y="2649055"/>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L1</a:t>
            </a:r>
            <a:endParaRPr sz="1000">
              <a:solidFill>
                <a:schemeClr val="accent2"/>
              </a:solidFill>
            </a:endParaRPr>
          </a:p>
        </p:txBody>
      </p:sp>
      <p:sp>
        <p:nvSpPr>
          <p:cNvPr id="4232" name="Google Shape;4232;p201"/>
          <p:cNvSpPr/>
          <p:nvPr/>
        </p:nvSpPr>
        <p:spPr>
          <a:xfrm>
            <a:off x="5553762" y="3146199"/>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L2</a:t>
            </a:r>
            <a:endParaRPr sz="1000">
              <a:solidFill>
                <a:schemeClr val="accent2"/>
              </a:solidFill>
            </a:endParaRPr>
          </a:p>
        </p:txBody>
      </p:sp>
      <p:sp>
        <p:nvSpPr>
          <p:cNvPr id="4233" name="Google Shape;4233;p201"/>
          <p:cNvSpPr/>
          <p:nvPr/>
        </p:nvSpPr>
        <p:spPr>
          <a:xfrm>
            <a:off x="5547703" y="3521134"/>
            <a:ext cx="31419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L3</a:t>
            </a:r>
            <a:endParaRPr sz="100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vs Process</a:t>
            </a:r>
            <a:endParaRPr/>
          </a:p>
        </p:txBody>
      </p:sp>
      <p:sp>
        <p:nvSpPr>
          <p:cNvPr id="186" name="Google Shape;186;p31"/>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Program is the compiled executable</a:t>
            </a:r>
            <a:endParaRPr sz="2200"/>
          </a:p>
          <a:p>
            <a:pPr indent="-368300" lvl="0" marL="457200" rtl="0" algn="l">
              <a:spcBef>
                <a:spcPts val="0"/>
              </a:spcBef>
              <a:spcAft>
                <a:spcPts val="0"/>
              </a:spcAft>
              <a:buSzPts val="2200"/>
              <a:buChar char="●"/>
            </a:pPr>
            <a:r>
              <a:rPr lang="en" sz="2200"/>
              <a:t>Process is an instance of the program</a:t>
            </a:r>
            <a:endParaRPr sz="2200"/>
          </a:p>
          <a:p>
            <a:pPr indent="-368300" lvl="0" marL="457200" rtl="0" algn="l">
              <a:spcBef>
                <a:spcPts val="0"/>
              </a:spcBef>
              <a:spcAft>
                <a:spcPts val="0"/>
              </a:spcAft>
              <a:buSzPts val="2200"/>
              <a:buChar char="●"/>
            </a:pPr>
            <a:r>
              <a:rPr lang="en" sz="2200"/>
              <a:t>Process is a program in motion</a:t>
            </a:r>
            <a:endParaRPr sz="2200"/>
          </a:p>
          <a:p>
            <a:pPr indent="-368300" lvl="0" marL="457200" rtl="0" algn="l">
              <a:spcBef>
                <a:spcPts val="0"/>
              </a:spcBef>
              <a:spcAft>
                <a:spcPts val="0"/>
              </a:spcAft>
              <a:buSzPts val="2200"/>
              <a:buChar char="●"/>
            </a:pPr>
            <a:r>
              <a:rPr lang="en" sz="2200"/>
              <a:t>Program is a process at rest</a:t>
            </a:r>
            <a:endParaRPr sz="2200"/>
          </a:p>
          <a:p>
            <a:pPr indent="-368300" lvl="0" marL="457200" rtl="0" algn="l">
              <a:spcBef>
                <a:spcPts val="0"/>
              </a:spcBef>
              <a:spcAft>
                <a:spcPts val="0"/>
              </a:spcAft>
              <a:buSzPts val="2200"/>
              <a:buChar char="●"/>
            </a:pPr>
            <a:r>
              <a:rPr lang="en" sz="2200"/>
              <a:t>Execution file format</a:t>
            </a:r>
            <a:endParaRPr sz="2200"/>
          </a:p>
        </p:txBody>
      </p:sp>
      <p:sp>
        <p:nvSpPr>
          <p:cNvPr id="187" name="Google Shape;187;p31"/>
          <p:cNvSpPr/>
          <p:nvPr/>
        </p:nvSpPr>
        <p:spPr>
          <a:xfrm>
            <a:off x="6015725" y="566200"/>
            <a:ext cx="12945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postgres.exe</a:t>
            </a:r>
            <a:endParaRPr/>
          </a:p>
        </p:txBody>
      </p:sp>
      <p:sp>
        <p:nvSpPr>
          <p:cNvPr id="188" name="Google Shape;188;p31"/>
          <p:cNvSpPr/>
          <p:nvPr/>
        </p:nvSpPr>
        <p:spPr>
          <a:xfrm>
            <a:off x="5821900" y="1746125"/>
            <a:ext cx="12945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mysql</a:t>
            </a:r>
            <a:r>
              <a:rPr lang="en"/>
              <a:t>.bin</a:t>
            </a:r>
            <a:endParaRPr/>
          </a:p>
        </p:txBody>
      </p:sp>
      <p:sp>
        <p:nvSpPr>
          <p:cNvPr id="189" name="Google Shape;189;p31"/>
          <p:cNvSpPr/>
          <p:nvPr/>
        </p:nvSpPr>
        <p:spPr>
          <a:xfrm>
            <a:off x="7151150" y="159325"/>
            <a:ext cx="15507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ostgres pid 1</a:t>
            </a:r>
            <a:endParaRPr/>
          </a:p>
        </p:txBody>
      </p:sp>
      <p:sp>
        <p:nvSpPr>
          <p:cNvPr id="190" name="Google Shape;190;p31"/>
          <p:cNvSpPr/>
          <p:nvPr/>
        </p:nvSpPr>
        <p:spPr>
          <a:xfrm>
            <a:off x="6957325" y="1872100"/>
            <a:ext cx="12945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Mysql pid 1</a:t>
            </a:r>
            <a:endParaRPr/>
          </a:p>
        </p:txBody>
      </p:sp>
      <p:sp>
        <p:nvSpPr>
          <p:cNvPr id="191" name="Google Shape;191;p31"/>
          <p:cNvSpPr/>
          <p:nvPr/>
        </p:nvSpPr>
        <p:spPr>
          <a:xfrm>
            <a:off x="7213550" y="2251275"/>
            <a:ext cx="12945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Mysql pid 2</a:t>
            </a:r>
            <a:endParaRPr/>
          </a:p>
        </p:txBody>
      </p:sp>
      <p:sp>
        <p:nvSpPr>
          <p:cNvPr id="192" name="Google Shape;192;p31"/>
          <p:cNvSpPr/>
          <p:nvPr/>
        </p:nvSpPr>
        <p:spPr>
          <a:xfrm>
            <a:off x="7279275" y="621600"/>
            <a:ext cx="15507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pid 2</a:t>
            </a:r>
            <a:endParaRPr/>
          </a:p>
        </p:txBody>
      </p:sp>
      <p:sp>
        <p:nvSpPr>
          <p:cNvPr id="193" name="Google Shape;193;p31"/>
          <p:cNvSpPr/>
          <p:nvPr/>
        </p:nvSpPr>
        <p:spPr>
          <a:xfrm>
            <a:off x="7407375" y="1095563"/>
            <a:ext cx="15507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pid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Effect filter="fade" transition="in">
                                      <p:cBhvr>
                                        <p:cTn dur="1000"/>
                                        <p:tgtEl>
                                          <p:spTgt spid="1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7" name="Shape 4237"/>
        <p:cNvGrpSpPr/>
        <p:nvPr/>
      </p:nvGrpSpPr>
      <p:grpSpPr>
        <a:xfrm>
          <a:off x="0" y="0"/>
          <a:ext cx="0" cy="0"/>
          <a:chOff x="0" y="0"/>
          <a:chExt cx="0" cy="0"/>
        </a:xfrm>
      </p:grpSpPr>
      <p:sp>
        <p:nvSpPr>
          <p:cNvPr id="4238" name="Google Shape;4238;p20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 Caches</a:t>
            </a:r>
            <a:endParaRPr/>
          </a:p>
        </p:txBody>
      </p:sp>
      <p:sp>
        <p:nvSpPr>
          <p:cNvPr id="4239" name="Google Shape;4239;p202"/>
          <p:cNvSpPr txBox="1"/>
          <p:nvPr>
            <p:ph idx="1" type="body"/>
          </p:nvPr>
        </p:nvSpPr>
        <p:spPr>
          <a:xfrm>
            <a:off x="249225" y="1164925"/>
            <a:ext cx="6465600" cy="2871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Memory reads are cached at all levels </a:t>
            </a:r>
            <a:endParaRPr sz="1900"/>
          </a:p>
          <a:p>
            <a:pPr indent="-349250" lvl="0" marL="457200" rtl="0" algn="l">
              <a:spcBef>
                <a:spcPts val="0"/>
              </a:spcBef>
              <a:spcAft>
                <a:spcPts val="0"/>
              </a:spcAft>
              <a:buSzPts val="1900"/>
              <a:buChar char="●"/>
            </a:pPr>
            <a:r>
              <a:rPr lang="en" sz="1900"/>
              <a:t>L1 cache is two types</a:t>
            </a:r>
            <a:endParaRPr sz="1900"/>
          </a:p>
          <a:p>
            <a:pPr indent="-330200" lvl="1" marL="914400" rtl="0" algn="l">
              <a:spcBef>
                <a:spcPts val="0"/>
              </a:spcBef>
              <a:spcAft>
                <a:spcPts val="0"/>
              </a:spcAft>
              <a:buSzPts val="1600"/>
              <a:buChar char="○"/>
            </a:pPr>
            <a:r>
              <a:rPr lang="en" sz="1600"/>
              <a:t>L1D (Data) L1I (Instructions)</a:t>
            </a:r>
            <a:endParaRPr sz="1600"/>
          </a:p>
          <a:p>
            <a:pPr indent="-330200" lvl="1" marL="914400" rtl="0" algn="l">
              <a:spcBef>
                <a:spcPts val="0"/>
              </a:spcBef>
              <a:spcAft>
                <a:spcPts val="0"/>
              </a:spcAft>
              <a:buSzPts val="1600"/>
              <a:buChar char="○"/>
            </a:pPr>
            <a:r>
              <a:rPr lang="en" sz="1600"/>
              <a:t>CU can fetch data and instructions at same time</a:t>
            </a:r>
            <a:endParaRPr sz="1600"/>
          </a:p>
          <a:p>
            <a:pPr indent="-349250" lvl="0" marL="457200" rtl="0" algn="l">
              <a:spcBef>
                <a:spcPts val="0"/>
              </a:spcBef>
              <a:spcAft>
                <a:spcPts val="0"/>
              </a:spcAft>
              <a:buSzPts val="1900"/>
              <a:buChar char="●"/>
            </a:pPr>
            <a:r>
              <a:rPr lang="en" sz="1900"/>
              <a:t>L2, L3 unified </a:t>
            </a:r>
            <a:endParaRPr sz="1900"/>
          </a:p>
          <a:p>
            <a:pPr indent="-349250" lvl="0" marL="457200" rtl="0" algn="l">
              <a:spcBef>
                <a:spcPts val="0"/>
              </a:spcBef>
              <a:spcAft>
                <a:spcPts val="0"/>
              </a:spcAft>
              <a:buSzPts val="1900"/>
              <a:buChar char="●"/>
            </a:pPr>
            <a:r>
              <a:rPr lang="en" sz="1900"/>
              <a:t>Cache invalidation challenges </a:t>
            </a:r>
            <a:endParaRPr sz="1900"/>
          </a:p>
          <a:p>
            <a:pPr indent="-349250" lvl="0" marL="457200" rtl="0" algn="l">
              <a:spcBef>
                <a:spcPts val="0"/>
              </a:spcBef>
              <a:spcAft>
                <a:spcPts val="0"/>
              </a:spcAft>
              <a:buSzPts val="1900"/>
              <a:buChar char="●"/>
            </a:pPr>
            <a:r>
              <a:rPr lang="en" sz="1900"/>
              <a:t>Some CPUs only have L1, and L2 (shared)</a:t>
            </a:r>
            <a:endParaRPr sz="1900"/>
          </a:p>
        </p:txBody>
      </p:sp>
      <p:sp>
        <p:nvSpPr>
          <p:cNvPr id="4240" name="Google Shape;4240;p202"/>
          <p:cNvSpPr/>
          <p:nvPr/>
        </p:nvSpPr>
        <p:spPr>
          <a:xfrm>
            <a:off x="7595053" y="1052133"/>
            <a:ext cx="1155000" cy="195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endParaRPr>
          </a:p>
        </p:txBody>
      </p:sp>
      <p:sp>
        <p:nvSpPr>
          <p:cNvPr id="4241" name="Google Shape;4241;p202"/>
          <p:cNvSpPr/>
          <p:nvPr/>
        </p:nvSpPr>
        <p:spPr>
          <a:xfrm>
            <a:off x="7631393" y="1390762"/>
            <a:ext cx="1064100" cy="2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CU</a:t>
            </a:r>
            <a:endParaRPr sz="1000">
              <a:solidFill>
                <a:schemeClr val="dk2"/>
              </a:solidFill>
            </a:endParaRPr>
          </a:p>
        </p:txBody>
      </p:sp>
      <p:sp>
        <p:nvSpPr>
          <p:cNvPr id="4242" name="Google Shape;4242;p202"/>
          <p:cNvSpPr/>
          <p:nvPr/>
        </p:nvSpPr>
        <p:spPr>
          <a:xfrm>
            <a:off x="7631393" y="1075403"/>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ALU</a:t>
            </a:r>
            <a:endParaRPr sz="1000">
              <a:solidFill>
                <a:schemeClr val="dk2"/>
              </a:solidFill>
            </a:endParaRPr>
          </a:p>
        </p:txBody>
      </p:sp>
      <p:sp>
        <p:nvSpPr>
          <p:cNvPr id="4243" name="Google Shape;4243;p202"/>
          <p:cNvSpPr/>
          <p:nvPr/>
        </p:nvSpPr>
        <p:spPr>
          <a:xfrm>
            <a:off x="7631393" y="1670778"/>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Registers</a:t>
            </a:r>
            <a:endParaRPr sz="1000">
              <a:solidFill>
                <a:schemeClr val="dk2"/>
              </a:solidFill>
            </a:endParaRPr>
          </a:p>
        </p:txBody>
      </p:sp>
      <p:sp>
        <p:nvSpPr>
          <p:cNvPr id="4244" name="Google Shape;4244;p202"/>
          <p:cNvSpPr/>
          <p:nvPr/>
        </p:nvSpPr>
        <p:spPr>
          <a:xfrm>
            <a:off x="7631393" y="2266153"/>
            <a:ext cx="10641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MMU</a:t>
            </a:r>
            <a:endParaRPr sz="1000">
              <a:solidFill>
                <a:schemeClr val="dk2"/>
              </a:solidFill>
            </a:endParaRPr>
          </a:p>
        </p:txBody>
      </p:sp>
      <p:cxnSp>
        <p:nvCxnSpPr>
          <p:cNvPr id="4245" name="Google Shape;4245;p202"/>
          <p:cNvCxnSpPr/>
          <p:nvPr/>
        </p:nvCxnSpPr>
        <p:spPr>
          <a:xfrm flipH="1">
            <a:off x="7985886" y="2007414"/>
            <a:ext cx="3300" cy="234300"/>
          </a:xfrm>
          <a:prstGeom prst="straightConnector1">
            <a:avLst/>
          </a:prstGeom>
          <a:noFill/>
          <a:ln cap="flat" cmpd="sng" w="9525">
            <a:solidFill>
              <a:schemeClr val="dk2"/>
            </a:solidFill>
            <a:prstDash val="solid"/>
            <a:round/>
            <a:headEnd len="med" w="med" type="none"/>
            <a:tailEnd len="med" w="med" type="triangle"/>
          </a:ln>
        </p:spPr>
      </p:cxnSp>
      <p:cxnSp>
        <p:nvCxnSpPr>
          <p:cNvPr id="4246" name="Google Shape;4246;p202"/>
          <p:cNvCxnSpPr/>
          <p:nvPr/>
        </p:nvCxnSpPr>
        <p:spPr>
          <a:xfrm flipH="1" rot="10800000">
            <a:off x="8362162" y="1999485"/>
            <a:ext cx="15000" cy="234300"/>
          </a:xfrm>
          <a:prstGeom prst="straightConnector1">
            <a:avLst/>
          </a:prstGeom>
          <a:noFill/>
          <a:ln cap="flat" cmpd="sng" w="9525">
            <a:solidFill>
              <a:schemeClr val="dk2"/>
            </a:solidFill>
            <a:prstDash val="solid"/>
            <a:round/>
            <a:headEnd len="med" w="med" type="none"/>
            <a:tailEnd len="med" w="med" type="triangle"/>
          </a:ln>
        </p:spPr>
      </p:cxnSp>
      <p:sp>
        <p:nvSpPr>
          <p:cNvPr id="4247" name="Google Shape;4247;p202"/>
          <p:cNvSpPr txBox="1"/>
          <p:nvPr/>
        </p:nvSpPr>
        <p:spPr>
          <a:xfrm>
            <a:off x="7595053" y="781300"/>
            <a:ext cx="13422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CPU Core #1</a:t>
            </a:r>
            <a:endParaRPr sz="1100">
              <a:solidFill>
                <a:schemeClr val="accent2"/>
              </a:solidFill>
            </a:endParaRPr>
          </a:p>
        </p:txBody>
      </p:sp>
      <p:sp>
        <p:nvSpPr>
          <p:cNvPr id="4248" name="Google Shape;4248;p202"/>
          <p:cNvSpPr/>
          <p:nvPr/>
        </p:nvSpPr>
        <p:spPr>
          <a:xfrm>
            <a:off x="7625327" y="2629542"/>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L1D/L1I</a:t>
            </a:r>
            <a:endParaRPr sz="1000">
              <a:solidFill>
                <a:schemeClr val="accent2"/>
              </a:solidFill>
            </a:endParaRPr>
          </a:p>
        </p:txBody>
      </p:sp>
      <p:sp>
        <p:nvSpPr>
          <p:cNvPr id="4249" name="Google Shape;4249;p202"/>
          <p:cNvSpPr/>
          <p:nvPr/>
        </p:nvSpPr>
        <p:spPr>
          <a:xfrm>
            <a:off x="7631390" y="3126686"/>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L2</a:t>
            </a:r>
            <a:endParaRPr sz="1000">
              <a:solidFill>
                <a:schemeClr val="accent2"/>
              </a:solidFill>
            </a:endParaRPr>
          </a:p>
        </p:txBody>
      </p:sp>
      <p:sp>
        <p:nvSpPr>
          <p:cNvPr id="4250" name="Google Shape;4250;p202"/>
          <p:cNvSpPr/>
          <p:nvPr/>
        </p:nvSpPr>
        <p:spPr>
          <a:xfrm>
            <a:off x="5517425" y="1071646"/>
            <a:ext cx="1155000" cy="195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4251" name="Google Shape;4251;p202"/>
          <p:cNvSpPr/>
          <p:nvPr/>
        </p:nvSpPr>
        <p:spPr>
          <a:xfrm>
            <a:off x="5553765" y="1410275"/>
            <a:ext cx="1064100" cy="2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CU</a:t>
            </a:r>
            <a:endParaRPr sz="1000">
              <a:solidFill>
                <a:schemeClr val="dk2"/>
              </a:solidFill>
            </a:endParaRPr>
          </a:p>
        </p:txBody>
      </p:sp>
      <p:sp>
        <p:nvSpPr>
          <p:cNvPr id="4252" name="Google Shape;4252;p202"/>
          <p:cNvSpPr/>
          <p:nvPr/>
        </p:nvSpPr>
        <p:spPr>
          <a:xfrm>
            <a:off x="5553765" y="1094916"/>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ALU</a:t>
            </a:r>
            <a:endParaRPr sz="1000">
              <a:solidFill>
                <a:schemeClr val="dk2"/>
              </a:solidFill>
            </a:endParaRPr>
          </a:p>
        </p:txBody>
      </p:sp>
      <p:sp>
        <p:nvSpPr>
          <p:cNvPr id="4253" name="Google Shape;4253;p202"/>
          <p:cNvSpPr/>
          <p:nvPr/>
        </p:nvSpPr>
        <p:spPr>
          <a:xfrm>
            <a:off x="5553765" y="1690291"/>
            <a:ext cx="1064100" cy="2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Registers</a:t>
            </a:r>
            <a:endParaRPr sz="1000">
              <a:solidFill>
                <a:schemeClr val="dk2"/>
              </a:solidFill>
            </a:endParaRPr>
          </a:p>
        </p:txBody>
      </p:sp>
      <p:sp>
        <p:nvSpPr>
          <p:cNvPr id="4254" name="Google Shape;4254;p202"/>
          <p:cNvSpPr/>
          <p:nvPr/>
        </p:nvSpPr>
        <p:spPr>
          <a:xfrm>
            <a:off x="5553765" y="2285666"/>
            <a:ext cx="10641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rPr>
              <a:t>MMU</a:t>
            </a:r>
            <a:endParaRPr sz="1000">
              <a:solidFill>
                <a:schemeClr val="dk2"/>
              </a:solidFill>
            </a:endParaRPr>
          </a:p>
        </p:txBody>
      </p:sp>
      <p:cxnSp>
        <p:nvCxnSpPr>
          <p:cNvPr id="4255" name="Google Shape;4255;p202"/>
          <p:cNvCxnSpPr/>
          <p:nvPr/>
        </p:nvCxnSpPr>
        <p:spPr>
          <a:xfrm flipH="1">
            <a:off x="5908258" y="2026926"/>
            <a:ext cx="3300" cy="234300"/>
          </a:xfrm>
          <a:prstGeom prst="straightConnector1">
            <a:avLst/>
          </a:prstGeom>
          <a:noFill/>
          <a:ln cap="flat" cmpd="sng" w="9525">
            <a:solidFill>
              <a:schemeClr val="dk2"/>
            </a:solidFill>
            <a:prstDash val="solid"/>
            <a:round/>
            <a:headEnd len="med" w="med" type="none"/>
            <a:tailEnd len="med" w="med" type="triangle"/>
          </a:ln>
        </p:spPr>
      </p:cxnSp>
      <p:cxnSp>
        <p:nvCxnSpPr>
          <p:cNvPr id="4256" name="Google Shape;4256;p202"/>
          <p:cNvCxnSpPr/>
          <p:nvPr/>
        </p:nvCxnSpPr>
        <p:spPr>
          <a:xfrm flipH="1" rot="10800000">
            <a:off x="6284534" y="2018997"/>
            <a:ext cx="15000" cy="234300"/>
          </a:xfrm>
          <a:prstGeom prst="straightConnector1">
            <a:avLst/>
          </a:prstGeom>
          <a:noFill/>
          <a:ln cap="flat" cmpd="sng" w="9525">
            <a:solidFill>
              <a:schemeClr val="dk2"/>
            </a:solidFill>
            <a:prstDash val="solid"/>
            <a:round/>
            <a:headEnd len="med" w="med" type="none"/>
            <a:tailEnd len="med" w="med" type="triangle"/>
          </a:ln>
        </p:spPr>
      </p:cxnSp>
      <p:sp>
        <p:nvSpPr>
          <p:cNvPr id="4257" name="Google Shape;4257;p202"/>
          <p:cNvSpPr txBox="1"/>
          <p:nvPr/>
        </p:nvSpPr>
        <p:spPr>
          <a:xfrm>
            <a:off x="5587404" y="781350"/>
            <a:ext cx="13422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CPU Core #2</a:t>
            </a:r>
            <a:endParaRPr sz="1100">
              <a:solidFill>
                <a:schemeClr val="accent2"/>
              </a:solidFill>
            </a:endParaRPr>
          </a:p>
        </p:txBody>
      </p:sp>
      <p:sp>
        <p:nvSpPr>
          <p:cNvPr id="4258" name="Google Shape;4258;p202"/>
          <p:cNvSpPr/>
          <p:nvPr/>
        </p:nvSpPr>
        <p:spPr>
          <a:xfrm>
            <a:off x="5547699" y="2649055"/>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L1D/L1I</a:t>
            </a:r>
            <a:endParaRPr sz="1000">
              <a:solidFill>
                <a:schemeClr val="accent2"/>
              </a:solidFill>
            </a:endParaRPr>
          </a:p>
        </p:txBody>
      </p:sp>
      <p:sp>
        <p:nvSpPr>
          <p:cNvPr id="4259" name="Google Shape;4259;p202"/>
          <p:cNvSpPr/>
          <p:nvPr/>
        </p:nvSpPr>
        <p:spPr>
          <a:xfrm>
            <a:off x="5553762" y="3146199"/>
            <a:ext cx="10641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L2</a:t>
            </a:r>
            <a:endParaRPr sz="1000">
              <a:solidFill>
                <a:schemeClr val="accent2"/>
              </a:solidFill>
            </a:endParaRPr>
          </a:p>
        </p:txBody>
      </p:sp>
      <p:sp>
        <p:nvSpPr>
          <p:cNvPr id="4260" name="Google Shape;4260;p202"/>
          <p:cNvSpPr/>
          <p:nvPr/>
        </p:nvSpPr>
        <p:spPr>
          <a:xfrm>
            <a:off x="5547703" y="3521134"/>
            <a:ext cx="3141900" cy="2862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2"/>
                </a:solidFill>
              </a:rPr>
              <a:t>L3</a:t>
            </a:r>
            <a:endParaRPr sz="1000">
              <a:solidFill>
                <a:schemeClr val="accent2"/>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4" name="Shape 4264"/>
        <p:cNvGrpSpPr/>
        <p:nvPr/>
      </p:nvGrpSpPr>
      <p:grpSpPr>
        <a:xfrm>
          <a:off x="0" y="0"/>
          <a:ext cx="0" cy="0"/>
          <a:chOff x="0" y="0"/>
          <a:chExt cx="0" cy="0"/>
        </a:xfrm>
      </p:grpSpPr>
      <p:sp>
        <p:nvSpPr>
          <p:cNvPr id="4265" name="Google Shape;4265;p20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a:t>
            </a:r>
            <a:r>
              <a:rPr lang="en"/>
              <a:t>Architecture</a:t>
            </a:r>
            <a:endParaRPr/>
          </a:p>
        </p:txBody>
      </p:sp>
      <p:sp>
        <p:nvSpPr>
          <p:cNvPr id="4266" name="Google Shape;4266;p203"/>
          <p:cNvSpPr txBox="1"/>
          <p:nvPr>
            <p:ph idx="1" type="body"/>
          </p:nvPr>
        </p:nvSpPr>
        <p:spPr>
          <a:xfrm>
            <a:off x="259500" y="1123400"/>
            <a:ext cx="9708900" cy="3737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RISC - Reduced Instruction Set</a:t>
            </a:r>
            <a:endParaRPr sz="2200"/>
          </a:p>
          <a:p>
            <a:pPr indent="-368300" lvl="1" marL="914400" rtl="0" algn="l">
              <a:spcBef>
                <a:spcPts val="0"/>
              </a:spcBef>
              <a:spcAft>
                <a:spcPts val="0"/>
              </a:spcAft>
              <a:buSzPts val="2200"/>
              <a:buChar char="○"/>
            </a:pPr>
            <a:r>
              <a:rPr lang="en" sz="2200"/>
              <a:t>Simple instructions - each single task - single cycle</a:t>
            </a:r>
            <a:endParaRPr sz="2200"/>
          </a:p>
          <a:p>
            <a:pPr indent="-368300" lvl="1" marL="914400" rtl="0" algn="l">
              <a:spcBef>
                <a:spcPts val="0"/>
              </a:spcBef>
              <a:spcAft>
                <a:spcPts val="0"/>
              </a:spcAft>
              <a:buSzPts val="2200"/>
              <a:buChar char="○"/>
            </a:pPr>
            <a:r>
              <a:rPr lang="en" sz="2200"/>
              <a:t>Low power, predictable </a:t>
            </a:r>
            <a:endParaRPr sz="2200"/>
          </a:p>
          <a:p>
            <a:pPr indent="-368300" lvl="1" marL="914400" rtl="0" algn="l">
              <a:spcBef>
                <a:spcPts val="0"/>
              </a:spcBef>
              <a:spcAft>
                <a:spcPts val="0"/>
              </a:spcAft>
              <a:buSzPts val="2200"/>
              <a:buChar char="○"/>
            </a:pPr>
            <a:r>
              <a:rPr lang="en" sz="2200"/>
              <a:t>Arm</a:t>
            </a:r>
            <a:endParaRPr sz="2200"/>
          </a:p>
          <a:p>
            <a:pPr indent="-368300" lvl="0" marL="457200" rtl="0" algn="l">
              <a:spcBef>
                <a:spcPts val="0"/>
              </a:spcBef>
              <a:spcAft>
                <a:spcPts val="0"/>
              </a:spcAft>
              <a:buSzPts val="2200"/>
              <a:buChar char="●"/>
            </a:pPr>
            <a:r>
              <a:rPr lang="en" sz="2200"/>
              <a:t>CISC - Complex Instruction Set</a:t>
            </a:r>
            <a:endParaRPr sz="2200"/>
          </a:p>
          <a:p>
            <a:pPr indent="-368300" lvl="1" marL="914400" rtl="0" algn="l">
              <a:spcBef>
                <a:spcPts val="0"/>
              </a:spcBef>
              <a:spcAft>
                <a:spcPts val="0"/>
              </a:spcAft>
              <a:buSzPts val="2200"/>
              <a:buChar char="○"/>
            </a:pPr>
            <a:r>
              <a:rPr lang="en" sz="2200"/>
              <a:t>One instruction, lots of tasks, multiple cycle</a:t>
            </a:r>
            <a:endParaRPr sz="2200"/>
          </a:p>
          <a:p>
            <a:pPr indent="-368300" lvl="1" marL="914400" rtl="0" algn="l">
              <a:spcBef>
                <a:spcPts val="0"/>
              </a:spcBef>
              <a:spcAft>
                <a:spcPts val="0"/>
              </a:spcAft>
              <a:buSzPts val="2200"/>
              <a:buChar char="○"/>
            </a:pPr>
            <a:r>
              <a:rPr lang="en" sz="2200"/>
              <a:t>More power, unpredictable</a:t>
            </a:r>
            <a:endParaRPr sz="2200"/>
          </a:p>
          <a:p>
            <a:pPr indent="-368300" lvl="1" marL="914400" rtl="0" algn="l">
              <a:spcBef>
                <a:spcPts val="0"/>
              </a:spcBef>
              <a:spcAft>
                <a:spcPts val="0"/>
              </a:spcAft>
              <a:buSzPts val="2200"/>
              <a:buChar char="○"/>
            </a:pPr>
            <a:r>
              <a:rPr lang="en" sz="2200"/>
              <a:t>x86 (Intel/AMD)</a:t>
            </a:r>
            <a:endParaRPr sz="2200"/>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0" name="Shape 4270"/>
        <p:cNvGrpSpPr/>
        <p:nvPr/>
      </p:nvGrpSpPr>
      <p:grpSpPr>
        <a:xfrm>
          <a:off x="0" y="0"/>
          <a:ext cx="0" cy="0"/>
          <a:chOff x="0" y="0"/>
          <a:chExt cx="0" cy="0"/>
        </a:xfrm>
      </p:grpSpPr>
      <p:sp>
        <p:nvSpPr>
          <p:cNvPr id="4271" name="Google Shape;4271;p20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CISC vs RISC </a:t>
            </a:r>
            <a:r>
              <a:rPr lang="en"/>
              <a:t>- Example</a:t>
            </a:r>
            <a:endParaRPr/>
          </a:p>
        </p:txBody>
      </p:sp>
      <p:sp>
        <p:nvSpPr>
          <p:cNvPr id="4272" name="Google Shape;4272;p204"/>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Example a = a + b, where b and a are integers</a:t>
            </a:r>
            <a:endParaRPr sz="2200"/>
          </a:p>
          <a:p>
            <a:pPr indent="-368300" lvl="0" marL="457200" rtl="0" algn="l">
              <a:spcBef>
                <a:spcPts val="0"/>
              </a:spcBef>
              <a:spcAft>
                <a:spcPts val="0"/>
              </a:spcAft>
              <a:buSzPts val="2200"/>
              <a:buChar char="●"/>
            </a:pPr>
            <a:r>
              <a:rPr lang="en" sz="2200"/>
              <a:t>CISC - 1 instruction</a:t>
            </a:r>
            <a:endParaRPr sz="2200"/>
          </a:p>
          <a:p>
            <a:pPr indent="-368300" lvl="1" marL="914400" rtl="0" algn="l">
              <a:spcBef>
                <a:spcPts val="0"/>
              </a:spcBef>
              <a:spcAft>
                <a:spcPts val="0"/>
              </a:spcAft>
              <a:buSzPts val="2200"/>
              <a:buChar char="○"/>
            </a:pPr>
            <a:r>
              <a:rPr lang="en" sz="1800"/>
              <a:t>ADD a,b </a:t>
            </a:r>
            <a:r>
              <a:rPr lang="en" sz="1100"/>
              <a:t>(a and b here are addresses)</a:t>
            </a:r>
            <a:endParaRPr sz="1100"/>
          </a:p>
          <a:p>
            <a:pPr indent="-342900" lvl="1" marL="914400" rtl="0" algn="l">
              <a:spcBef>
                <a:spcPts val="0"/>
              </a:spcBef>
              <a:spcAft>
                <a:spcPts val="0"/>
              </a:spcAft>
              <a:buSzPts val="1800"/>
              <a:buChar char="○"/>
            </a:pPr>
            <a:r>
              <a:rPr lang="en" sz="1800"/>
              <a:t>Takes two memory locations</a:t>
            </a:r>
            <a:endParaRPr sz="1800"/>
          </a:p>
          <a:p>
            <a:pPr indent="-342900" lvl="1" marL="914400" rtl="0" algn="l">
              <a:spcBef>
                <a:spcPts val="0"/>
              </a:spcBef>
              <a:spcAft>
                <a:spcPts val="0"/>
              </a:spcAft>
              <a:buSzPts val="1800"/>
              <a:buChar char="○"/>
            </a:pPr>
            <a:r>
              <a:rPr lang="en" sz="1800"/>
              <a:t>Reads , adds then store in a</a:t>
            </a:r>
            <a:endParaRPr sz="1800"/>
          </a:p>
          <a:p>
            <a:pPr indent="-368300" lvl="0" marL="457200" rtl="0" algn="l">
              <a:spcBef>
                <a:spcPts val="0"/>
              </a:spcBef>
              <a:spcAft>
                <a:spcPts val="0"/>
              </a:spcAft>
              <a:buSzPts val="2200"/>
              <a:buChar char="●"/>
            </a:pPr>
            <a:r>
              <a:rPr lang="en" sz="2200"/>
              <a:t>RISC - 4 instructions</a:t>
            </a:r>
            <a:endParaRPr sz="2200"/>
          </a:p>
          <a:p>
            <a:pPr indent="-342900" lvl="1" marL="914400" rtl="0" algn="l">
              <a:spcBef>
                <a:spcPts val="0"/>
              </a:spcBef>
              <a:spcAft>
                <a:spcPts val="0"/>
              </a:spcAft>
              <a:buSzPts val="1800"/>
              <a:buChar char="○"/>
            </a:pPr>
            <a:r>
              <a:rPr lang="en" sz="1800"/>
              <a:t>LDR r0, a</a:t>
            </a:r>
            <a:endParaRPr sz="1800"/>
          </a:p>
          <a:p>
            <a:pPr indent="-342900" lvl="1" marL="914400" rtl="0" algn="l">
              <a:spcBef>
                <a:spcPts val="0"/>
              </a:spcBef>
              <a:spcAft>
                <a:spcPts val="0"/>
              </a:spcAft>
              <a:buSzPts val="1800"/>
              <a:buChar char="○"/>
            </a:pPr>
            <a:r>
              <a:rPr lang="en" sz="1800"/>
              <a:t>LDR r1, b</a:t>
            </a:r>
            <a:endParaRPr sz="1800"/>
          </a:p>
          <a:p>
            <a:pPr indent="-342900" lvl="1" marL="914400" rtl="0" algn="l">
              <a:spcBef>
                <a:spcPts val="0"/>
              </a:spcBef>
              <a:spcAft>
                <a:spcPts val="0"/>
              </a:spcAft>
              <a:buSzPts val="1800"/>
              <a:buChar char="○"/>
            </a:pPr>
            <a:r>
              <a:rPr lang="en" sz="1800"/>
              <a:t>ADD r0, r1</a:t>
            </a:r>
            <a:endParaRPr sz="1800"/>
          </a:p>
          <a:p>
            <a:pPr indent="-342900" lvl="1" marL="914400" rtl="0" algn="l">
              <a:spcBef>
                <a:spcPts val="0"/>
              </a:spcBef>
              <a:spcAft>
                <a:spcPts val="0"/>
              </a:spcAft>
              <a:buSzPts val="1800"/>
              <a:buChar char="○"/>
            </a:pPr>
            <a:r>
              <a:rPr lang="en" sz="1800"/>
              <a:t>STR a1, r0</a:t>
            </a:r>
            <a:endParaRPr sz="18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sp>
        <p:nvSpPr>
          <p:cNvPr id="4277" name="Google Shape;4277;p20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Clock Speed</a:t>
            </a:r>
            <a:endParaRPr/>
          </a:p>
        </p:txBody>
      </p:sp>
      <p:sp>
        <p:nvSpPr>
          <p:cNvPr id="4278" name="Google Shape;4278;p205"/>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How many cycles per second </a:t>
            </a:r>
            <a:endParaRPr sz="2200"/>
          </a:p>
          <a:p>
            <a:pPr indent="-368300" lvl="0" marL="457200" rtl="0" algn="l">
              <a:spcBef>
                <a:spcPts val="0"/>
              </a:spcBef>
              <a:spcAft>
                <a:spcPts val="0"/>
              </a:spcAft>
              <a:buSzPts val="2200"/>
              <a:buChar char="●"/>
            </a:pPr>
            <a:r>
              <a:rPr lang="en" sz="2200"/>
              <a:t>e.g. 3GHz = 3 billion clock cycles per second</a:t>
            </a:r>
            <a:endParaRPr sz="2200"/>
          </a:p>
          <a:p>
            <a:pPr indent="-368300" lvl="0" marL="457200" rtl="0" algn="l">
              <a:spcBef>
                <a:spcPts val="0"/>
              </a:spcBef>
              <a:spcAft>
                <a:spcPts val="0"/>
              </a:spcAft>
              <a:buSzPts val="2200"/>
              <a:buChar char="●"/>
            </a:pPr>
            <a:r>
              <a:rPr lang="en" sz="2200"/>
              <a:t>In RISC could mean 3 billion instructions per second </a:t>
            </a:r>
            <a:endParaRPr sz="2200"/>
          </a:p>
          <a:p>
            <a:pPr indent="-368300" lvl="0" marL="457200" rtl="0" algn="l">
              <a:spcBef>
                <a:spcPts val="0"/>
              </a:spcBef>
              <a:spcAft>
                <a:spcPts val="0"/>
              </a:spcAft>
              <a:buSzPts val="2200"/>
              <a:buChar char="●"/>
            </a:pPr>
            <a:r>
              <a:rPr lang="en" sz="2200"/>
              <a:t>Less in CISC</a:t>
            </a:r>
            <a:endParaRPr sz="2200"/>
          </a:p>
          <a:p>
            <a:pPr indent="-368300" lvl="0" marL="457200" rtl="0" algn="l">
              <a:spcBef>
                <a:spcPts val="0"/>
              </a:spcBef>
              <a:spcAft>
                <a:spcPts val="0"/>
              </a:spcAft>
              <a:buSzPts val="2200"/>
              <a:buChar char="●"/>
            </a:pPr>
            <a:r>
              <a:rPr lang="en" sz="2200"/>
              <a:t>Remember cost of fetching/decoding (pipelining helps)</a:t>
            </a:r>
            <a:endParaRPr sz="22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2" name="Shape 4282"/>
        <p:cNvGrpSpPr/>
        <p:nvPr/>
      </p:nvGrpSpPr>
      <p:grpSpPr>
        <a:xfrm>
          <a:off x="0" y="0"/>
          <a:ext cx="0" cy="0"/>
          <a:chOff x="0" y="0"/>
          <a:chExt cx="0" cy="0"/>
        </a:xfrm>
      </p:grpSpPr>
      <p:sp>
        <p:nvSpPr>
          <p:cNvPr id="4283" name="Google Shape;4283;p20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 CPU Info (mac)</a:t>
            </a:r>
            <a:endParaRPr/>
          </a:p>
        </p:txBody>
      </p:sp>
      <p:sp>
        <p:nvSpPr>
          <p:cNvPr id="4284" name="Google Shape;4284;p206"/>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Show L caches</a:t>
            </a:r>
            <a:endParaRPr sz="2200"/>
          </a:p>
          <a:p>
            <a:pPr indent="-311150" lvl="1" marL="914400" rtl="0" algn="l">
              <a:spcBef>
                <a:spcPts val="0"/>
              </a:spcBef>
              <a:spcAft>
                <a:spcPts val="0"/>
              </a:spcAft>
              <a:buSzPts val="1300"/>
              <a:buChar char="○"/>
            </a:pPr>
            <a:r>
              <a:rPr lang="en" sz="1800">
                <a:solidFill>
                  <a:srgbClr val="2FFF12"/>
                </a:solidFill>
              </a:rPr>
              <a:t>sysctl -a | grep cachesize</a:t>
            </a:r>
            <a:endParaRPr sz="1800">
              <a:solidFill>
                <a:srgbClr val="2FFF12"/>
              </a:solidFill>
            </a:endParaRPr>
          </a:p>
          <a:p>
            <a:pPr indent="-368300" lvl="0" marL="457200" rtl="0" algn="l">
              <a:spcBef>
                <a:spcPts val="0"/>
              </a:spcBef>
              <a:spcAft>
                <a:spcPts val="0"/>
              </a:spcAft>
              <a:buSzPts val="2200"/>
              <a:buChar char="●"/>
            </a:pPr>
            <a:r>
              <a:rPr lang="en" sz="2200"/>
              <a:t>Show number of cores</a:t>
            </a:r>
            <a:endParaRPr sz="2200"/>
          </a:p>
          <a:p>
            <a:pPr indent="-323850" lvl="1" marL="914400" rtl="0" algn="l">
              <a:spcBef>
                <a:spcPts val="0"/>
              </a:spcBef>
              <a:spcAft>
                <a:spcPts val="0"/>
              </a:spcAft>
              <a:buSzPts val="1500"/>
              <a:buChar char="○"/>
            </a:pPr>
            <a:r>
              <a:rPr lang="en" sz="2000">
                <a:solidFill>
                  <a:srgbClr val="2FFF12"/>
                </a:solidFill>
              </a:rPr>
              <a:t>sysctl -n hw.physicalcpu</a:t>
            </a:r>
            <a:endParaRPr sz="2000">
              <a:solidFill>
                <a:srgbClr val="2FFF12"/>
              </a:solidFill>
            </a:endParaRPr>
          </a:p>
          <a:p>
            <a:pPr indent="-368300" lvl="0" marL="457200" rtl="0" algn="l">
              <a:spcBef>
                <a:spcPts val="0"/>
              </a:spcBef>
              <a:spcAft>
                <a:spcPts val="0"/>
              </a:spcAft>
              <a:buSzPts val="2200"/>
              <a:buChar char="●"/>
            </a:pPr>
            <a:r>
              <a:rPr lang="en" sz="2200"/>
              <a:t>Show CPU architecture</a:t>
            </a:r>
            <a:endParaRPr sz="2200"/>
          </a:p>
          <a:p>
            <a:pPr indent="-304800" lvl="1" marL="914400" rtl="0" algn="l">
              <a:spcBef>
                <a:spcPts val="0"/>
              </a:spcBef>
              <a:spcAft>
                <a:spcPts val="0"/>
              </a:spcAft>
              <a:buSzPts val="1200"/>
              <a:buChar char="○"/>
            </a:pPr>
            <a:r>
              <a:rPr lang="en" sz="1700">
                <a:solidFill>
                  <a:srgbClr val="2FFF12"/>
                </a:solidFill>
              </a:rPr>
              <a:t>uname -m</a:t>
            </a:r>
            <a:endParaRPr sz="2200"/>
          </a:p>
          <a:p>
            <a:pPr indent="0" lvl="0" marL="0" rtl="0" algn="l">
              <a:spcBef>
                <a:spcPts val="0"/>
              </a:spcBef>
              <a:spcAft>
                <a:spcPts val="1200"/>
              </a:spcAft>
              <a:buNone/>
            </a:pPr>
            <a:r>
              <a:t/>
            </a:r>
            <a:endParaRPr sz="22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8" name="Shape 4288"/>
        <p:cNvGrpSpPr/>
        <p:nvPr/>
      </p:nvGrpSpPr>
      <p:grpSpPr>
        <a:xfrm>
          <a:off x="0" y="0"/>
          <a:ext cx="0" cy="0"/>
          <a:chOff x="0" y="0"/>
          <a:chExt cx="0" cy="0"/>
        </a:xfrm>
      </p:grpSpPr>
      <p:sp>
        <p:nvSpPr>
          <p:cNvPr id="4289" name="Google Shape;4289;p20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290" name="Google Shape;4290;p207"/>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internals </a:t>
            </a:r>
            <a:endParaRPr sz="2200"/>
          </a:p>
          <a:p>
            <a:pPr indent="-368300" lvl="0" marL="457200" rtl="0" algn="l">
              <a:spcBef>
                <a:spcPts val="0"/>
              </a:spcBef>
              <a:spcAft>
                <a:spcPts val="0"/>
              </a:spcAft>
              <a:buSzPts val="2200"/>
              <a:buChar char="●"/>
            </a:pPr>
            <a:r>
              <a:rPr lang="en" sz="2200"/>
              <a:t>Caches</a:t>
            </a:r>
            <a:endParaRPr sz="2200"/>
          </a:p>
          <a:p>
            <a:pPr indent="-368300" lvl="0" marL="457200" rtl="0" algn="l">
              <a:spcBef>
                <a:spcPts val="0"/>
              </a:spcBef>
              <a:spcAft>
                <a:spcPts val="0"/>
              </a:spcAft>
              <a:buSzPts val="2200"/>
              <a:buChar char="●"/>
            </a:pPr>
            <a:r>
              <a:rPr lang="en" sz="2200"/>
              <a:t>Architecture</a:t>
            </a:r>
            <a:endParaRPr sz="220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4" name="Shape 4294"/>
        <p:cNvGrpSpPr/>
        <p:nvPr/>
      </p:nvGrpSpPr>
      <p:grpSpPr>
        <a:xfrm>
          <a:off x="0" y="0"/>
          <a:ext cx="0" cy="0"/>
          <a:chOff x="0" y="0"/>
          <a:chExt cx="0" cy="0"/>
        </a:xfrm>
      </p:grpSpPr>
      <p:sp>
        <p:nvSpPr>
          <p:cNvPr id="4295" name="Google Shape;4295;p208"/>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Instruction Life Cycle</a:t>
            </a:r>
            <a:endParaRPr/>
          </a:p>
        </p:txBody>
      </p:sp>
      <p:sp>
        <p:nvSpPr>
          <p:cNvPr id="4296" name="Google Shape;4296;p208"/>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Fetch, Decode, </a:t>
            </a:r>
            <a:r>
              <a:rPr lang="en"/>
              <a:t>Execute</a:t>
            </a:r>
            <a:r>
              <a:rPr lang="en"/>
              <a:t>, Read, write</a:t>
            </a:r>
            <a:endParaRPr/>
          </a:p>
        </p:txBody>
      </p:sp>
      <p:sp>
        <p:nvSpPr>
          <p:cNvPr id="4297" name="Google Shape;4297;p20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1" name="Shape 4301"/>
        <p:cNvGrpSpPr/>
        <p:nvPr/>
      </p:nvGrpSpPr>
      <p:grpSpPr>
        <a:xfrm>
          <a:off x="0" y="0"/>
          <a:ext cx="0" cy="0"/>
          <a:chOff x="0" y="0"/>
          <a:chExt cx="0" cy="0"/>
        </a:xfrm>
      </p:grpSpPr>
      <p:sp>
        <p:nvSpPr>
          <p:cNvPr id="4302" name="Google Shape;4302;p20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a:t>
            </a:r>
            <a:endParaRPr/>
          </a:p>
        </p:txBody>
      </p:sp>
      <p:sp>
        <p:nvSpPr>
          <p:cNvPr id="4303" name="Google Shape;4303;p209"/>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Fetch from memory (MMU)</a:t>
            </a:r>
            <a:endParaRPr sz="2200"/>
          </a:p>
          <a:p>
            <a:pPr indent="-368300" lvl="0" marL="457200" rtl="0" algn="l">
              <a:spcBef>
                <a:spcPts val="0"/>
              </a:spcBef>
              <a:spcAft>
                <a:spcPts val="0"/>
              </a:spcAft>
              <a:buSzPts val="2200"/>
              <a:buChar char="●"/>
            </a:pPr>
            <a:r>
              <a:rPr lang="en" sz="2200"/>
              <a:t>Decode (CU)</a:t>
            </a:r>
            <a:endParaRPr sz="2200"/>
          </a:p>
          <a:p>
            <a:pPr indent="-368300" lvl="0" marL="457200" rtl="0" algn="l">
              <a:spcBef>
                <a:spcPts val="0"/>
              </a:spcBef>
              <a:spcAft>
                <a:spcPts val="0"/>
              </a:spcAft>
              <a:buSzPts val="2200"/>
              <a:buChar char="●"/>
            </a:pPr>
            <a:r>
              <a:rPr lang="en" sz="2200"/>
              <a:t>Execute (ALU) </a:t>
            </a:r>
            <a:endParaRPr sz="2200"/>
          </a:p>
          <a:p>
            <a:pPr indent="-368300" lvl="0" marL="457200" rtl="0" algn="l">
              <a:spcBef>
                <a:spcPts val="0"/>
              </a:spcBef>
              <a:spcAft>
                <a:spcPts val="0"/>
              </a:spcAft>
              <a:buSzPts val="2200"/>
              <a:buChar char="●"/>
            </a:pPr>
            <a:r>
              <a:rPr lang="en" sz="2200"/>
              <a:t>Memory read (optional)</a:t>
            </a:r>
            <a:endParaRPr sz="2200"/>
          </a:p>
          <a:p>
            <a:pPr indent="-368300" lvl="0" marL="457200" rtl="0" algn="l">
              <a:spcBef>
                <a:spcPts val="0"/>
              </a:spcBef>
              <a:spcAft>
                <a:spcPts val="0"/>
              </a:spcAft>
              <a:buSzPts val="2200"/>
              <a:buChar char="●"/>
            </a:pPr>
            <a:r>
              <a:rPr lang="en" sz="2200"/>
              <a:t>Write (to register/memory)</a:t>
            </a:r>
            <a:endParaRPr sz="22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7" name="Shape 4307"/>
        <p:cNvGrpSpPr/>
        <p:nvPr/>
      </p:nvGrpSpPr>
      <p:grpSpPr>
        <a:xfrm>
          <a:off x="0" y="0"/>
          <a:ext cx="0" cy="0"/>
          <a:chOff x="0" y="0"/>
          <a:chExt cx="0" cy="0"/>
        </a:xfrm>
      </p:grpSpPr>
      <p:sp>
        <p:nvSpPr>
          <p:cNvPr id="4308" name="Google Shape;4308;p210"/>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4309" name="Google Shape;4309;p210"/>
          <p:cNvSpPr/>
          <p:nvPr/>
        </p:nvSpPr>
        <p:spPr>
          <a:xfrm>
            <a:off x="1185775" y="757550"/>
            <a:ext cx="15633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0" name="Google Shape;4310;p210"/>
          <p:cNvSpPr txBox="1"/>
          <p:nvPr/>
        </p:nvSpPr>
        <p:spPr>
          <a:xfrm>
            <a:off x="769540" y="426123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640</a:t>
            </a:r>
            <a:endParaRPr sz="900">
              <a:solidFill>
                <a:schemeClr val="accent6"/>
              </a:solidFill>
            </a:endParaRPr>
          </a:p>
        </p:txBody>
      </p:sp>
      <p:sp>
        <p:nvSpPr>
          <p:cNvPr id="4311" name="Google Shape;4311;p210"/>
          <p:cNvSpPr txBox="1"/>
          <p:nvPr/>
        </p:nvSpPr>
        <p:spPr>
          <a:xfrm>
            <a:off x="752465" y="369369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4312" name="Google Shape;4312;p210"/>
          <p:cNvSpPr txBox="1"/>
          <p:nvPr/>
        </p:nvSpPr>
        <p:spPr>
          <a:xfrm>
            <a:off x="752475" y="3328099"/>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900</a:t>
            </a:r>
            <a:endParaRPr sz="900">
              <a:solidFill>
                <a:schemeClr val="accent6"/>
              </a:solidFill>
            </a:endParaRPr>
          </a:p>
        </p:txBody>
      </p:sp>
      <p:sp>
        <p:nvSpPr>
          <p:cNvPr id="4313" name="Google Shape;4313;p210"/>
          <p:cNvSpPr/>
          <p:nvPr/>
        </p:nvSpPr>
        <p:spPr>
          <a:xfrm>
            <a:off x="1232175" y="3328100"/>
            <a:ext cx="1461300" cy="123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CDCFE"/>
                </a:solidFill>
              </a:rPr>
              <a:t>_malloc</a:t>
            </a:r>
            <a:endParaRPr sz="1100">
              <a:solidFill>
                <a:srgbClr val="9CDCFE"/>
              </a:solidFill>
            </a:endParaRPr>
          </a:p>
          <a:p>
            <a:pPr indent="0" lvl="0" marL="0" rtl="0" algn="l">
              <a:spcBef>
                <a:spcPts val="0"/>
              </a:spcBef>
              <a:spcAft>
                <a:spcPts val="0"/>
              </a:spcAft>
              <a:buNone/>
            </a:pPr>
            <a:r>
              <a:rPr lang="en" sz="1100">
                <a:solidFill>
                  <a:srgbClr val="9CDCFE"/>
                </a:solidFill>
              </a:rPr>
              <a:t>_free </a:t>
            </a:r>
            <a:endParaRPr sz="1100">
              <a:solidFill>
                <a:srgbClr val="9CDCFE"/>
              </a:solidFill>
            </a:endParaRPr>
          </a:p>
          <a:p>
            <a:pPr indent="0" lvl="0" marL="0" rtl="0" algn="l">
              <a:spcBef>
                <a:spcPts val="0"/>
              </a:spcBef>
              <a:spcAft>
                <a:spcPts val="0"/>
              </a:spcAft>
              <a:buNone/>
            </a:pPr>
            <a:r>
              <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rPr lang="en" sz="1100">
                <a:solidFill>
                  <a:srgbClr val="9CDCFE"/>
                </a:solidFill>
              </a:rPr>
              <a:t>Mycode</a:t>
            </a:r>
            <a:endParaRPr sz="1100">
              <a:solidFill>
                <a:srgbClr val="9CDCFE"/>
              </a:solidFill>
            </a:endParaRPr>
          </a:p>
          <a:p>
            <a:pPr indent="0" lvl="0" marL="0" rtl="0" algn="l">
              <a:spcBef>
                <a:spcPts val="0"/>
              </a:spcBef>
              <a:spcAft>
                <a:spcPts val="0"/>
              </a:spcAft>
              <a:buNone/>
            </a:pPr>
            <a:r>
              <a:rPr lang="en" sz="1100">
                <a:solidFill>
                  <a:srgbClr val="9CDCFE"/>
                </a:solidFill>
              </a:rPr>
              <a:t>….</a:t>
            </a:r>
            <a:endParaRPr sz="1100">
              <a:solidFill>
                <a:srgbClr val="9CDCFE"/>
              </a:solidFill>
            </a:endParaRPr>
          </a:p>
          <a:p>
            <a:pPr indent="0" lvl="0" marL="0" rtl="0" algn="l">
              <a:spcBef>
                <a:spcPts val="0"/>
              </a:spcBef>
              <a:spcAft>
                <a:spcPts val="0"/>
              </a:spcAft>
              <a:buNone/>
            </a:pPr>
            <a:r>
              <a:t/>
            </a:r>
            <a:endParaRPr sz="1100">
              <a:solidFill>
                <a:schemeClr val="accent6"/>
              </a:solidFill>
            </a:endParaRPr>
          </a:p>
        </p:txBody>
      </p:sp>
      <p:sp>
        <p:nvSpPr>
          <p:cNvPr id="4314" name="Google Shape;4314;p210"/>
          <p:cNvSpPr/>
          <p:nvPr/>
        </p:nvSpPr>
        <p:spPr>
          <a:xfrm>
            <a:off x="1232175" y="3023475"/>
            <a:ext cx="1461300" cy="21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2FFF12"/>
              </a:solidFill>
            </a:endParaRPr>
          </a:p>
        </p:txBody>
      </p:sp>
      <p:sp>
        <p:nvSpPr>
          <p:cNvPr id="4315" name="Google Shape;4315;p210"/>
          <p:cNvSpPr txBox="1"/>
          <p:nvPr/>
        </p:nvSpPr>
        <p:spPr>
          <a:xfrm>
            <a:off x="692875" y="7305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2048</a:t>
            </a:r>
            <a:endParaRPr sz="900">
              <a:solidFill>
                <a:schemeClr val="accent6"/>
              </a:solidFill>
            </a:endParaRPr>
          </a:p>
        </p:txBody>
      </p:sp>
      <p:sp>
        <p:nvSpPr>
          <p:cNvPr id="4316" name="Google Shape;4316;p210"/>
          <p:cNvSpPr/>
          <p:nvPr/>
        </p:nvSpPr>
        <p:spPr>
          <a:xfrm>
            <a:off x="1249250" y="782675"/>
            <a:ext cx="14613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ptr=</a:t>
            </a:r>
            <a:r>
              <a:rPr lang="en" sz="1000">
                <a:solidFill>
                  <a:srgbClr val="FF0000"/>
                </a:solidFill>
              </a:rPr>
              <a:t>1024</a:t>
            </a:r>
            <a:r>
              <a:rPr lang="en" sz="1000">
                <a:solidFill>
                  <a:schemeClr val="accent6"/>
                </a:solidFill>
              </a:rPr>
              <a:t> (4 bytes)</a:t>
            </a:r>
            <a:endParaRPr sz="1000">
              <a:solidFill>
                <a:schemeClr val="accent6"/>
              </a:solidFill>
            </a:endParaRPr>
          </a:p>
          <a:p>
            <a:pPr indent="0" lvl="0" marL="0" rtl="0" algn="l">
              <a:lnSpc>
                <a:spcPct val="115000"/>
              </a:lnSpc>
              <a:spcBef>
                <a:spcPts val="0"/>
              </a:spcBef>
              <a:spcAft>
                <a:spcPts val="0"/>
              </a:spcAft>
              <a:buNone/>
            </a:pPr>
            <a:r>
              <a:t/>
            </a:r>
            <a:endParaRPr sz="1000">
              <a:solidFill>
                <a:schemeClr val="accent6"/>
              </a:solidFill>
            </a:endParaRPr>
          </a:p>
        </p:txBody>
      </p:sp>
      <p:sp>
        <p:nvSpPr>
          <p:cNvPr id="4317" name="Google Shape;4317;p210"/>
          <p:cNvSpPr txBox="1"/>
          <p:nvPr/>
        </p:nvSpPr>
        <p:spPr>
          <a:xfrm>
            <a:off x="2247609" y="155666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4318" name="Google Shape;4318;p210"/>
          <p:cNvSpPr txBox="1"/>
          <p:nvPr/>
        </p:nvSpPr>
        <p:spPr>
          <a:xfrm>
            <a:off x="751550" y="354972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800</a:t>
            </a:r>
            <a:endParaRPr sz="900">
              <a:solidFill>
                <a:schemeClr val="accent6"/>
              </a:solidFill>
            </a:endParaRPr>
          </a:p>
        </p:txBody>
      </p:sp>
      <p:sp>
        <p:nvSpPr>
          <p:cNvPr id="4319" name="Google Shape;4319;p210"/>
          <p:cNvSpPr txBox="1"/>
          <p:nvPr/>
        </p:nvSpPr>
        <p:spPr>
          <a:xfrm>
            <a:off x="752475" y="3852174"/>
            <a:ext cx="479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4320" name="Google Shape;4320;p210"/>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321" name="Google Shape;4321;p210"/>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322" name="Google Shape;4322;p210"/>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323" name="Google Shape;4323;p210"/>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324" name="Google Shape;4324;p210"/>
          <p:cNvSpPr txBox="1"/>
          <p:nvPr/>
        </p:nvSpPr>
        <p:spPr>
          <a:xfrm>
            <a:off x="692875" y="155668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2036</a:t>
            </a:r>
            <a:endParaRPr sz="900">
              <a:solidFill>
                <a:schemeClr val="accent6"/>
              </a:solidFill>
            </a:endParaRPr>
          </a:p>
        </p:txBody>
      </p:sp>
      <p:sp>
        <p:nvSpPr>
          <p:cNvPr id="4325" name="Google Shape;4325;p210"/>
          <p:cNvSpPr/>
          <p:nvPr/>
        </p:nvSpPr>
        <p:spPr>
          <a:xfrm>
            <a:off x="1236775" y="1886950"/>
            <a:ext cx="1461300" cy="478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bp=2048 (4 bytes)</a:t>
            </a:r>
            <a:endParaRPr sz="1000">
              <a:solidFill>
                <a:schemeClr val="lt2"/>
              </a:solidFill>
            </a:endParaRPr>
          </a:p>
          <a:p>
            <a:pPr indent="0" lvl="0" marL="0" rtl="0" algn="l">
              <a:lnSpc>
                <a:spcPct val="115000"/>
              </a:lnSpc>
              <a:spcBef>
                <a:spcPts val="0"/>
              </a:spcBef>
              <a:spcAft>
                <a:spcPts val="0"/>
              </a:spcAft>
              <a:buNone/>
            </a:pPr>
            <a:r>
              <a:rPr lang="en" sz="1000">
                <a:solidFill>
                  <a:schemeClr val="lt2"/>
                </a:solidFill>
              </a:rPr>
              <a:t>lr=668  (4 bytes)</a:t>
            </a:r>
            <a:endParaRPr sz="1000">
              <a:solidFill>
                <a:schemeClr val="lt2"/>
              </a:solidFill>
            </a:endParaRPr>
          </a:p>
        </p:txBody>
      </p:sp>
      <p:sp>
        <p:nvSpPr>
          <p:cNvPr id="4326" name="Google Shape;4326;p210"/>
          <p:cNvSpPr txBox="1"/>
          <p:nvPr/>
        </p:nvSpPr>
        <p:spPr>
          <a:xfrm>
            <a:off x="2197048" y="2150025"/>
            <a:ext cx="523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3"/>
                </a:solidFill>
              </a:rPr>
              <a:t>malloc</a:t>
            </a:r>
            <a:endParaRPr sz="700">
              <a:solidFill>
                <a:schemeClr val="accent3"/>
              </a:solidFill>
            </a:endParaRPr>
          </a:p>
        </p:txBody>
      </p:sp>
      <p:sp>
        <p:nvSpPr>
          <p:cNvPr id="4327" name="Google Shape;4327;p210"/>
          <p:cNvSpPr txBox="1"/>
          <p:nvPr/>
        </p:nvSpPr>
        <p:spPr>
          <a:xfrm>
            <a:off x="720325" y="2177421"/>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2028</a:t>
            </a:r>
            <a:endParaRPr sz="900">
              <a:solidFill>
                <a:schemeClr val="accent6"/>
              </a:solidFill>
            </a:endParaRPr>
          </a:p>
        </p:txBody>
      </p:sp>
      <p:sp>
        <p:nvSpPr>
          <p:cNvPr id="4328" name="Google Shape;4328;p210"/>
          <p:cNvSpPr/>
          <p:nvPr/>
        </p:nvSpPr>
        <p:spPr>
          <a:xfrm>
            <a:off x="1232175" y="2592975"/>
            <a:ext cx="1461300" cy="3600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*ptr=11</a:t>
            </a:r>
            <a:endParaRPr sz="1100">
              <a:solidFill>
                <a:srgbClr val="2FFF12"/>
              </a:solidFill>
            </a:endParaRPr>
          </a:p>
        </p:txBody>
      </p:sp>
      <p:sp>
        <p:nvSpPr>
          <p:cNvPr id="4329" name="Google Shape;4329;p210"/>
          <p:cNvSpPr txBox="1"/>
          <p:nvPr/>
        </p:nvSpPr>
        <p:spPr>
          <a:xfrm>
            <a:off x="720325" y="260045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4330" name="Google Shape;4330;p210"/>
          <p:cNvSpPr/>
          <p:nvPr/>
        </p:nvSpPr>
        <p:spPr>
          <a:xfrm>
            <a:off x="2892775" y="169375"/>
            <a:ext cx="32046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331" name="Google Shape;4331;p210"/>
          <p:cNvPicPr preferRelativeResize="0"/>
          <p:nvPr/>
        </p:nvPicPr>
        <p:blipFill rotWithShape="1">
          <a:blip r:embed="rId4">
            <a:alphaModFix/>
          </a:blip>
          <a:srcRect b="0" l="22629" r="23052" t="3818"/>
          <a:stretch/>
        </p:blipFill>
        <p:spPr>
          <a:xfrm>
            <a:off x="4050913" y="3458439"/>
            <a:ext cx="785100" cy="853650"/>
          </a:xfrm>
          <a:prstGeom prst="rect">
            <a:avLst/>
          </a:prstGeom>
          <a:noFill/>
          <a:ln>
            <a:noFill/>
          </a:ln>
        </p:spPr>
      </p:pic>
      <p:sp>
        <p:nvSpPr>
          <p:cNvPr id="4332" name="Google Shape;4332;p210"/>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6" name="Shape 4336"/>
        <p:cNvGrpSpPr/>
        <p:nvPr/>
      </p:nvGrpSpPr>
      <p:grpSpPr>
        <a:xfrm>
          <a:off x="0" y="0"/>
          <a:ext cx="0" cy="0"/>
          <a:chOff x="0" y="0"/>
          <a:chExt cx="0" cy="0"/>
        </a:xfrm>
      </p:grpSpPr>
      <p:sp>
        <p:nvSpPr>
          <p:cNvPr id="4337" name="Google Shape;4337;p211"/>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Fetch</a:t>
            </a:r>
            <a:endParaRPr/>
          </a:p>
        </p:txBody>
      </p:sp>
      <p:sp>
        <p:nvSpPr>
          <p:cNvPr id="4338" name="Google Shape;4338;p211"/>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339" name="Google Shape;4339;p211"/>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340" name="Google Shape;4340;p211"/>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341" name="Google Shape;4341;p211"/>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342" name="Google Shape;4342;p211"/>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cxnSp>
        <p:nvCxnSpPr>
          <p:cNvPr id="4343" name="Google Shape;4343;p211"/>
          <p:cNvCxnSpPr/>
          <p:nvPr/>
        </p:nvCxnSpPr>
        <p:spPr>
          <a:xfrm>
            <a:off x="2457525" y="886100"/>
            <a:ext cx="3620400" cy="6900"/>
          </a:xfrm>
          <a:prstGeom prst="straightConnector1">
            <a:avLst/>
          </a:prstGeom>
          <a:noFill/>
          <a:ln cap="flat" cmpd="sng" w="9525">
            <a:solidFill>
              <a:srgbClr val="FF0000"/>
            </a:solidFill>
            <a:prstDash val="solid"/>
            <a:round/>
            <a:headEnd len="med" w="med" type="none"/>
            <a:tailEnd len="med" w="med" type="triangle"/>
          </a:ln>
        </p:spPr>
      </p:cxnSp>
      <p:pic>
        <p:nvPicPr>
          <p:cNvPr id="4344" name="Google Shape;4344;p211"/>
          <p:cNvPicPr preferRelativeResize="0"/>
          <p:nvPr/>
        </p:nvPicPr>
        <p:blipFill rotWithShape="1">
          <a:blip r:embed="rId4">
            <a:alphaModFix/>
          </a:blip>
          <a:srcRect b="0" l="22629" r="23052" t="3818"/>
          <a:stretch/>
        </p:blipFill>
        <p:spPr>
          <a:xfrm>
            <a:off x="548195" y="4025221"/>
            <a:ext cx="472332" cy="513576"/>
          </a:xfrm>
          <a:prstGeom prst="rect">
            <a:avLst/>
          </a:prstGeom>
          <a:noFill/>
          <a:ln>
            <a:noFill/>
          </a:ln>
        </p:spPr>
      </p:pic>
      <p:sp>
        <p:nvSpPr>
          <p:cNvPr id="4345" name="Google Shape;4345;p211"/>
          <p:cNvSpPr txBox="1"/>
          <p:nvPr/>
        </p:nvSpPr>
        <p:spPr>
          <a:xfrm>
            <a:off x="3232850" y="456800"/>
            <a:ext cx="19278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Read address 640</a:t>
            </a:r>
            <a:endParaRPr sz="1000">
              <a:solidFill>
                <a:schemeClr val="dk1"/>
              </a:solidFill>
            </a:endParaRPr>
          </a:p>
          <a:p>
            <a:pPr indent="0" lvl="0" marL="0" rtl="0" algn="l">
              <a:spcBef>
                <a:spcPts val="0"/>
              </a:spcBef>
              <a:spcAft>
                <a:spcPts val="0"/>
              </a:spcAft>
              <a:buNone/>
            </a:pPr>
            <a:r>
              <a:rPr lang="en" sz="1000">
                <a:solidFill>
                  <a:schemeClr val="dk1"/>
                </a:solidFill>
              </a:rPr>
              <a:t>(pc)</a:t>
            </a:r>
            <a:endParaRPr sz="1000">
              <a:solidFill>
                <a:schemeClr val="dk1"/>
              </a:solidFill>
            </a:endParaRPr>
          </a:p>
        </p:txBody>
      </p:sp>
      <p:sp>
        <p:nvSpPr>
          <p:cNvPr id="4346" name="Google Shape;4346;p211"/>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We fetch that instruction by asking the MMU, the MMU translates the virtual memory address to a physical memory (640), and we check L caches, the address isn’t there so we go to memory, fetch a whole cache line 64 bytes.</a:t>
            </a:r>
            <a:endParaRPr sz="1700">
              <a:solidFill>
                <a:schemeClr val="lt2"/>
              </a:solidFill>
            </a:endParaRPr>
          </a:p>
        </p:txBody>
      </p:sp>
      <p:cxnSp>
        <p:nvCxnSpPr>
          <p:cNvPr id="4347" name="Google Shape;4347;p211"/>
          <p:cNvCxnSpPr/>
          <p:nvPr/>
        </p:nvCxnSpPr>
        <p:spPr>
          <a:xfrm rot="10800000">
            <a:off x="2423000" y="1516100"/>
            <a:ext cx="3696600" cy="13800"/>
          </a:xfrm>
          <a:prstGeom prst="straightConnector1">
            <a:avLst/>
          </a:prstGeom>
          <a:noFill/>
          <a:ln cap="flat" cmpd="sng" w="9525">
            <a:solidFill>
              <a:srgbClr val="FF0000"/>
            </a:solidFill>
            <a:prstDash val="solid"/>
            <a:round/>
            <a:headEnd len="med" w="med" type="none"/>
            <a:tailEnd len="med" w="med" type="triangle"/>
          </a:ln>
        </p:spPr>
      </p:cxnSp>
      <p:sp>
        <p:nvSpPr>
          <p:cNvPr id="4348" name="Google Shape;4348;p211"/>
          <p:cNvSpPr txBox="1"/>
          <p:nvPr/>
        </p:nvSpPr>
        <p:spPr>
          <a:xfrm>
            <a:off x="3922725" y="1137575"/>
            <a:ext cx="9126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64 bytes</a:t>
            </a:r>
            <a:endParaRPr sz="1000">
              <a:solidFill>
                <a:schemeClr val="dk1"/>
              </a:solidFill>
            </a:endParaRPr>
          </a:p>
          <a:p>
            <a:pPr indent="0" lvl="0" marL="0" rtl="0" algn="l">
              <a:spcBef>
                <a:spcPts val="0"/>
              </a:spcBef>
              <a:spcAft>
                <a:spcPts val="0"/>
              </a:spcAft>
              <a:buNone/>
            </a:pPr>
            <a:r>
              <a:rPr lang="en" sz="1000">
                <a:solidFill>
                  <a:schemeClr val="dk1"/>
                </a:solidFill>
              </a:rPr>
              <a:t>(50-100ns)</a:t>
            </a:r>
            <a:endParaRPr sz="1000">
              <a:solidFill>
                <a:schemeClr val="dk1"/>
              </a:solidFill>
            </a:endParaRPr>
          </a:p>
        </p:txBody>
      </p:sp>
      <p:sp>
        <p:nvSpPr>
          <p:cNvPr id="4349" name="Google Shape;4349;p211"/>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50" name="Google Shape;4350;p211"/>
          <p:cNvPicPr preferRelativeResize="0"/>
          <p:nvPr/>
        </p:nvPicPr>
        <p:blipFill>
          <a:blip r:embed="rId5">
            <a:alphaModFix/>
          </a:blip>
          <a:stretch>
            <a:fillRect/>
          </a:stretch>
        </p:blipFill>
        <p:spPr>
          <a:xfrm>
            <a:off x="3890598" y="1748760"/>
            <a:ext cx="761400" cy="1172695"/>
          </a:xfrm>
          <a:prstGeom prst="rect">
            <a:avLst/>
          </a:prstGeom>
          <a:noFill/>
          <a:ln>
            <a:noFill/>
          </a:ln>
        </p:spPr>
      </p:pic>
      <p:sp>
        <p:nvSpPr>
          <p:cNvPr id="4351" name="Google Shape;4351;p211"/>
          <p:cNvSpPr/>
          <p:nvPr/>
        </p:nvSpPr>
        <p:spPr>
          <a:xfrm>
            <a:off x="206750" y="823398"/>
            <a:ext cx="15930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2" name="Google Shape;4352;p211"/>
          <p:cNvSpPr/>
          <p:nvPr/>
        </p:nvSpPr>
        <p:spPr>
          <a:xfrm>
            <a:off x="256864" y="1245009"/>
            <a:ext cx="1467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353" name="Google Shape;4353;p211"/>
          <p:cNvSpPr/>
          <p:nvPr/>
        </p:nvSpPr>
        <p:spPr>
          <a:xfrm>
            <a:off x="256864" y="852378"/>
            <a:ext cx="1467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354" name="Google Shape;4354;p211"/>
          <p:cNvSpPr/>
          <p:nvPr/>
        </p:nvSpPr>
        <p:spPr>
          <a:xfrm>
            <a:off x="256864" y="1593636"/>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355" name="Google Shape;4355;p211"/>
          <p:cNvSpPr/>
          <p:nvPr/>
        </p:nvSpPr>
        <p:spPr>
          <a:xfrm>
            <a:off x="256864" y="2334894"/>
            <a:ext cx="1467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356" name="Google Shape;4356;p211"/>
          <p:cNvCxnSpPr/>
          <p:nvPr/>
        </p:nvCxnSpPr>
        <p:spPr>
          <a:xfrm flipH="1">
            <a:off x="745770" y="2012756"/>
            <a:ext cx="4500" cy="291600"/>
          </a:xfrm>
          <a:prstGeom prst="straightConnector1">
            <a:avLst/>
          </a:prstGeom>
          <a:noFill/>
          <a:ln cap="flat" cmpd="sng" w="9525">
            <a:solidFill>
              <a:schemeClr val="accent2"/>
            </a:solidFill>
            <a:prstDash val="solid"/>
            <a:round/>
            <a:headEnd len="med" w="med" type="none"/>
            <a:tailEnd len="med" w="med" type="triangle"/>
          </a:ln>
        </p:spPr>
      </p:cxnSp>
      <p:cxnSp>
        <p:nvCxnSpPr>
          <p:cNvPr id="4357" name="Google Shape;4357;p211"/>
          <p:cNvCxnSpPr/>
          <p:nvPr/>
        </p:nvCxnSpPr>
        <p:spPr>
          <a:xfrm flipH="1" rot="10800000">
            <a:off x="1264615" y="2002994"/>
            <a:ext cx="20700" cy="291600"/>
          </a:xfrm>
          <a:prstGeom prst="straightConnector1">
            <a:avLst/>
          </a:prstGeom>
          <a:noFill/>
          <a:ln cap="flat" cmpd="sng" w="9525">
            <a:solidFill>
              <a:schemeClr val="accent2"/>
            </a:solidFill>
            <a:prstDash val="solid"/>
            <a:round/>
            <a:headEnd len="med" w="med" type="none"/>
            <a:tailEnd len="med" w="med" type="triangle"/>
          </a:ln>
        </p:spPr>
      </p:cxnSp>
      <p:sp>
        <p:nvSpPr>
          <p:cNvPr id="4358" name="Google Shape;4358;p211"/>
          <p:cNvSpPr/>
          <p:nvPr/>
        </p:nvSpPr>
        <p:spPr>
          <a:xfrm>
            <a:off x="256874" y="2895036"/>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a:t>
            </a:r>
            <a:endParaRPr>
              <a:solidFill>
                <a:schemeClr val="accent2"/>
              </a:solidFill>
            </a:endParaRPr>
          </a:p>
        </p:txBody>
      </p:sp>
      <p:sp>
        <p:nvSpPr>
          <p:cNvPr id="4359" name="Google Shape;4359;p211"/>
          <p:cNvSpPr/>
          <p:nvPr/>
        </p:nvSpPr>
        <p:spPr>
          <a:xfrm>
            <a:off x="256885" y="3399356"/>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3" name="Google Shape;63;p1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Management</a:t>
            </a:r>
            <a:endParaRPr/>
          </a:p>
        </p:txBody>
      </p:sp>
      <p:sp>
        <p:nvSpPr>
          <p:cNvPr id="199" name="Google Shape;199;p32"/>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manages processes</a:t>
            </a:r>
            <a:endParaRPr sz="2200"/>
          </a:p>
          <a:p>
            <a:pPr indent="-368300" lvl="0" marL="457200" rtl="0" algn="l">
              <a:spcBef>
                <a:spcPts val="0"/>
              </a:spcBef>
              <a:spcAft>
                <a:spcPts val="0"/>
              </a:spcAft>
              <a:buSzPts val="2200"/>
              <a:buChar char="●"/>
            </a:pPr>
            <a:r>
              <a:rPr lang="en" sz="2200"/>
              <a:t>Schedules process for a CPU</a:t>
            </a:r>
            <a:endParaRPr sz="2200"/>
          </a:p>
          <a:p>
            <a:pPr indent="-368300" lvl="0" marL="457200" rtl="0" algn="l">
              <a:spcBef>
                <a:spcPts val="0"/>
              </a:spcBef>
              <a:spcAft>
                <a:spcPts val="0"/>
              </a:spcAft>
              <a:buSzPts val="2200"/>
              <a:buChar char="●"/>
            </a:pPr>
            <a:r>
              <a:rPr lang="en" sz="2200"/>
              <a:t>Switches a process for another</a:t>
            </a:r>
            <a:endParaRPr sz="2200"/>
          </a:p>
          <a:p>
            <a:pPr indent="-368300" lvl="0" marL="457200" rtl="0" algn="l">
              <a:spcBef>
                <a:spcPts val="0"/>
              </a:spcBef>
              <a:spcAft>
                <a:spcPts val="0"/>
              </a:spcAft>
              <a:buSzPts val="2200"/>
              <a:buChar char="●"/>
            </a:pPr>
            <a:r>
              <a:rPr lang="en" sz="2200"/>
              <a:t>Grant access to resources like storage</a:t>
            </a:r>
            <a:endParaRPr sz="2200"/>
          </a:p>
        </p:txBody>
      </p:sp>
      <p:sp>
        <p:nvSpPr>
          <p:cNvPr id="200" name="Google Shape;200;p32"/>
          <p:cNvSpPr/>
          <p:nvPr/>
        </p:nvSpPr>
        <p:spPr>
          <a:xfrm>
            <a:off x="7151150" y="159325"/>
            <a:ext cx="15507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pid 1</a:t>
            </a:r>
            <a:endParaRPr/>
          </a:p>
        </p:txBody>
      </p:sp>
      <p:sp>
        <p:nvSpPr>
          <p:cNvPr id="201" name="Google Shape;201;p32"/>
          <p:cNvSpPr/>
          <p:nvPr/>
        </p:nvSpPr>
        <p:spPr>
          <a:xfrm>
            <a:off x="7279275" y="621600"/>
            <a:ext cx="15507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pid 2</a:t>
            </a:r>
            <a:endParaRPr/>
          </a:p>
        </p:txBody>
      </p:sp>
      <p:sp>
        <p:nvSpPr>
          <p:cNvPr id="202" name="Google Shape;202;p32"/>
          <p:cNvSpPr/>
          <p:nvPr/>
        </p:nvSpPr>
        <p:spPr>
          <a:xfrm>
            <a:off x="7407375" y="1095563"/>
            <a:ext cx="15507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pid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0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0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1000"/>
                                        <p:tgtEl>
                                          <p:spTgt spid="1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3" name="Shape 4363"/>
        <p:cNvGrpSpPr/>
        <p:nvPr/>
      </p:nvGrpSpPr>
      <p:grpSpPr>
        <a:xfrm>
          <a:off x="0" y="0"/>
          <a:ext cx="0" cy="0"/>
          <a:chOff x="0" y="0"/>
          <a:chExt cx="0" cy="0"/>
        </a:xfrm>
      </p:grpSpPr>
      <p:sp>
        <p:nvSpPr>
          <p:cNvPr id="4364" name="Google Shape;4364;p212"/>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  L caches</a:t>
            </a:r>
            <a:endParaRPr/>
          </a:p>
        </p:txBody>
      </p:sp>
      <p:sp>
        <p:nvSpPr>
          <p:cNvPr id="4365" name="Google Shape;4365;p212"/>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366" name="Google Shape;4366;p212"/>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367" name="Google Shape;4367;p212"/>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368" name="Google Shape;4368;p212"/>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369" name="Google Shape;4369;p212"/>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370" name="Google Shape;4370;p212"/>
          <p:cNvPicPr preferRelativeResize="0"/>
          <p:nvPr/>
        </p:nvPicPr>
        <p:blipFill rotWithShape="1">
          <a:blip r:embed="rId4">
            <a:alphaModFix/>
          </a:blip>
          <a:srcRect b="0" l="22629" r="23052" t="3818"/>
          <a:stretch/>
        </p:blipFill>
        <p:spPr>
          <a:xfrm>
            <a:off x="548195" y="4025221"/>
            <a:ext cx="472332" cy="513576"/>
          </a:xfrm>
          <a:prstGeom prst="rect">
            <a:avLst/>
          </a:prstGeom>
          <a:noFill/>
          <a:ln>
            <a:noFill/>
          </a:ln>
        </p:spPr>
      </p:pic>
      <p:sp>
        <p:nvSpPr>
          <p:cNvPr id="4371" name="Google Shape;4371;p212"/>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We then update the L caches with the 64 bytes we just receive, the L2 cache is a general cache, but L1i is the instruction based cache. </a:t>
            </a:r>
            <a:endParaRPr sz="1800">
              <a:solidFill>
                <a:schemeClr val="lt2"/>
              </a:solidFill>
            </a:endParaRPr>
          </a:p>
        </p:txBody>
      </p:sp>
      <p:sp>
        <p:nvSpPr>
          <p:cNvPr id="4372" name="Google Shape;4372;p212"/>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73" name="Google Shape;4373;p212"/>
          <p:cNvPicPr preferRelativeResize="0"/>
          <p:nvPr/>
        </p:nvPicPr>
        <p:blipFill>
          <a:blip r:embed="rId5">
            <a:alphaModFix/>
          </a:blip>
          <a:stretch>
            <a:fillRect/>
          </a:stretch>
        </p:blipFill>
        <p:spPr>
          <a:xfrm>
            <a:off x="2338275" y="2571748"/>
            <a:ext cx="1085725" cy="1672225"/>
          </a:xfrm>
          <a:prstGeom prst="rect">
            <a:avLst/>
          </a:prstGeom>
          <a:noFill/>
          <a:ln>
            <a:noFill/>
          </a:ln>
        </p:spPr>
      </p:pic>
      <p:sp>
        <p:nvSpPr>
          <p:cNvPr id="4374" name="Google Shape;4374;p212"/>
          <p:cNvSpPr/>
          <p:nvPr/>
        </p:nvSpPr>
        <p:spPr>
          <a:xfrm>
            <a:off x="206750" y="823398"/>
            <a:ext cx="15930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5" name="Google Shape;4375;p212"/>
          <p:cNvSpPr/>
          <p:nvPr/>
        </p:nvSpPr>
        <p:spPr>
          <a:xfrm>
            <a:off x="256864" y="1245009"/>
            <a:ext cx="1467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CU</a:t>
            </a:r>
            <a:endParaRPr>
              <a:solidFill>
                <a:schemeClr val="accent2"/>
              </a:solidFill>
            </a:endParaRPr>
          </a:p>
        </p:txBody>
      </p:sp>
      <p:sp>
        <p:nvSpPr>
          <p:cNvPr id="4376" name="Google Shape;4376;p212"/>
          <p:cNvSpPr/>
          <p:nvPr/>
        </p:nvSpPr>
        <p:spPr>
          <a:xfrm>
            <a:off x="256864" y="852378"/>
            <a:ext cx="1467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377" name="Google Shape;4377;p212"/>
          <p:cNvSpPr/>
          <p:nvPr/>
        </p:nvSpPr>
        <p:spPr>
          <a:xfrm>
            <a:off x="256864" y="1593636"/>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378" name="Google Shape;4378;p212"/>
          <p:cNvSpPr/>
          <p:nvPr/>
        </p:nvSpPr>
        <p:spPr>
          <a:xfrm>
            <a:off x="256864" y="2334894"/>
            <a:ext cx="1467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379" name="Google Shape;4379;p212"/>
          <p:cNvCxnSpPr/>
          <p:nvPr/>
        </p:nvCxnSpPr>
        <p:spPr>
          <a:xfrm flipH="1">
            <a:off x="745770" y="2012756"/>
            <a:ext cx="4500" cy="291600"/>
          </a:xfrm>
          <a:prstGeom prst="straightConnector1">
            <a:avLst/>
          </a:prstGeom>
          <a:noFill/>
          <a:ln cap="flat" cmpd="sng" w="9525">
            <a:solidFill>
              <a:schemeClr val="accent2"/>
            </a:solidFill>
            <a:prstDash val="solid"/>
            <a:round/>
            <a:headEnd len="med" w="med" type="none"/>
            <a:tailEnd len="med" w="med" type="triangle"/>
          </a:ln>
        </p:spPr>
      </p:cxnSp>
      <p:cxnSp>
        <p:nvCxnSpPr>
          <p:cNvPr id="4380" name="Google Shape;4380;p212"/>
          <p:cNvCxnSpPr/>
          <p:nvPr/>
        </p:nvCxnSpPr>
        <p:spPr>
          <a:xfrm flipH="1" rot="10800000">
            <a:off x="1264615" y="2002994"/>
            <a:ext cx="20700" cy="291600"/>
          </a:xfrm>
          <a:prstGeom prst="straightConnector1">
            <a:avLst/>
          </a:prstGeom>
          <a:noFill/>
          <a:ln cap="flat" cmpd="sng" w="9525">
            <a:solidFill>
              <a:schemeClr val="accent2"/>
            </a:solidFill>
            <a:prstDash val="solid"/>
            <a:round/>
            <a:headEnd len="med" w="med" type="none"/>
            <a:tailEnd len="med" w="med" type="triangle"/>
          </a:ln>
        </p:spPr>
      </p:cxnSp>
      <p:sp>
        <p:nvSpPr>
          <p:cNvPr id="4381" name="Google Shape;4381;p212"/>
          <p:cNvSpPr/>
          <p:nvPr/>
        </p:nvSpPr>
        <p:spPr>
          <a:xfrm>
            <a:off x="256874" y="2895036"/>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L1i</a:t>
            </a:r>
            <a:endParaRPr>
              <a:solidFill>
                <a:schemeClr val="accent2"/>
              </a:solidFill>
            </a:endParaRPr>
          </a:p>
        </p:txBody>
      </p:sp>
      <p:sp>
        <p:nvSpPr>
          <p:cNvPr id="4382" name="Google Shape;4382;p212"/>
          <p:cNvSpPr/>
          <p:nvPr/>
        </p:nvSpPr>
        <p:spPr>
          <a:xfrm>
            <a:off x="256885" y="3524406"/>
            <a:ext cx="1467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cxnSp>
        <p:nvCxnSpPr>
          <p:cNvPr id="4383" name="Google Shape;4383;p212"/>
          <p:cNvCxnSpPr>
            <a:stCxn id="4373" idx="1"/>
            <a:endCxn id="4382" idx="3"/>
          </p:cNvCxnSpPr>
          <p:nvPr/>
        </p:nvCxnSpPr>
        <p:spPr>
          <a:xfrm flipH="1">
            <a:off x="1724475" y="3407861"/>
            <a:ext cx="613800" cy="294600"/>
          </a:xfrm>
          <a:prstGeom prst="straightConnector1">
            <a:avLst/>
          </a:prstGeom>
          <a:noFill/>
          <a:ln cap="flat" cmpd="sng" w="9525">
            <a:solidFill>
              <a:schemeClr val="lt2"/>
            </a:solidFill>
            <a:prstDash val="solid"/>
            <a:round/>
            <a:headEnd len="med" w="med" type="none"/>
            <a:tailEnd len="med" w="med" type="triangle"/>
          </a:ln>
        </p:spPr>
      </p:cxnSp>
      <p:cxnSp>
        <p:nvCxnSpPr>
          <p:cNvPr id="4384" name="Google Shape;4384;p212"/>
          <p:cNvCxnSpPr>
            <a:stCxn id="4373" idx="1"/>
            <a:endCxn id="4381" idx="3"/>
          </p:cNvCxnSpPr>
          <p:nvPr/>
        </p:nvCxnSpPr>
        <p:spPr>
          <a:xfrm rot="10800000">
            <a:off x="1724475" y="3073361"/>
            <a:ext cx="613800" cy="334500"/>
          </a:xfrm>
          <a:prstGeom prst="straightConnector1">
            <a:avLst/>
          </a:prstGeom>
          <a:noFill/>
          <a:ln cap="flat" cmpd="sng" w="9525">
            <a:solidFill>
              <a:schemeClr val="accent2"/>
            </a:solidFill>
            <a:prstDash val="solid"/>
            <a:round/>
            <a:headEnd len="med" w="med" type="none"/>
            <a:tailEnd len="med" w="med" type="triangle"/>
          </a:ln>
        </p:spPr>
      </p:cxnSp>
      <p:sp>
        <p:nvSpPr>
          <p:cNvPr id="4385" name="Google Shape;4385;p212"/>
          <p:cNvSpPr txBox="1"/>
          <p:nvPr/>
        </p:nvSpPr>
        <p:spPr>
          <a:xfrm>
            <a:off x="1176850" y="2931675"/>
            <a:ext cx="7614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386" name="Google Shape;4386;p212"/>
          <p:cNvSpPr txBox="1"/>
          <p:nvPr/>
        </p:nvSpPr>
        <p:spPr>
          <a:xfrm>
            <a:off x="1128350" y="3620325"/>
            <a:ext cx="7614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0" name="Shape 4390"/>
        <p:cNvGrpSpPr/>
        <p:nvPr/>
      </p:nvGrpSpPr>
      <p:grpSpPr>
        <a:xfrm>
          <a:off x="0" y="0"/>
          <a:ext cx="0" cy="0"/>
          <a:chOff x="0" y="0"/>
          <a:chExt cx="0" cy="0"/>
        </a:xfrm>
      </p:grpSpPr>
      <p:sp>
        <p:nvSpPr>
          <p:cNvPr id="4391" name="Google Shape;4391;p213"/>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Decode</a:t>
            </a:r>
            <a:endParaRPr/>
          </a:p>
        </p:txBody>
      </p:sp>
      <p:sp>
        <p:nvSpPr>
          <p:cNvPr id="4392" name="Google Shape;4392;p213"/>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393" name="Google Shape;4393;p213"/>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394" name="Google Shape;4394;p213"/>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395" name="Google Shape;4395;p213"/>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396" name="Google Shape;4396;p213"/>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397" name="Google Shape;4397;p213"/>
          <p:cNvPicPr preferRelativeResize="0"/>
          <p:nvPr/>
        </p:nvPicPr>
        <p:blipFill rotWithShape="1">
          <a:blip r:embed="rId4">
            <a:alphaModFix/>
          </a:blip>
          <a:srcRect b="0" l="22629" r="23052" t="3818"/>
          <a:stretch/>
        </p:blipFill>
        <p:spPr>
          <a:xfrm>
            <a:off x="125920" y="4075633"/>
            <a:ext cx="472332" cy="513576"/>
          </a:xfrm>
          <a:prstGeom prst="rect">
            <a:avLst/>
          </a:prstGeom>
          <a:noFill/>
          <a:ln>
            <a:noFill/>
          </a:ln>
        </p:spPr>
      </p:pic>
      <p:sp>
        <p:nvSpPr>
          <p:cNvPr id="4398" name="Google Shape;4398;p213"/>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The CU gets instruction at 640 and starts decoding it, remember instructions are opcodes that need to be converted to control signals understood by the ALU. Here sub is converted to a - </a:t>
            </a:r>
            <a:endParaRPr sz="1800">
              <a:solidFill>
                <a:schemeClr val="lt2"/>
              </a:solidFill>
            </a:endParaRPr>
          </a:p>
        </p:txBody>
      </p:sp>
      <p:sp>
        <p:nvSpPr>
          <p:cNvPr id="4399" name="Google Shape;4399;p213"/>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0" name="Google Shape;4400;p213"/>
          <p:cNvSpPr/>
          <p:nvPr/>
        </p:nvSpPr>
        <p:spPr>
          <a:xfrm>
            <a:off x="206750" y="823400"/>
            <a:ext cx="27978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1" name="Google Shape;4401;p213"/>
          <p:cNvSpPr/>
          <p:nvPr/>
        </p:nvSpPr>
        <p:spPr>
          <a:xfrm>
            <a:off x="256884" y="1245000"/>
            <a:ext cx="2643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CU</a:t>
            </a:r>
            <a:endParaRPr sz="900">
              <a:solidFill>
                <a:schemeClr val="accent2"/>
              </a:solidFill>
            </a:endParaRPr>
          </a:p>
        </p:txBody>
      </p:sp>
      <p:sp>
        <p:nvSpPr>
          <p:cNvPr id="4402" name="Google Shape;4402;p213"/>
          <p:cNvSpPr/>
          <p:nvPr/>
        </p:nvSpPr>
        <p:spPr>
          <a:xfrm>
            <a:off x="256884" y="852375"/>
            <a:ext cx="2643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403" name="Google Shape;4403;p213"/>
          <p:cNvSpPr/>
          <p:nvPr/>
        </p:nvSpPr>
        <p:spPr>
          <a:xfrm>
            <a:off x="256884" y="15936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Registers</a:t>
            </a:r>
            <a:endParaRPr>
              <a:solidFill>
                <a:schemeClr val="accent2"/>
              </a:solidFill>
            </a:endParaRPr>
          </a:p>
        </p:txBody>
      </p:sp>
      <p:sp>
        <p:nvSpPr>
          <p:cNvPr id="4404" name="Google Shape;4404;p213"/>
          <p:cNvSpPr/>
          <p:nvPr/>
        </p:nvSpPr>
        <p:spPr>
          <a:xfrm>
            <a:off x="256884" y="2334900"/>
            <a:ext cx="2643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405" name="Google Shape;4405;p213"/>
          <p:cNvCxnSpPr/>
          <p:nvPr/>
        </p:nvCxnSpPr>
        <p:spPr>
          <a:xfrm flipH="1">
            <a:off x="745770" y="2012756"/>
            <a:ext cx="4500" cy="291600"/>
          </a:xfrm>
          <a:prstGeom prst="straightConnector1">
            <a:avLst/>
          </a:prstGeom>
          <a:noFill/>
          <a:ln cap="flat" cmpd="sng" w="9525">
            <a:solidFill>
              <a:schemeClr val="accent2"/>
            </a:solidFill>
            <a:prstDash val="solid"/>
            <a:round/>
            <a:headEnd len="med" w="med" type="none"/>
            <a:tailEnd len="med" w="med" type="triangle"/>
          </a:ln>
        </p:spPr>
      </p:cxnSp>
      <p:cxnSp>
        <p:nvCxnSpPr>
          <p:cNvPr id="4406" name="Google Shape;4406;p213"/>
          <p:cNvCxnSpPr/>
          <p:nvPr/>
        </p:nvCxnSpPr>
        <p:spPr>
          <a:xfrm flipH="1" rot="10800000">
            <a:off x="1264615" y="2002994"/>
            <a:ext cx="20700" cy="291600"/>
          </a:xfrm>
          <a:prstGeom prst="straightConnector1">
            <a:avLst/>
          </a:prstGeom>
          <a:noFill/>
          <a:ln cap="flat" cmpd="sng" w="9525">
            <a:solidFill>
              <a:schemeClr val="accent2"/>
            </a:solidFill>
            <a:prstDash val="solid"/>
            <a:round/>
            <a:headEnd len="med" w="med" type="none"/>
            <a:tailEnd len="med" w="med" type="triangle"/>
          </a:ln>
        </p:spPr>
      </p:cxnSp>
      <p:sp>
        <p:nvSpPr>
          <p:cNvPr id="4407" name="Google Shape;4407;p213"/>
          <p:cNvSpPr/>
          <p:nvPr/>
        </p:nvSpPr>
        <p:spPr>
          <a:xfrm>
            <a:off x="256875" y="28950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L1i</a:t>
            </a:r>
            <a:endParaRPr>
              <a:solidFill>
                <a:schemeClr val="accent2"/>
              </a:solidFill>
            </a:endParaRPr>
          </a:p>
        </p:txBody>
      </p:sp>
      <p:sp>
        <p:nvSpPr>
          <p:cNvPr id="4408" name="Google Shape;4408;p213"/>
          <p:cNvSpPr/>
          <p:nvPr/>
        </p:nvSpPr>
        <p:spPr>
          <a:xfrm>
            <a:off x="256876" y="3524400"/>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409" name="Google Shape;4409;p213"/>
          <p:cNvSpPr txBox="1"/>
          <p:nvPr/>
        </p:nvSpPr>
        <p:spPr>
          <a:xfrm>
            <a:off x="1703345" y="2931675"/>
            <a:ext cx="629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410" name="Google Shape;4410;p213"/>
          <p:cNvSpPr txBox="1"/>
          <p:nvPr/>
        </p:nvSpPr>
        <p:spPr>
          <a:xfrm>
            <a:off x="1667772" y="3620325"/>
            <a:ext cx="7689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pic>
        <p:nvPicPr>
          <p:cNvPr id="4411" name="Google Shape;4411;p213"/>
          <p:cNvPicPr preferRelativeResize="0"/>
          <p:nvPr/>
        </p:nvPicPr>
        <p:blipFill rotWithShape="1">
          <a:blip r:embed="rId3">
            <a:alphaModFix/>
          </a:blip>
          <a:srcRect b="1177" l="0" r="65234" t="91562"/>
          <a:stretch/>
        </p:blipFill>
        <p:spPr>
          <a:xfrm>
            <a:off x="817175" y="1287600"/>
            <a:ext cx="1895398" cy="27000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5" name="Shape 4415"/>
        <p:cNvGrpSpPr/>
        <p:nvPr/>
      </p:nvGrpSpPr>
      <p:grpSpPr>
        <a:xfrm>
          <a:off x="0" y="0"/>
          <a:ext cx="0" cy="0"/>
          <a:chOff x="0" y="0"/>
          <a:chExt cx="0" cy="0"/>
        </a:xfrm>
      </p:grpSpPr>
      <p:sp>
        <p:nvSpPr>
          <p:cNvPr id="4416" name="Google Shape;4416;p214"/>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Decode</a:t>
            </a:r>
            <a:endParaRPr/>
          </a:p>
        </p:txBody>
      </p:sp>
      <p:sp>
        <p:nvSpPr>
          <p:cNvPr id="4417" name="Google Shape;4417;p214"/>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418" name="Google Shape;4418;p214"/>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419" name="Google Shape;4419;p214"/>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420" name="Google Shape;4420;p214"/>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421" name="Google Shape;4421;p214"/>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422" name="Google Shape;4422;p214"/>
          <p:cNvPicPr preferRelativeResize="0"/>
          <p:nvPr/>
        </p:nvPicPr>
        <p:blipFill rotWithShape="1">
          <a:blip r:embed="rId4">
            <a:alphaModFix/>
          </a:blip>
          <a:srcRect b="0" l="22629" r="23052" t="3818"/>
          <a:stretch/>
        </p:blipFill>
        <p:spPr>
          <a:xfrm>
            <a:off x="125920" y="4075633"/>
            <a:ext cx="472332" cy="513576"/>
          </a:xfrm>
          <a:prstGeom prst="rect">
            <a:avLst/>
          </a:prstGeom>
          <a:noFill/>
          <a:ln>
            <a:noFill/>
          </a:ln>
        </p:spPr>
      </p:pic>
      <p:sp>
        <p:nvSpPr>
          <p:cNvPr id="4423" name="Google Shape;4423;p214"/>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The CU also fetches the values of the operands from the register (sp here) and prepare it for the ALU </a:t>
            </a:r>
            <a:endParaRPr sz="1800">
              <a:solidFill>
                <a:schemeClr val="lt2"/>
              </a:solidFill>
            </a:endParaRPr>
          </a:p>
        </p:txBody>
      </p:sp>
      <p:sp>
        <p:nvSpPr>
          <p:cNvPr id="4424" name="Google Shape;4424;p214"/>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5" name="Google Shape;4425;p214"/>
          <p:cNvSpPr/>
          <p:nvPr/>
        </p:nvSpPr>
        <p:spPr>
          <a:xfrm>
            <a:off x="206750" y="823400"/>
            <a:ext cx="27978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6" name="Google Shape;4426;p214"/>
          <p:cNvSpPr/>
          <p:nvPr/>
        </p:nvSpPr>
        <p:spPr>
          <a:xfrm>
            <a:off x="256884" y="1245000"/>
            <a:ext cx="2643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CU</a:t>
            </a:r>
            <a:endParaRPr sz="900">
              <a:solidFill>
                <a:schemeClr val="accent2"/>
              </a:solidFill>
            </a:endParaRPr>
          </a:p>
        </p:txBody>
      </p:sp>
      <p:sp>
        <p:nvSpPr>
          <p:cNvPr id="4427" name="Google Shape;4427;p214"/>
          <p:cNvSpPr/>
          <p:nvPr/>
        </p:nvSpPr>
        <p:spPr>
          <a:xfrm>
            <a:off x="256884" y="852375"/>
            <a:ext cx="2643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ALU</a:t>
            </a:r>
            <a:endParaRPr>
              <a:solidFill>
                <a:schemeClr val="accent2"/>
              </a:solidFill>
            </a:endParaRPr>
          </a:p>
        </p:txBody>
      </p:sp>
      <p:sp>
        <p:nvSpPr>
          <p:cNvPr id="4428" name="Google Shape;4428;p214"/>
          <p:cNvSpPr/>
          <p:nvPr/>
        </p:nvSpPr>
        <p:spPr>
          <a:xfrm>
            <a:off x="256884" y="15936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registers</a:t>
            </a:r>
            <a:endParaRPr sz="700">
              <a:solidFill>
                <a:schemeClr val="accent2"/>
              </a:solidFill>
            </a:endParaRPr>
          </a:p>
        </p:txBody>
      </p:sp>
      <p:sp>
        <p:nvSpPr>
          <p:cNvPr id="4429" name="Google Shape;4429;p214"/>
          <p:cNvSpPr/>
          <p:nvPr/>
        </p:nvSpPr>
        <p:spPr>
          <a:xfrm>
            <a:off x="256884" y="2334900"/>
            <a:ext cx="2643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430" name="Google Shape;4430;p214"/>
          <p:cNvCxnSpPr>
            <a:stCxn id="4431" idx="1"/>
          </p:cNvCxnSpPr>
          <p:nvPr/>
        </p:nvCxnSpPr>
        <p:spPr>
          <a:xfrm flipH="1">
            <a:off x="1535050" y="1439850"/>
            <a:ext cx="168300" cy="276000"/>
          </a:xfrm>
          <a:prstGeom prst="straightConnector1">
            <a:avLst/>
          </a:prstGeom>
          <a:noFill/>
          <a:ln cap="flat" cmpd="sng" w="9525">
            <a:solidFill>
              <a:schemeClr val="accent2"/>
            </a:solidFill>
            <a:prstDash val="solid"/>
            <a:round/>
            <a:headEnd len="med" w="med" type="none"/>
            <a:tailEnd len="med" w="med" type="triangle"/>
          </a:ln>
        </p:spPr>
      </p:cxnSp>
      <p:sp>
        <p:nvSpPr>
          <p:cNvPr id="4432" name="Google Shape;4432;p214"/>
          <p:cNvSpPr/>
          <p:nvPr/>
        </p:nvSpPr>
        <p:spPr>
          <a:xfrm>
            <a:off x="256875" y="28950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L1i</a:t>
            </a:r>
            <a:endParaRPr>
              <a:solidFill>
                <a:schemeClr val="accent2"/>
              </a:solidFill>
            </a:endParaRPr>
          </a:p>
        </p:txBody>
      </p:sp>
      <p:sp>
        <p:nvSpPr>
          <p:cNvPr id="4433" name="Google Shape;4433;p214"/>
          <p:cNvSpPr/>
          <p:nvPr/>
        </p:nvSpPr>
        <p:spPr>
          <a:xfrm>
            <a:off x="256876" y="3524400"/>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434" name="Google Shape;4434;p214"/>
          <p:cNvSpPr txBox="1"/>
          <p:nvPr/>
        </p:nvSpPr>
        <p:spPr>
          <a:xfrm>
            <a:off x="1703345" y="2931675"/>
            <a:ext cx="629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435" name="Google Shape;4435;p214"/>
          <p:cNvSpPr txBox="1"/>
          <p:nvPr/>
        </p:nvSpPr>
        <p:spPr>
          <a:xfrm>
            <a:off x="1667772" y="3620325"/>
            <a:ext cx="7689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pic>
        <p:nvPicPr>
          <p:cNvPr id="4436" name="Google Shape;4436;p214"/>
          <p:cNvPicPr preferRelativeResize="0"/>
          <p:nvPr/>
        </p:nvPicPr>
        <p:blipFill rotWithShape="1">
          <a:blip r:embed="rId3">
            <a:alphaModFix/>
          </a:blip>
          <a:srcRect b="1177" l="0" r="65234" t="91562"/>
          <a:stretch/>
        </p:blipFill>
        <p:spPr>
          <a:xfrm>
            <a:off x="817175" y="1287600"/>
            <a:ext cx="1895398" cy="270002"/>
          </a:xfrm>
          <a:prstGeom prst="rect">
            <a:avLst/>
          </a:prstGeom>
          <a:noFill/>
          <a:ln>
            <a:noFill/>
          </a:ln>
        </p:spPr>
      </p:pic>
      <p:sp>
        <p:nvSpPr>
          <p:cNvPr id="4437" name="Google Shape;4437;p214"/>
          <p:cNvSpPr txBox="1"/>
          <p:nvPr/>
        </p:nvSpPr>
        <p:spPr>
          <a:xfrm>
            <a:off x="1107300" y="1222388"/>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a:t>
            </a:r>
            <a:endParaRPr sz="1800">
              <a:solidFill>
                <a:srgbClr val="FF0000"/>
              </a:solidFill>
            </a:endParaRPr>
          </a:p>
        </p:txBody>
      </p:sp>
      <p:sp>
        <p:nvSpPr>
          <p:cNvPr id="4431" name="Google Shape;4431;p214"/>
          <p:cNvSpPr txBox="1"/>
          <p:nvPr/>
        </p:nvSpPr>
        <p:spPr>
          <a:xfrm>
            <a:off x="1703350" y="1322100"/>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100</a:t>
            </a:r>
            <a:endParaRPr sz="700">
              <a:solidFill>
                <a:srgbClr val="FF0000"/>
              </a:solidFill>
            </a:endParaRPr>
          </a:p>
        </p:txBody>
      </p:sp>
      <p:sp>
        <p:nvSpPr>
          <p:cNvPr id="4438" name="Google Shape;4438;p214"/>
          <p:cNvSpPr txBox="1"/>
          <p:nvPr/>
        </p:nvSpPr>
        <p:spPr>
          <a:xfrm>
            <a:off x="1304350" y="1686725"/>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sp=100</a:t>
            </a:r>
            <a:endParaRPr sz="700">
              <a:solidFill>
                <a:srgbClr val="FF0000"/>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2" name="Shape 4442"/>
        <p:cNvGrpSpPr/>
        <p:nvPr/>
      </p:nvGrpSpPr>
      <p:grpSpPr>
        <a:xfrm>
          <a:off x="0" y="0"/>
          <a:ext cx="0" cy="0"/>
          <a:chOff x="0" y="0"/>
          <a:chExt cx="0" cy="0"/>
        </a:xfrm>
      </p:grpSpPr>
      <p:sp>
        <p:nvSpPr>
          <p:cNvPr id="4443" name="Google Shape;4443;p215"/>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Execute</a:t>
            </a:r>
            <a:endParaRPr/>
          </a:p>
        </p:txBody>
      </p:sp>
      <p:sp>
        <p:nvSpPr>
          <p:cNvPr id="4444" name="Google Shape;4444;p215"/>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445" name="Google Shape;4445;p215"/>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446" name="Google Shape;4446;p215"/>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447" name="Google Shape;4447;p215"/>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448" name="Google Shape;4448;p215"/>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449" name="Google Shape;4449;p215"/>
          <p:cNvPicPr preferRelativeResize="0"/>
          <p:nvPr/>
        </p:nvPicPr>
        <p:blipFill rotWithShape="1">
          <a:blip r:embed="rId4">
            <a:alphaModFix/>
          </a:blip>
          <a:srcRect b="0" l="22629" r="23052" t="3818"/>
          <a:stretch/>
        </p:blipFill>
        <p:spPr>
          <a:xfrm>
            <a:off x="125920" y="4075633"/>
            <a:ext cx="472332" cy="513576"/>
          </a:xfrm>
          <a:prstGeom prst="rect">
            <a:avLst/>
          </a:prstGeom>
          <a:noFill/>
          <a:ln>
            <a:noFill/>
          </a:ln>
        </p:spPr>
      </p:pic>
      <p:sp>
        <p:nvSpPr>
          <p:cNvPr id="4450" name="Google Shape;4450;p215"/>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The ALU executes the instruction and prepares the result</a:t>
            </a:r>
            <a:endParaRPr sz="1800">
              <a:solidFill>
                <a:schemeClr val="lt2"/>
              </a:solidFill>
            </a:endParaRPr>
          </a:p>
        </p:txBody>
      </p:sp>
      <p:sp>
        <p:nvSpPr>
          <p:cNvPr id="4451" name="Google Shape;4451;p215"/>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2" name="Google Shape;4452;p215"/>
          <p:cNvSpPr/>
          <p:nvPr/>
        </p:nvSpPr>
        <p:spPr>
          <a:xfrm>
            <a:off x="206750" y="823400"/>
            <a:ext cx="27978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3" name="Google Shape;4453;p215"/>
          <p:cNvSpPr/>
          <p:nvPr/>
        </p:nvSpPr>
        <p:spPr>
          <a:xfrm>
            <a:off x="256884" y="1245000"/>
            <a:ext cx="2643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CU</a:t>
            </a:r>
            <a:endParaRPr sz="900">
              <a:solidFill>
                <a:schemeClr val="accent2"/>
              </a:solidFill>
            </a:endParaRPr>
          </a:p>
        </p:txBody>
      </p:sp>
      <p:sp>
        <p:nvSpPr>
          <p:cNvPr id="4454" name="Google Shape;4454;p215"/>
          <p:cNvSpPr/>
          <p:nvPr/>
        </p:nvSpPr>
        <p:spPr>
          <a:xfrm>
            <a:off x="256884" y="852375"/>
            <a:ext cx="2643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2"/>
                </a:solidFill>
              </a:rPr>
              <a:t>ALU</a:t>
            </a:r>
            <a:endParaRPr sz="800">
              <a:solidFill>
                <a:schemeClr val="accent2"/>
              </a:solidFill>
            </a:endParaRPr>
          </a:p>
        </p:txBody>
      </p:sp>
      <p:sp>
        <p:nvSpPr>
          <p:cNvPr id="4455" name="Google Shape;4455;p215"/>
          <p:cNvSpPr/>
          <p:nvPr/>
        </p:nvSpPr>
        <p:spPr>
          <a:xfrm>
            <a:off x="256884" y="15936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registers</a:t>
            </a:r>
            <a:endParaRPr sz="700">
              <a:solidFill>
                <a:schemeClr val="accent2"/>
              </a:solidFill>
            </a:endParaRPr>
          </a:p>
        </p:txBody>
      </p:sp>
      <p:sp>
        <p:nvSpPr>
          <p:cNvPr id="4456" name="Google Shape;4456;p215"/>
          <p:cNvSpPr/>
          <p:nvPr/>
        </p:nvSpPr>
        <p:spPr>
          <a:xfrm>
            <a:off x="256884" y="2334900"/>
            <a:ext cx="2643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457" name="Google Shape;4457;p215"/>
          <p:cNvCxnSpPr>
            <a:stCxn id="4458" idx="1"/>
          </p:cNvCxnSpPr>
          <p:nvPr/>
        </p:nvCxnSpPr>
        <p:spPr>
          <a:xfrm flipH="1">
            <a:off x="1535050" y="1439850"/>
            <a:ext cx="168300" cy="276000"/>
          </a:xfrm>
          <a:prstGeom prst="straightConnector1">
            <a:avLst/>
          </a:prstGeom>
          <a:noFill/>
          <a:ln cap="flat" cmpd="sng" w="9525">
            <a:solidFill>
              <a:schemeClr val="accent2"/>
            </a:solidFill>
            <a:prstDash val="solid"/>
            <a:round/>
            <a:headEnd len="med" w="med" type="none"/>
            <a:tailEnd len="med" w="med" type="triangle"/>
          </a:ln>
        </p:spPr>
      </p:cxnSp>
      <p:sp>
        <p:nvSpPr>
          <p:cNvPr id="4459" name="Google Shape;4459;p215"/>
          <p:cNvSpPr/>
          <p:nvPr/>
        </p:nvSpPr>
        <p:spPr>
          <a:xfrm>
            <a:off x="256875" y="28950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L1i</a:t>
            </a:r>
            <a:endParaRPr>
              <a:solidFill>
                <a:schemeClr val="accent2"/>
              </a:solidFill>
            </a:endParaRPr>
          </a:p>
        </p:txBody>
      </p:sp>
      <p:sp>
        <p:nvSpPr>
          <p:cNvPr id="4460" name="Google Shape;4460;p215"/>
          <p:cNvSpPr/>
          <p:nvPr/>
        </p:nvSpPr>
        <p:spPr>
          <a:xfrm>
            <a:off x="256876" y="3524400"/>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461" name="Google Shape;4461;p215"/>
          <p:cNvSpPr txBox="1"/>
          <p:nvPr/>
        </p:nvSpPr>
        <p:spPr>
          <a:xfrm>
            <a:off x="1703345" y="2931675"/>
            <a:ext cx="629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462" name="Google Shape;4462;p215"/>
          <p:cNvSpPr txBox="1"/>
          <p:nvPr/>
        </p:nvSpPr>
        <p:spPr>
          <a:xfrm>
            <a:off x="1667772" y="3620325"/>
            <a:ext cx="7689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pic>
        <p:nvPicPr>
          <p:cNvPr id="4463" name="Google Shape;4463;p215"/>
          <p:cNvPicPr preferRelativeResize="0"/>
          <p:nvPr/>
        </p:nvPicPr>
        <p:blipFill rotWithShape="1">
          <a:blip r:embed="rId3">
            <a:alphaModFix/>
          </a:blip>
          <a:srcRect b="1177" l="0" r="65234" t="91562"/>
          <a:stretch/>
        </p:blipFill>
        <p:spPr>
          <a:xfrm>
            <a:off x="817175" y="1287600"/>
            <a:ext cx="1895398" cy="270002"/>
          </a:xfrm>
          <a:prstGeom prst="rect">
            <a:avLst/>
          </a:prstGeom>
          <a:noFill/>
          <a:ln>
            <a:noFill/>
          </a:ln>
        </p:spPr>
      </p:pic>
      <p:sp>
        <p:nvSpPr>
          <p:cNvPr id="4464" name="Google Shape;4464;p215"/>
          <p:cNvSpPr txBox="1"/>
          <p:nvPr/>
        </p:nvSpPr>
        <p:spPr>
          <a:xfrm>
            <a:off x="1107300" y="1222388"/>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a:t>
            </a:r>
            <a:endParaRPr sz="1800">
              <a:solidFill>
                <a:srgbClr val="FF0000"/>
              </a:solidFill>
            </a:endParaRPr>
          </a:p>
        </p:txBody>
      </p:sp>
      <p:sp>
        <p:nvSpPr>
          <p:cNvPr id="4458" name="Google Shape;4458;p215"/>
          <p:cNvSpPr txBox="1"/>
          <p:nvPr/>
        </p:nvSpPr>
        <p:spPr>
          <a:xfrm>
            <a:off x="1703350" y="1322100"/>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100</a:t>
            </a:r>
            <a:endParaRPr sz="700">
              <a:solidFill>
                <a:srgbClr val="FF0000"/>
              </a:solidFill>
            </a:endParaRPr>
          </a:p>
        </p:txBody>
      </p:sp>
      <p:sp>
        <p:nvSpPr>
          <p:cNvPr id="4465" name="Google Shape;4465;p215"/>
          <p:cNvSpPr txBox="1"/>
          <p:nvPr/>
        </p:nvSpPr>
        <p:spPr>
          <a:xfrm>
            <a:off x="1304350" y="1686725"/>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sp=100</a:t>
            </a:r>
            <a:endParaRPr sz="700">
              <a:solidFill>
                <a:srgbClr val="FF0000"/>
              </a:solidFill>
            </a:endParaRPr>
          </a:p>
        </p:txBody>
      </p:sp>
      <p:sp>
        <p:nvSpPr>
          <p:cNvPr id="4466" name="Google Shape;4466;p215"/>
          <p:cNvSpPr txBox="1"/>
          <p:nvPr/>
        </p:nvSpPr>
        <p:spPr>
          <a:xfrm>
            <a:off x="1051150" y="864675"/>
            <a:ext cx="13440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rPr>
              <a:t>sp = 100-12 (88)</a:t>
            </a:r>
            <a:endParaRPr b="1" sz="1000">
              <a:solidFill>
                <a:srgbClr val="FF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0" name="Shape 4470"/>
        <p:cNvGrpSpPr/>
        <p:nvPr/>
      </p:nvGrpSpPr>
      <p:grpSpPr>
        <a:xfrm>
          <a:off x="0" y="0"/>
          <a:ext cx="0" cy="0"/>
          <a:chOff x="0" y="0"/>
          <a:chExt cx="0" cy="0"/>
        </a:xfrm>
      </p:grpSpPr>
      <p:sp>
        <p:nvSpPr>
          <p:cNvPr id="4471" name="Google Shape;4471;p216"/>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Write</a:t>
            </a:r>
            <a:endParaRPr/>
          </a:p>
        </p:txBody>
      </p:sp>
      <p:sp>
        <p:nvSpPr>
          <p:cNvPr id="4472" name="Google Shape;4472;p216"/>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473" name="Google Shape;4473;p216"/>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474" name="Google Shape;4474;p216"/>
          <p:cNvCxnSpPr/>
          <p:nvPr/>
        </p:nvCxnSpPr>
        <p:spPr>
          <a:xfrm flipH="1" rot="10800000">
            <a:off x="6193450" y="4300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475" name="Google Shape;4475;p216"/>
          <p:cNvSpPr txBox="1"/>
          <p:nvPr/>
        </p:nvSpPr>
        <p:spPr>
          <a:xfrm>
            <a:off x="5923954" y="4116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476" name="Google Shape;4476;p216"/>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477" name="Google Shape;4477;p216"/>
          <p:cNvPicPr preferRelativeResize="0"/>
          <p:nvPr/>
        </p:nvPicPr>
        <p:blipFill rotWithShape="1">
          <a:blip r:embed="rId4">
            <a:alphaModFix/>
          </a:blip>
          <a:srcRect b="0" l="22629" r="23052" t="3818"/>
          <a:stretch/>
        </p:blipFill>
        <p:spPr>
          <a:xfrm>
            <a:off x="125920" y="4075633"/>
            <a:ext cx="472332" cy="513576"/>
          </a:xfrm>
          <a:prstGeom prst="rect">
            <a:avLst/>
          </a:prstGeom>
          <a:noFill/>
          <a:ln>
            <a:noFill/>
          </a:ln>
        </p:spPr>
      </p:pic>
      <p:sp>
        <p:nvSpPr>
          <p:cNvPr id="4478" name="Google Shape;4478;p216"/>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The next step is to write the new value back to the sp </a:t>
            </a:r>
            <a:r>
              <a:rPr i="1" lang="en" sz="1100">
                <a:solidFill>
                  <a:schemeClr val="lt2"/>
                </a:solidFill>
              </a:rPr>
              <a:t>register</a:t>
            </a:r>
            <a:r>
              <a:rPr i="1" lang="en" sz="1100">
                <a:solidFill>
                  <a:schemeClr val="lt2"/>
                </a:solidFill>
              </a:rPr>
              <a:t> , the CU takes over to write, (ALU doesn’t write or read from/ to registers)</a:t>
            </a:r>
            <a:endParaRPr sz="1800">
              <a:solidFill>
                <a:schemeClr val="lt2"/>
              </a:solidFill>
            </a:endParaRPr>
          </a:p>
        </p:txBody>
      </p:sp>
      <p:sp>
        <p:nvSpPr>
          <p:cNvPr id="4479" name="Google Shape;4479;p216"/>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0" name="Google Shape;4480;p216"/>
          <p:cNvSpPr/>
          <p:nvPr/>
        </p:nvSpPr>
        <p:spPr>
          <a:xfrm>
            <a:off x="206750" y="823400"/>
            <a:ext cx="27978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1" name="Google Shape;4481;p216"/>
          <p:cNvSpPr/>
          <p:nvPr/>
        </p:nvSpPr>
        <p:spPr>
          <a:xfrm>
            <a:off x="256884" y="1245000"/>
            <a:ext cx="2643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CU</a:t>
            </a:r>
            <a:endParaRPr sz="900">
              <a:solidFill>
                <a:schemeClr val="accent2"/>
              </a:solidFill>
            </a:endParaRPr>
          </a:p>
        </p:txBody>
      </p:sp>
      <p:sp>
        <p:nvSpPr>
          <p:cNvPr id="4482" name="Google Shape;4482;p216"/>
          <p:cNvSpPr/>
          <p:nvPr/>
        </p:nvSpPr>
        <p:spPr>
          <a:xfrm>
            <a:off x="256884" y="852375"/>
            <a:ext cx="2643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2"/>
                </a:solidFill>
              </a:rPr>
              <a:t>ALU</a:t>
            </a:r>
            <a:endParaRPr sz="800">
              <a:solidFill>
                <a:schemeClr val="accent2"/>
              </a:solidFill>
            </a:endParaRPr>
          </a:p>
        </p:txBody>
      </p:sp>
      <p:sp>
        <p:nvSpPr>
          <p:cNvPr id="4483" name="Google Shape;4483;p216"/>
          <p:cNvSpPr/>
          <p:nvPr/>
        </p:nvSpPr>
        <p:spPr>
          <a:xfrm>
            <a:off x="256884" y="15936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registers</a:t>
            </a:r>
            <a:endParaRPr sz="700">
              <a:solidFill>
                <a:schemeClr val="accent2"/>
              </a:solidFill>
            </a:endParaRPr>
          </a:p>
        </p:txBody>
      </p:sp>
      <p:sp>
        <p:nvSpPr>
          <p:cNvPr id="4484" name="Google Shape;4484;p216"/>
          <p:cNvSpPr/>
          <p:nvPr/>
        </p:nvSpPr>
        <p:spPr>
          <a:xfrm>
            <a:off x="256884" y="2334900"/>
            <a:ext cx="2643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cxnSp>
        <p:nvCxnSpPr>
          <p:cNvPr id="4485" name="Google Shape;4485;p216"/>
          <p:cNvCxnSpPr>
            <a:stCxn id="4486" idx="1"/>
          </p:cNvCxnSpPr>
          <p:nvPr/>
        </p:nvCxnSpPr>
        <p:spPr>
          <a:xfrm flipH="1">
            <a:off x="1535050" y="1439850"/>
            <a:ext cx="168300" cy="276000"/>
          </a:xfrm>
          <a:prstGeom prst="straightConnector1">
            <a:avLst/>
          </a:prstGeom>
          <a:noFill/>
          <a:ln cap="flat" cmpd="sng" w="9525">
            <a:solidFill>
              <a:schemeClr val="accent2"/>
            </a:solidFill>
            <a:prstDash val="solid"/>
            <a:round/>
            <a:headEnd len="med" w="med" type="none"/>
            <a:tailEnd len="med" w="med" type="triangle"/>
          </a:ln>
        </p:spPr>
      </p:cxnSp>
      <p:sp>
        <p:nvSpPr>
          <p:cNvPr id="4487" name="Google Shape;4487;p216"/>
          <p:cNvSpPr/>
          <p:nvPr/>
        </p:nvSpPr>
        <p:spPr>
          <a:xfrm>
            <a:off x="256875" y="28950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L1i</a:t>
            </a:r>
            <a:endParaRPr>
              <a:solidFill>
                <a:schemeClr val="accent2"/>
              </a:solidFill>
            </a:endParaRPr>
          </a:p>
        </p:txBody>
      </p:sp>
      <p:sp>
        <p:nvSpPr>
          <p:cNvPr id="4488" name="Google Shape;4488;p216"/>
          <p:cNvSpPr/>
          <p:nvPr/>
        </p:nvSpPr>
        <p:spPr>
          <a:xfrm>
            <a:off x="256876" y="3524400"/>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489" name="Google Shape;4489;p216"/>
          <p:cNvSpPr txBox="1"/>
          <p:nvPr/>
        </p:nvSpPr>
        <p:spPr>
          <a:xfrm>
            <a:off x="1703345" y="2931675"/>
            <a:ext cx="629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490" name="Google Shape;4490;p216"/>
          <p:cNvSpPr txBox="1"/>
          <p:nvPr/>
        </p:nvSpPr>
        <p:spPr>
          <a:xfrm>
            <a:off x="1667772" y="3620325"/>
            <a:ext cx="7689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pic>
        <p:nvPicPr>
          <p:cNvPr id="4491" name="Google Shape;4491;p216"/>
          <p:cNvPicPr preferRelativeResize="0"/>
          <p:nvPr/>
        </p:nvPicPr>
        <p:blipFill rotWithShape="1">
          <a:blip r:embed="rId3">
            <a:alphaModFix/>
          </a:blip>
          <a:srcRect b="1177" l="0" r="65234" t="91562"/>
          <a:stretch/>
        </p:blipFill>
        <p:spPr>
          <a:xfrm>
            <a:off x="817175" y="1287600"/>
            <a:ext cx="1895398" cy="270002"/>
          </a:xfrm>
          <a:prstGeom prst="rect">
            <a:avLst/>
          </a:prstGeom>
          <a:noFill/>
          <a:ln>
            <a:noFill/>
          </a:ln>
        </p:spPr>
      </p:pic>
      <p:sp>
        <p:nvSpPr>
          <p:cNvPr id="4492" name="Google Shape;4492;p216"/>
          <p:cNvSpPr txBox="1"/>
          <p:nvPr/>
        </p:nvSpPr>
        <p:spPr>
          <a:xfrm>
            <a:off x="1107300" y="1222388"/>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a:t>
            </a:r>
            <a:endParaRPr sz="1800">
              <a:solidFill>
                <a:srgbClr val="FF0000"/>
              </a:solidFill>
            </a:endParaRPr>
          </a:p>
        </p:txBody>
      </p:sp>
      <p:sp>
        <p:nvSpPr>
          <p:cNvPr id="4486" name="Google Shape;4486;p216"/>
          <p:cNvSpPr txBox="1"/>
          <p:nvPr/>
        </p:nvSpPr>
        <p:spPr>
          <a:xfrm>
            <a:off x="1703350" y="1322100"/>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100</a:t>
            </a:r>
            <a:endParaRPr sz="700">
              <a:solidFill>
                <a:srgbClr val="FF0000"/>
              </a:solidFill>
            </a:endParaRPr>
          </a:p>
        </p:txBody>
      </p:sp>
      <p:sp>
        <p:nvSpPr>
          <p:cNvPr id="4493" name="Google Shape;4493;p216"/>
          <p:cNvSpPr txBox="1"/>
          <p:nvPr/>
        </p:nvSpPr>
        <p:spPr>
          <a:xfrm>
            <a:off x="1304350" y="1686725"/>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sp=88</a:t>
            </a:r>
            <a:endParaRPr sz="700">
              <a:solidFill>
                <a:srgbClr val="FF0000"/>
              </a:solidFill>
            </a:endParaRPr>
          </a:p>
        </p:txBody>
      </p:sp>
      <p:sp>
        <p:nvSpPr>
          <p:cNvPr id="4494" name="Google Shape;4494;p216"/>
          <p:cNvSpPr txBox="1"/>
          <p:nvPr/>
        </p:nvSpPr>
        <p:spPr>
          <a:xfrm>
            <a:off x="1051150" y="864675"/>
            <a:ext cx="13440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rPr>
              <a:t>sp = 100-12 (88)</a:t>
            </a:r>
            <a:endParaRPr b="1" sz="1000">
              <a:solidFill>
                <a:srgbClr val="FF0000"/>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8" name="Shape 4498"/>
        <p:cNvGrpSpPr/>
        <p:nvPr/>
      </p:nvGrpSpPr>
      <p:grpSpPr>
        <a:xfrm>
          <a:off x="0" y="0"/>
          <a:ext cx="0" cy="0"/>
          <a:chOff x="0" y="0"/>
          <a:chExt cx="0" cy="0"/>
        </a:xfrm>
      </p:grpSpPr>
      <p:sp>
        <p:nvSpPr>
          <p:cNvPr id="4499" name="Google Shape;4499;p217"/>
          <p:cNvSpPr txBox="1"/>
          <p:nvPr>
            <p:ph type="title"/>
          </p:nvPr>
        </p:nvSpPr>
        <p:spPr>
          <a:xfrm>
            <a:off x="294675" y="104575"/>
            <a:ext cx="443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Fetch Next instruction</a:t>
            </a:r>
            <a:endParaRPr/>
          </a:p>
        </p:txBody>
      </p:sp>
      <p:sp>
        <p:nvSpPr>
          <p:cNvPr id="4500" name="Google Shape;4500;p217"/>
          <p:cNvSpPr/>
          <p:nvPr/>
        </p:nvSpPr>
        <p:spPr>
          <a:xfrm>
            <a:off x="6447850" y="702250"/>
            <a:ext cx="2202300" cy="387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accent6"/>
              </a:solidFill>
            </a:endParaRPr>
          </a:p>
        </p:txBody>
      </p:sp>
      <p:pic>
        <p:nvPicPr>
          <p:cNvPr id="4501" name="Google Shape;4501;p217"/>
          <p:cNvPicPr preferRelativeResize="0"/>
          <p:nvPr/>
        </p:nvPicPr>
        <p:blipFill rotWithShape="1">
          <a:blip r:embed="rId3">
            <a:alphaModFix/>
          </a:blip>
          <a:srcRect b="0" l="0" r="65234" t="0"/>
          <a:stretch/>
        </p:blipFill>
        <p:spPr>
          <a:xfrm>
            <a:off x="6509575" y="780600"/>
            <a:ext cx="1895398" cy="3718950"/>
          </a:xfrm>
          <a:prstGeom prst="rect">
            <a:avLst/>
          </a:prstGeom>
          <a:noFill/>
          <a:ln>
            <a:noFill/>
          </a:ln>
        </p:spPr>
      </p:pic>
      <p:cxnSp>
        <p:nvCxnSpPr>
          <p:cNvPr id="4502" name="Google Shape;4502;p217"/>
          <p:cNvCxnSpPr/>
          <p:nvPr/>
        </p:nvCxnSpPr>
        <p:spPr>
          <a:xfrm flipH="1" rot="10800000">
            <a:off x="6193450" y="406499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4503" name="Google Shape;4503;p217"/>
          <p:cNvSpPr txBox="1"/>
          <p:nvPr/>
        </p:nvSpPr>
        <p:spPr>
          <a:xfrm>
            <a:off x="5923954" y="388081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sp>
        <p:nvSpPr>
          <p:cNvPr id="4504" name="Google Shape;4504;p217"/>
          <p:cNvSpPr/>
          <p:nvPr/>
        </p:nvSpPr>
        <p:spPr>
          <a:xfrm>
            <a:off x="6359925" y="169375"/>
            <a:ext cx="27411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4505" name="Google Shape;4505;p217"/>
          <p:cNvPicPr preferRelativeResize="0"/>
          <p:nvPr/>
        </p:nvPicPr>
        <p:blipFill rotWithShape="1">
          <a:blip r:embed="rId4">
            <a:alphaModFix/>
          </a:blip>
          <a:srcRect b="0" l="22629" r="23052" t="3818"/>
          <a:stretch/>
        </p:blipFill>
        <p:spPr>
          <a:xfrm>
            <a:off x="125920" y="4075633"/>
            <a:ext cx="472332" cy="513576"/>
          </a:xfrm>
          <a:prstGeom prst="rect">
            <a:avLst/>
          </a:prstGeom>
          <a:noFill/>
          <a:ln>
            <a:noFill/>
          </a:ln>
        </p:spPr>
      </p:pic>
      <p:sp>
        <p:nvSpPr>
          <p:cNvPr id="4506" name="Google Shape;4506;p217"/>
          <p:cNvSpPr txBox="1"/>
          <p:nvPr/>
        </p:nvSpPr>
        <p:spPr>
          <a:xfrm>
            <a:off x="92575" y="4635650"/>
            <a:ext cx="71637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Increment the program counter and fetch the next instruction, luckily we have it hot in the L1i cache. Fast!</a:t>
            </a:r>
            <a:endParaRPr sz="1800">
              <a:solidFill>
                <a:schemeClr val="lt2"/>
              </a:solidFill>
            </a:endParaRPr>
          </a:p>
        </p:txBody>
      </p:sp>
      <p:sp>
        <p:nvSpPr>
          <p:cNvPr id="4507" name="Google Shape;4507;p217"/>
          <p:cNvSpPr/>
          <p:nvPr/>
        </p:nvSpPr>
        <p:spPr>
          <a:xfrm>
            <a:off x="6509575" y="1181000"/>
            <a:ext cx="2040300" cy="320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8" name="Google Shape;4508;p217"/>
          <p:cNvSpPr/>
          <p:nvPr/>
        </p:nvSpPr>
        <p:spPr>
          <a:xfrm>
            <a:off x="206750" y="823400"/>
            <a:ext cx="2797800" cy="3205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9" name="Google Shape;4509;p217"/>
          <p:cNvSpPr/>
          <p:nvPr/>
        </p:nvSpPr>
        <p:spPr>
          <a:xfrm>
            <a:off x="256884" y="1245000"/>
            <a:ext cx="2643600" cy="312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CU</a:t>
            </a:r>
            <a:endParaRPr sz="900">
              <a:solidFill>
                <a:schemeClr val="accent2"/>
              </a:solidFill>
            </a:endParaRPr>
          </a:p>
        </p:txBody>
      </p:sp>
      <p:sp>
        <p:nvSpPr>
          <p:cNvPr id="4510" name="Google Shape;4510;p217"/>
          <p:cNvSpPr/>
          <p:nvPr/>
        </p:nvSpPr>
        <p:spPr>
          <a:xfrm>
            <a:off x="256884" y="852375"/>
            <a:ext cx="2643600" cy="356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2"/>
                </a:solidFill>
              </a:rPr>
              <a:t>ALU</a:t>
            </a:r>
            <a:endParaRPr sz="800">
              <a:solidFill>
                <a:schemeClr val="accent2"/>
              </a:solidFill>
            </a:endParaRPr>
          </a:p>
        </p:txBody>
      </p:sp>
      <p:sp>
        <p:nvSpPr>
          <p:cNvPr id="4511" name="Google Shape;4511;p217"/>
          <p:cNvSpPr/>
          <p:nvPr/>
        </p:nvSpPr>
        <p:spPr>
          <a:xfrm>
            <a:off x="256884" y="15936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registers</a:t>
            </a:r>
            <a:endParaRPr sz="700">
              <a:solidFill>
                <a:schemeClr val="accent2"/>
              </a:solidFill>
            </a:endParaRPr>
          </a:p>
        </p:txBody>
      </p:sp>
      <p:sp>
        <p:nvSpPr>
          <p:cNvPr id="4512" name="Google Shape;4512;p217"/>
          <p:cNvSpPr/>
          <p:nvPr/>
        </p:nvSpPr>
        <p:spPr>
          <a:xfrm>
            <a:off x="256884" y="2334900"/>
            <a:ext cx="2643600" cy="412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MMU</a:t>
            </a:r>
            <a:endParaRPr>
              <a:solidFill>
                <a:schemeClr val="accent2"/>
              </a:solidFill>
            </a:endParaRPr>
          </a:p>
        </p:txBody>
      </p:sp>
      <p:sp>
        <p:nvSpPr>
          <p:cNvPr id="4513" name="Google Shape;4513;p217"/>
          <p:cNvSpPr/>
          <p:nvPr/>
        </p:nvSpPr>
        <p:spPr>
          <a:xfrm>
            <a:off x="256875" y="2895025"/>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L1i</a:t>
            </a:r>
            <a:endParaRPr>
              <a:solidFill>
                <a:schemeClr val="accent2"/>
              </a:solidFill>
            </a:endParaRPr>
          </a:p>
        </p:txBody>
      </p:sp>
      <p:sp>
        <p:nvSpPr>
          <p:cNvPr id="4514" name="Google Shape;4514;p217"/>
          <p:cNvSpPr/>
          <p:nvPr/>
        </p:nvSpPr>
        <p:spPr>
          <a:xfrm>
            <a:off x="256876" y="3524400"/>
            <a:ext cx="2643600" cy="356400"/>
          </a:xfrm>
          <a:prstGeom prst="rect">
            <a:avLst/>
          </a:prstGeom>
          <a:noFill/>
          <a:ln cap="flat" cmpd="sng" w="952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L2</a:t>
            </a:r>
            <a:endParaRPr>
              <a:solidFill>
                <a:schemeClr val="accent2"/>
              </a:solidFill>
            </a:endParaRPr>
          </a:p>
        </p:txBody>
      </p:sp>
      <p:sp>
        <p:nvSpPr>
          <p:cNvPr id="4515" name="Google Shape;4515;p217"/>
          <p:cNvSpPr txBox="1"/>
          <p:nvPr/>
        </p:nvSpPr>
        <p:spPr>
          <a:xfrm>
            <a:off x="1703345" y="2931675"/>
            <a:ext cx="629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516" name="Google Shape;4516;p217"/>
          <p:cNvSpPr txBox="1"/>
          <p:nvPr/>
        </p:nvSpPr>
        <p:spPr>
          <a:xfrm>
            <a:off x="1667772" y="3620325"/>
            <a:ext cx="7689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64 bytes</a:t>
            </a:r>
            <a:endParaRPr sz="800">
              <a:solidFill>
                <a:schemeClr val="lt2"/>
              </a:solidFill>
            </a:endParaRPr>
          </a:p>
        </p:txBody>
      </p:sp>
      <p:sp>
        <p:nvSpPr>
          <p:cNvPr id="4517" name="Google Shape;4517;p217"/>
          <p:cNvSpPr txBox="1"/>
          <p:nvPr/>
        </p:nvSpPr>
        <p:spPr>
          <a:xfrm>
            <a:off x="1263825" y="1654088"/>
            <a:ext cx="6297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0000"/>
                </a:solidFill>
              </a:rPr>
              <a:t>sp=88</a:t>
            </a:r>
            <a:endParaRPr b="1" sz="900">
              <a:solidFill>
                <a:srgbClr val="FF0000"/>
              </a:solidFill>
            </a:endParaRPr>
          </a:p>
        </p:txBody>
      </p:sp>
      <p:sp>
        <p:nvSpPr>
          <p:cNvPr id="4518" name="Google Shape;4518;p217"/>
          <p:cNvSpPr txBox="1"/>
          <p:nvPr/>
        </p:nvSpPr>
        <p:spPr>
          <a:xfrm>
            <a:off x="1051150" y="864675"/>
            <a:ext cx="13440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FF0000"/>
              </a:solidFill>
            </a:endParaRPr>
          </a:p>
        </p:txBody>
      </p:sp>
      <p:pic>
        <p:nvPicPr>
          <p:cNvPr id="4519" name="Google Shape;4519;p217"/>
          <p:cNvPicPr preferRelativeResize="0"/>
          <p:nvPr/>
        </p:nvPicPr>
        <p:blipFill rotWithShape="1">
          <a:blip r:embed="rId3">
            <a:alphaModFix/>
          </a:blip>
          <a:srcRect b="8354" l="0" r="65234" t="86190"/>
          <a:stretch/>
        </p:blipFill>
        <p:spPr>
          <a:xfrm>
            <a:off x="747250" y="1299763"/>
            <a:ext cx="1895398" cy="202876"/>
          </a:xfrm>
          <a:prstGeom prst="rect">
            <a:avLst/>
          </a:prstGeom>
          <a:noFill/>
          <a:ln>
            <a:noFill/>
          </a:ln>
        </p:spPr>
      </p:pic>
      <p:cxnSp>
        <p:nvCxnSpPr>
          <p:cNvPr id="4520" name="Google Shape;4520;p217"/>
          <p:cNvCxnSpPr/>
          <p:nvPr/>
        </p:nvCxnSpPr>
        <p:spPr>
          <a:xfrm flipH="1">
            <a:off x="2222175" y="1972950"/>
            <a:ext cx="6900" cy="1003800"/>
          </a:xfrm>
          <a:prstGeom prst="straightConnector1">
            <a:avLst/>
          </a:prstGeom>
          <a:noFill/>
          <a:ln cap="flat" cmpd="sng" w="9525">
            <a:solidFill>
              <a:schemeClr val="accent5"/>
            </a:solidFill>
            <a:prstDash val="solid"/>
            <a:round/>
            <a:headEnd len="med" w="med" type="none"/>
            <a:tailEnd len="med" w="med" type="triangle"/>
          </a:ln>
        </p:spPr>
      </p:cxnSp>
      <p:sp>
        <p:nvSpPr>
          <p:cNvPr id="4521" name="Google Shape;4521;p217"/>
          <p:cNvSpPr txBox="1"/>
          <p:nvPr/>
        </p:nvSpPr>
        <p:spPr>
          <a:xfrm>
            <a:off x="1370175" y="1950488"/>
            <a:ext cx="15303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Cache hit!</a:t>
            </a:r>
            <a:endParaRPr sz="1300">
              <a:solidFill>
                <a:schemeClr val="lt2"/>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5" name="Shape 4525"/>
        <p:cNvGrpSpPr/>
        <p:nvPr/>
      </p:nvGrpSpPr>
      <p:grpSpPr>
        <a:xfrm>
          <a:off x="0" y="0"/>
          <a:ext cx="0" cy="0"/>
          <a:chOff x="0" y="0"/>
          <a:chExt cx="0" cy="0"/>
        </a:xfrm>
      </p:grpSpPr>
      <p:sp>
        <p:nvSpPr>
          <p:cNvPr id="4526" name="Google Shape;4526;p21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Teaser Question</a:t>
            </a:r>
            <a:endParaRPr/>
          </a:p>
        </p:txBody>
      </p:sp>
      <p:sp>
        <p:nvSpPr>
          <p:cNvPr id="4527" name="Google Shape;4527;p218"/>
          <p:cNvSpPr txBox="1"/>
          <p:nvPr>
            <p:ph idx="1" type="body"/>
          </p:nvPr>
        </p:nvSpPr>
        <p:spPr>
          <a:xfrm>
            <a:off x="259500" y="1123400"/>
            <a:ext cx="9708900" cy="1714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What if you called a function</a:t>
            </a:r>
            <a:endParaRPr sz="2200"/>
          </a:p>
          <a:p>
            <a:pPr indent="-368300" lvl="0" marL="457200" rtl="0" algn="l">
              <a:spcBef>
                <a:spcPts val="0"/>
              </a:spcBef>
              <a:spcAft>
                <a:spcPts val="0"/>
              </a:spcAft>
              <a:buSzPts val="2200"/>
              <a:buChar char="●"/>
            </a:pPr>
            <a:r>
              <a:rPr lang="en" sz="2200"/>
              <a:t>Function code is NOT within the 64 bytes cache</a:t>
            </a:r>
            <a:endParaRPr sz="2200"/>
          </a:p>
          <a:p>
            <a:pPr indent="-368300" lvl="0" marL="457200" rtl="0" algn="l">
              <a:spcBef>
                <a:spcPts val="0"/>
              </a:spcBef>
              <a:spcAft>
                <a:spcPts val="0"/>
              </a:spcAft>
              <a:buSzPts val="2200"/>
              <a:buChar char="●"/>
            </a:pPr>
            <a:r>
              <a:rPr lang="en" sz="2200"/>
              <a:t>Cache misses! </a:t>
            </a:r>
            <a:endParaRPr sz="2200"/>
          </a:p>
          <a:p>
            <a:pPr indent="-368300" lvl="0" marL="457200" rtl="0" algn="l">
              <a:spcBef>
                <a:spcPts val="0"/>
              </a:spcBef>
              <a:spcAft>
                <a:spcPts val="0"/>
              </a:spcAft>
              <a:buSzPts val="2200"/>
              <a:buChar char="●"/>
            </a:pPr>
            <a:r>
              <a:rPr lang="en" sz="2200"/>
              <a:t>Inlining</a:t>
            </a:r>
            <a:endParaRPr sz="2200"/>
          </a:p>
          <a:p>
            <a:pPr indent="-368300" lvl="0" marL="457200" rtl="0" algn="l">
              <a:spcBef>
                <a:spcPts val="0"/>
              </a:spcBef>
              <a:spcAft>
                <a:spcPts val="0"/>
              </a:spcAft>
              <a:buSzPts val="2200"/>
              <a:buChar char="●"/>
            </a:pPr>
            <a:r>
              <a:rPr lang="en" sz="2200"/>
              <a:t>MySQL 8.x</a:t>
            </a:r>
            <a:endParaRPr sz="22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1" name="Shape 4531"/>
        <p:cNvGrpSpPr/>
        <p:nvPr/>
      </p:nvGrpSpPr>
      <p:grpSpPr>
        <a:xfrm>
          <a:off x="0" y="0"/>
          <a:ext cx="0" cy="0"/>
          <a:chOff x="0" y="0"/>
          <a:chExt cx="0" cy="0"/>
        </a:xfrm>
      </p:grpSpPr>
      <p:sp>
        <p:nvSpPr>
          <p:cNvPr id="4532" name="Google Shape;4532;p21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533" name="Google Shape;4533;p219"/>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Instruction life cycle</a:t>
            </a:r>
            <a:endParaRPr sz="2200"/>
          </a:p>
          <a:p>
            <a:pPr indent="-368300" lvl="0" marL="457200" rtl="0" algn="l">
              <a:spcBef>
                <a:spcPts val="0"/>
              </a:spcBef>
              <a:spcAft>
                <a:spcPts val="0"/>
              </a:spcAft>
              <a:buSzPts val="2200"/>
              <a:buChar char="●"/>
            </a:pPr>
            <a:r>
              <a:rPr lang="en" sz="2200"/>
              <a:t>Each stage has component</a:t>
            </a:r>
            <a:endParaRPr sz="2200"/>
          </a:p>
          <a:p>
            <a:pPr indent="-368300" lvl="0" marL="457200" rtl="0" algn="l">
              <a:spcBef>
                <a:spcPts val="0"/>
              </a:spcBef>
              <a:spcAft>
                <a:spcPts val="0"/>
              </a:spcAft>
              <a:buSzPts val="2200"/>
              <a:buChar char="●"/>
            </a:pPr>
            <a:r>
              <a:rPr lang="en" sz="2200"/>
              <a:t>Can be overlapped</a:t>
            </a:r>
            <a:endParaRPr sz="2200"/>
          </a:p>
          <a:p>
            <a:pPr indent="-368300" lvl="0" marL="457200" rtl="0" algn="l">
              <a:spcBef>
                <a:spcPts val="0"/>
              </a:spcBef>
              <a:spcAft>
                <a:spcPts val="0"/>
              </a:spcAft>
              <a:buSzPts val="2200"/>
              <a:buChar char="●"/>
            </a:pPr>
            <a:r>
              <a:rPr lang="en" sz="2200"/>
              <a:t>RAM access is slower than cache</a:t>
            </a:r>
            <a:endParaRPr sz="220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7" name="Shape 4537"/>
        <p:cNvGrpSpPr/>
        <p:nvPr/>
      </p:nvGrpSpPr>
      <p:grpSpPr>
        <a:xfrm>
          <a:off x="0" y="0"/>
          <a:ext cx="0" cy="0"/>
          <a:chOff x="0" y="0"/>
          <a:chExt cx="0" cy="0"/>
        </a:xfrm>
      </p:grpSpPr>
      <p:sp>
        <p:nvSpPr>
          <p:cNvPr id="4538" name="Google Shape;4538;p22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Pipelining and </a:t>
            </a:r>
            <a:r>
              <a:rPr lang="en"/>
              <a:t>Parallelism</a:t>
            </a:r>
            <a:r>
              <a:rPr lang="en"/>
              <a:t> </a:t>
            </a:r>
            <a:endParaRPr/>
          </a:p>
        </p:txBody>
      </p:sp>
      <p:sp>
        <p:nvSpPr>
          <p:cNvPr id="4539" name="Google Shape;4539;p22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Making CPU efficient  </a:t>
            </a:r>
            <a:endParaRPr/>
          </a:p>
        </p:txBody>
      </p:sp>
      <p:sp>
        <p:nvSpPr>
          <p:cNvPr id="4540" name="Google Shape;4540;p22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4" name="Shape 4544"/>
        <p:cNvGrpSpPr/>
        <p:nvPr/>
      </p:nvGrpSpPr>
      <p:grpSpPr>
        <a:xfrm>
          <a:off x="0" y="0"/>
          <a:ext cx="0" cy="0"/>
          <a:chOff x="0" y="0"/>
          <a:chExt cx="0" cy="0"/>
        </a:xfrm>
      </p:grpSpPr>
      <p:sp>
        <p:nvSpPr>
          <p:cNvPr id="4545" name="Google Shape;4545;p22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mostly idle</a:t>
            </a:r>
            <a:endParaRPr/>
          </a:p>
        </p:txBody>
      </p:sp>
      <p:sp>
        <p:nvSpPr>
          <p:cNvPr id="4546" name="Google Shape;4546;p221"/>
          <p:cNvSpPr txBox="1"/>
          <p:nvPr>
            <p:ph idx="1" type="body"/>
          </p:nvPr>
        </p:nvSpPr>
        <p:spPr>
          <a:xfrm>
            <a:off x="259500" y="1123400"/>
            <a:ext cx="9708900" cy="1714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Notice how parts of the CPU are mostly idle</a:t>
            </a:r>
            <a:endParaRPr sz="2200"/>
          </a:p>
          <a:p>
            <a:pPr indent="-368300" lvl="0" marL="457200" rtl="0" algn="l">
              <a:spcBef>
                <a:spcPts val="0"/>
              </a:spcBef>
              <a:spcAft>
                <a:spcPts val="0"/>
              </a:spcAft>
              <a:buSzPts val="2200"/>
              <a:buChar char="●"/>
            </a:pPr>
            <a:r>
              <a:rPr lang="en" sz="2200"/>
              <a:t>Pipelining helps</a:t>
            </a:r>
            <a:endParaRPr sz="2200"/>
          </a:p>
          <a:p>
            <a:pPr indent="-368300" lvl="0" marL="457200" rtl="0" algn="l">
              <a:spcBef>
                <a:spcPts val="0"/>
              </a:spcBef>
              <a:spcAft>
                <a:spcPts val="0"/>
              </a:spcAft>
              <a:buSzPts val="2200"/>
              <a:buChar char="●"/>
            </a:pPr>
            <a:r>
              <a:rPr lang="en" sz="2200"/>
              <a:t>While decoding, we can fetch another instruction</a:t>
            </a:r>
            <a:endParaRPr sz="2200"/>
          </a:p>
          <a:p>
            <a:pPr indent="-368300" lvl="0" marL="457200" rtl="0" algn="l">
              <a:spcBef>
                <a:spcPts val="0"/>
              </a:spcBef>
              <a:spcAft>
                <a:spcPts val="0"/>
              </a:spcAft>
              <a:buSzPts val="2200"/>
              <a:buChar char="●"/>
            </a:pPr>
            <a:r>
              <a:rPr lang="en" sz="2200"/>
              <a:t>While ALU executing, we can decode another instruction</a:t>
            </a:r>
            <a:endParaRPr sz="2200"/>
          </a:p>
        </p:txBody>
      </p:sp>
      <p:sp>
        <p:nvSpPr>
          <p:cNvPr id="4547" name="Google Shape;4547;p221"/>
          <p:cNvSpPr/>
          <p:nvPr/>
        </p:nvSpPr>
        <p:spPr>
          <a:xfrm>
            <a:off x="1758350" y="30321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Fetch</a:t>
            </a:r>
            <a:endParaRPr sz="800"/>
          </a:p>
        </p:txBody>
      </p:sp>
      <p:sp>
        <p:nvSpPr>
          <p:cNvPr id="4548" name="Google Shape;4548;p221"/>
          <p:cNvSpPr/>
          <p:nvPr/>
        </p:nvSpPr>
        <p:spPr>
          <a:xfrm>
            <a:off x="2648878" y="30321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Decode</a:t>
            </a:r>
            <a:endParaRPr sz="800"/>
          </a:p>
        </p:txBody>
      </p:sp>
      <p:sp>
        <p:nvSpPr>
          <p:cNvPr id="4549" name="Google Shape;4549;p221"/>
          <p:cNvSpPr/>
          <p:nvPr/>
        </p:nvSpPr>
        <p:spPr>
          <a:xfrm>
            <a:off x="3539406" y="30321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Execute</a:t>
            </a:r>
            <a:endParaRPr sz="800"/>
          </a:p>
        </p:txBody>
      </p:sp>
      <p:sp>
        <p:nvSpPr>
          <p:cNvPr id="4550" name="Google Shape;4550;p221"/>
          <p:cNvSpPr/>
          <p:nvPr/>
        </p:nvSpPr>
        <p:spPr>
          <a:xfrm>
            <a:off x="4389970" y="30321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Write</a:t>
            </a:r>
            <a:endParaRPr sz="800"/>
          </a:p>
        </p:txBody>
      </p:sp>
      <p:sp>
        <p:nvSpPr>
          <p:cNvPr id="4551" name="Google Shape;4551;p221"/>
          <p:cNvSpPr txBox="1"/>
          <p:nvPr/>
        </p:nvSpPr>
        <p:spPr>
          <a:xfrm>
            <a:off x="215925" y="2976725"/>
            <a:ext cx="1433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Instruction 1</a:t>
            </a:r>
            <a:endParaRPr sz="1600">
              <a:solidFill>
                <a:schemeClr val="lt2"/>
              </a:solidFill>
            </a:endParaRPr>
          </a:p>
        </p:txBody>
      </p:sp>
      <p:sp>
        <p:nvSpPr>
          <p:cNvPr id="4552" name="Google Shape;4552;p221"/>
          <p:cNvSpPr/>
          <p:nvPr/>
        </p:nvSpPr>
        <p:spPr>
          <a:xfrm>
            <a:off x="5168650" y="34959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Fetch</a:t>
            </a:r>
            <a:endParaRPr sz="800"/>
          </a:p>
        </p:txBody>
      </p:sp>
      <p:sp>
        <p:nvSpPr>
          <p:cNvPr id="4553" name="Google Shape;4553;p221"/>
          <p:cNvSpPr/>
          <p:nvPr/>
        </p:nvSpPr>
        <p:spPr>
          <a:xfrm>
            <a:off x="6059178" y="34959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Decode</a:t>
            </a:r>
            <a:endParaRPr sz="800"/>
          </a:p>
        </p:txBody>
      </p:sp>
      <p:sp>
        <p:nvSpPr>
          <p:cNvPr id="4554" name="Google Shape;4554;p221"/>
          <p:cNvSpPr/>
          <p:nvPr/>
        </p:nvSpPr>
        <p:spPr>
          <a:xfrm>
            <a:off x="6949706" y="34959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Execute</a:t>
            </a:r>
            <a:endParaRPr sz="800"/>
          </a:p>
        </p:txBody>
      </p:sp>
      <p:sp>
        <p:nvSpPr>
          <p:cNvPr id="4555" name="Google Shape;4555;p221"/>
          <p:cNvSpPr/>
          <p:nvPr/>
        </p:nvSpPr>
        <p:spPr>
          <a:xfrm>
            <a:off x="7800270" y="34959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Write</a:t>
            </a:r>
            <a:endParaRPr sz="800"/>
          </a:p>
        </p:txBody>
      </p:sp>
      <p:sp>
        <p:nvSpPr>
          <p:cNvPr id="4556" name="Google Shape;4556;p221"/>
          <p:cNvSpPr txBox="1"/>
          <p:nvPr/>
        </p:nvSpPr>
        <p:spPr>
          <a:xfrm>
            <a:off x="3626225" y="3440525"/>
            <a:ext cx="1433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Instruction 2</a:t>
            </a:r>
            <a:endParaRPr sz="16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space vs Kernel Space</a:t>
            </a:r>
            <a:endParaRPr/>
          </a:p>
        </p:txBody>
      </p:sp>
      <p:sp>
        <p:nvSpPr>
          <p:cNvPr id="208" name="Google Shape;208;p33"/>
          <p:cNvSpPr txBox="1"/>
          <p:nvPr>
            <p:ph idx="1" type="body"/>
          </p:nvPr>
        </p:nvSpPr>
        <p:spPr>
          <a:xfrm>
            <a:off x="345625" y="1138900"/>
            <a:ext cx="7262400" cy="2924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User space</a:t>
            </a:r>
            <a:endParaRPr sz="2200"/>
          </a:p>
          <a:p>
            <a:pPr indent="-355600" lvl="1" marL="914400" rtl="0" algn="l">
              <a:spcBef>
                <a:spcPts val="0"/>
              </a:spcBef>
              <a:spcAft>
                <a:spcPts val="0"/>
              </a:spcAft>
              <a:buSzPts val="2000"/>
              <a:buChar char="○"/>
            </a:pPr>
            <a:r>
              <a:rPr lang="en" sz="2000"/>
              <a:t>Browser</a:t>
            </a:r>
            <a:endParaRPr sz="2000"/>
          </a:p>
          <a:p>
            <a:pPr indent="-355600" lvl="1" marL="914400" rtl="0" algn="l">
              <a:spcBef>
                <a:spcPts val="0"/>
              </a:spcBef>
              <a:spcAft>
                <a:spcPts val="0"/>
              </a:spcAft>
              <a:buSzPts val="2000"/>
              <a:buChar char="○"/>
            </a:pPr>
            <a:r>
              <a:rPr lang="en" sz="2000"/>
              <a:t>Postgres</a:t>
            </a:r>
            <a:endParaRPr sz="2000"/>
          </a:p>
          <a:p>
            <a:pPr indent="-368300" lvl="0" marL="457200" rtl="0" algn="l">
              <a:spcBef>
                <a:spcPts val="0"/>
              </a:spcBef>
              <a:spcAft>
                <a:spcPts val="0"/>
              </a:spcAft>
              <a:buSzPts val="2200"/>
              <a:buChar char="●"/>
            </a:pPr>
            <a:r>
              <a:rPr lang="en" sz="2200"/>
              <a:t>Protected kernel space</a:t>
            </a:r>
            <a:endParaRPr sz="2200"/>
          </a:p>
          <a:p>
            <a:pPr indent="-355600" lvl="1" marL="914400" rtl="0" algn="l">
              <a:spcBef>
                <a:spcPts val="0"/>
              </a:spcBef>
              <a:spcAft>
                <a:spcPts val="0"/>
              </a:spcAft>
              <a:buSzPts val="2000"/>
              <a:buChar char="○"/>
            </a:pPr>
            <a:r>
              <a:rPr lang="en" sz="2000"/>
              <a:t>Kernel code</a:t>
            </a:r>
            <a:endParaRPr sz="2000"/>
          </a:p>
          <a:p>
            <a:pPr indent="-355600" lvl="1" marL="914400" rtl="0" algn="l">
              <a:spcBef>
                <a:spcPts val="0"/>
              </a:spcBef>
              <a:spcAft>
                <a:spcPts val="0"/>
              </a:spcAft>
              <a:buSzPts val="2000"/>
              <a:buChar char="○"/>
            </a:pPr>
            <a:r>
              <a:rPr lang="en" sz="2000"/>
              <a:t>Device drivers</a:t>
            </a:r>
            <a:endParaRPr sz="2000"/>
          </a:p>
          <a:p>
            <a:pPr indent="-355600" lvl="1" marL="914400" rtl="0" algn="l">
              <a:spcBef>
                <a:spcPts val="0"/>
              </a:spcBef>
              <a:spcAft>
                <a:spcPts val="0"/>
              </a:spcAft>
              <a:buSzPts val="2000"/>
              <a:buChar char="○"/>
            </a:pPr>
            <a:r>
              <a:rPr lang="en" sz="2000"/>
              <a:t>TCP/IP Stack</a:t>
            </a:r>
            <a:endParaRPr sz="2000"/>
          </a:p>
          <a:p>
            <a:pPr indent="-368300" lvl="0" marL="457200" rtl="0" algn="l">
              <a:spcBef>
                <a:spcPts val="0"/>
              </a:spcBef>
              <a:spcAft>
                <a:spcPts val="0"/>
              </a:spcAft>
              <a:buSzPts val="2200"/>
              <a:buChar char="●"/>
            </a:pPr>
            <a:r>
              <a:rPr lang="en" sz="2200"/>
              <a:t>Isolated, (io_uring kind of broke that rule)</a:t>
            </a:r>
            <a:endParaRPr sz="2200"/>
          </a:p>
        </p:txBody>
      </p:sp>
      <p:sp>
        <p:nvSpPr>
          <p:cNvPr id="209" name="Google Shape;209;p33"/>
          <p:cNvSpPr/>
          <p:nvPr/>
        </p:nvSpPr>
        <p:spPr>
          <a:xfrm>
            <a:off x="6881075" y="941550"/>
            <a:ext cx="1973100" cy="26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210" name="Google Shape;210;p33"/>
          <p:cNvSpPr/>
          <p:nvPr/>
        </p:nvSpPr>
        <p:spPr>
          <a:xfrm>
            <a:off x="6881075" y="145350"/>
            <a:ext cx="1973100" cy="796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Kernel</a:t>
            </a:r>
            <a:endParaRPr>
              <a:solidFill>
                <a:schemeClr val="accent2"/>
              </a:solidFill>
            </a:endParaRPr>
          </a:p>
        </p:txBody>
      </p:sp>
      <p:sp>
        <p:nvSpPr>
          <p:cNvPr id="211" name="Google Shape;211;p33"/>
          <p:cNvSpPr txBox="1"/>
          <p:nvPr/>
        </p:nvSpPr>
        <p:spPr>
          <a:xfrm>
            <a:off x="5821850" y="75725"/>
            <a:ext cx="104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0xFFFFFFFF</a:t>
            </a:r>
            <a:endParaRPr sz="1200">
              <a:solidFill>
                <a:srgbClr val="ECECEC"/>
              </a:solidFill>
              <a:highlight>
                <a:schemeClr val="lt1"/>
              </a:highlight>
              <a:latin typeface="Roboto"/>
              <a:ea typeface="Roboto"/>
              <a:cs typeface="Roboto"/>
              <a:sym typeface="Roboto"/>
            </a:endParaRPr>
          </a:p>
        </p:txBody>
      </p:sp>
      <p:sp>
        <p:nvSpPr>
          <p:cNvPr id="212" name="Google Shape;212;p33"/>
          <p:cNvSpPr txBox="1"/>
          <p:nvPr/>
        </p:nvSpPr>
        <p:spPr>
          <a:xfrm>
            <a:off x="5821850" y="6968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0xC0000000</a:t>
            </a:r>
            <a:endParaRPr sz="1200">
              <a:solidFill>
                <a:srgbClr val="ECECEC"/>
              </a:solidFill>
              <a:highlight>
                <a:schemeClr val="lt1"/>
              </a:highlight>
              <a:latin typeface="Roboto"/>
              <a:ea typeface="Roboto"/>
              <a:cs typeface="Roboto"/>
              <a:sym typeface="Roboto"/>
            </a:endParaRPr>
          </a:p>
        </p:txBody>
      </p:sp>
      <p:sp>
        <p:nvSpPr>
          <p:cNvPr id="213" name="Google Shape;213;p33"/>
          <p:cNvSpPr txBox="1"/>
          <p:nvPr/>
        </p:nvSpPr>
        <p:spPr>
          <a:xfrm>
            <a:off x="5821850" y="339650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0x00000000</a:t>
            </a:r>
            <a:endParaRPr sz="1200">
              <a:solidFill>
                <a:srgbClr val="ECECEC"/>
              </a:solidFill>
              <a:highlight>
                <a:schemeClr val="lt1"/>
              </a:highlight>
              <a:latin typeface="Roboto"/>
              <a:ea typeface="Roboto"/>
              <a:cs typeface="Roboto"/>
              <a:sym typeface="Roboto"/>
            </a:endParaRPr>
          </a:p>
        </p:txBody>
      </p:sp>
      <p:sp>
        <p:nvSpPr>
          <p:cNvPr id="214" name="Google Shape;214;p33"/>
          <p:cNvSpPr txBox="1"/>
          <p:nvPr/>
        </p:nvSpPr>
        <p:spPr>
          <a:xfrm>
            <a:off x="7199550" y="38465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Process</a:t>
            </a:r>
            <a:endParaRPr sz="1200">
              <a:solidFill>
                <a:srgbClr val="ECECEC"/>
              </a:solidFill>
              <a:highlight>
                <a:schemeClr val="lt1"/>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Effect filter="fade" transition="in">
                                      <p:cBhvr>
                                        <p:cTn dur="1000"/>
                                        <p:tgtEl>
                                          <p:spTgt spid="2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animEffect filter="fade" transition="in">
                                      <p:cBhvr>
                                        <p:cTn dur="1000"/>
                                        <p:tgtEl>
                                          <p:spTgt spid="2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7" st="7"/>
                                            </p:txEl>
                                          </p:spTgt>
                                        </p:tgtEl>
                                        <p:attrNameLst>
                                          <p:attrName>style.visibility</p:attrName>
                                        </p:attrNameLst>
                                      </p:cBhvr>
                                      <p:to>
                                        <p:strVal val="visible"/>
                                      </p:to>
                                    </p:set>
                                    <p:animEffect filter="fade" transition="in">
                                      <p:cBhvr>
                                        <p:cTn dur="1000"/>
                                        <p:tgtEl>
                                          <p:spTgt spid="2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0" name="Shape 4560"/>
        <p:cNvGrpSpPr/>
        <p:nvPr/>
      </p:nvGrpSpPr>
      <p:grpSpPr>
        <a:xfrm>
          <a:off x="0" y="0"/>
          <a:ext cx="0" cy="0"/>
          <a:chOff x="0" y="0"/>
          <a:chExt cx="0" cy="0"/>
        </a:xfrm>
      </p:grpSpPr>
      <p:sp>
        <p:nvSpPr>
          <p:cNvPr id="4561" name="Google Shape;4561;p22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Pipelining</a:t>
            </a:r>
            <a:endParaRPr/>
          </a:p>
        </p:txBody>
      </p:sp>
      <p:sp>
        <p:nvSpPr>
          <p:cNvPr id="4562" name="Google Shape;4562;p222"/>
          <p:cNvSpPr/>
          <p:nvPr/>
        </p:nvSpPr>
        <p:spPr>
          <a:xfrm>
            <a:off x="1826250" y="15437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Fetch</a:t>
            </a:r>
            <a:endParaRPr sz="800"/>
          </a:p>
        </p:txBody>
      </p:sp>
      <p:sp>
        <p:nvSpPr>
          <p:cNvPr id="4563" name="Google Shape;4563;p222"/>
          <p:cNvSpPr/>
          <p:nvPr/>
        </p:nvSpPr>
        <p:spPr>
          <a:xfrm>
            <a:off x="2716778" y="15437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Decode</a:t>
            </a:r>
            <a:endParaRPr sz="800"/>
          </a:p>
        </p:txBody>
      </p:sp>
      <p:sp>
        <p:nvSpPr>
          <p:cNvPr id="4564" name="Google Shape;4564;p222"/>
          <p:cNvSpPr/>
          <p:nvPr/>
        </p:nvSpPr>
        <p:spPr>
          <a:xfrm>
            <a:off x="3607306" y="15437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Execute</a:t>
            </a:r>
            <a:endParaRPr sz="800"/>
          </a:p>
        </p:txBody>
      </p:sp>
      <p:sp>
        <p:nvSpPr>
          <p:cNvPr id="4565" name="Google Shape;4565;p222"/>
          <p:cNvSpPr/>
          <p:nvPr/>
        </p:nvSpPr>
        <p:spPr>
          <a:xfrm>
            <a:off x="4457870" y="15437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Write</a:t>
            </a:r>
            <a:endParaRPr sz="800"/>
          </a:p>
        </p:txBody>
      </p:sp>
      <p:sp>
        <p:nvSpPr>
          <p:cNvPr id="4566" name="Google Shape;4566;p222"/>
          <p:cNvSpPr txBox="1"/>
          <p:nvPr/>
        </p:nvSpPr>
        <p:spPr>
          <a:xfrm>
            <a:off x="283825" y="1488375"/>
            <a:ext cx="1433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Instruction 1</a:t>
            </a:r>
            <a:endParaRPr sz="1600">
              <a:solidFill>
                <a:schemeClr val="lt2"/>
              </a:solidFill>
            </a:endParaRPr>
          </a:p>
        </p:txBody>
      </p:sp>
      <p:sp>
        <p:nvSpPr>
          <p:cNvPr id="4567" name="Google Shape;4567;p222"/>
          <p:cNvSpPr/>
          <p:nvPr/>
        </p:nvSpPr>
        <p:spPr>
          <a:xfrm>
            <a:off x="5236550" y="20075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Fetch</a:t>
            </a:r>
            <a:endParaRPr sz="800"/>
          </a:p>
        </p:txBody>
      </p:sp>
      <p:sp>
        <p:nvSpPr>
          <p:cNvPr id="4568" name="Google Shape;4568;p222"/>
          <p:cNvSpPr/>
          <p:nvPr/>
        </p:nvSpPr>
        <p:spPr>
          <a:xfrm>
            <a:off x="6127078" y="20075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Decode</a:t>
            </a:r>
            <a:endParaRPr sz="800"/>
          </a:p>
        </p:txBody>
      </p:sp>
      <p:sp>
        <p:nvSpPr>
          <p:cNvPr id="4569" name="Google Shape;4569;p222"/>
          <p:cNvSpPr/>
          <p:nvPr/>
        </p:nvSpPr>
        <p:spPr>
          <a:xfrm>
            <a:off x="7017606" y="20075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Execute</a:t>
            </a:r>
            <a:endParaRPr sz="800"/>
          </a:p>
        </p:txBody>
      </p:sp>
      <p:sp>
        <p:nvSpPr>
          <p:cNvPr id="4570" name="Google Shape;4570;p222"/>
          <p:cNvSpPr/>
          <p:nvPr/>
        </p:nvSpPr>
        <p:spPr>
          <a:xfrm>
            <a:off x="7868170" y="200755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Write</a:t>
            </a:r>
            <a:endParaRPr sz="800"/>
          </a:p>
        </p:txBody>
      </p:sp>
      <p:sp>
        <p:nvSpPr>
          <p:cNvPr id="4571" name="Google Shape;4571;p222"/>
          <p:cNvSpPr txBox="1"/>
          <p:nvPr/>
        </p:nvSpPr>
        <p:spPr>
          <a:xfrm>
            <a:off x="3694125" y="1952175"/>
            <a:ext cx="1433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Instruction 2</a:t>
            </a:r>
            <a:endParaRPr sz="1600">
              <a:solidFill>
                <a:schemeClr val="lt2"/>
              </a:solidFill>
            </a:endParaRPr>
          </a:p>
        </p:txBody>
      </p:sp>
      <p:sp>
        <p:nvSpPr>
          <p:cNvPr id="4572" name="Google Shape;4572;p222"/>
          <p:cNvSpPr/>
          <p:nvPr/>
        </p:nvSpPr>
        <p:spPr>
          <a:xfrm>
            <a:off x="1869350" y="36137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Fetch</a:t>
            </a:r>
            <a:endParaRPr sz="800"/>
          </a:p>
        </p:txBody>
      </p:sp>
      <p:sp>
        <p:nvSpPr>
          <p:cNvPr id="4573" name="Google Shape;4573;p222"/>
          <p:cNvSpPr/>
          <p:nvPr/>
        </p:nvSpPr>
        <p:spPr>
          <a:xfrm>
            <a:off x="2759878" y="36137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Decode</a:t>
            </a:r>
            <a:endParaRPr sz="800"/>
          </a:p>
        </p:txBody>
      </p:sp>
      <p:sp>
        <p:nvSpPr>
          <p:cNvPr id="4574" name="Google Shape;4574;p222"/>
          <p:cNvSpPr/>
          <p:nvPr/>
        </p:nvSpPr>
        <p:spPr>
          <a:xfrm>
            <a:off x="3650406" y="36137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Execute</a:t>
            </a:r>
            <a:endParaRPr sz="800"/>
          </a:p>
        </p:txBody>
      </p:sp>
      <p:sp>
        <p:nvSpPr>
          <p:cNvPr id="4575" name="Google Shape;4575;p222"/>
          <p:cNvSpPr/>
          <p:nvPr/>
        </p:nvSpPr>
        <p:spPr>
          <a:xfrm>
            <a:off x="4500970" y="36137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Write</a:t>
            </a:r>
            <a:endParaRPr sz="800"/>
          </a:p>
        </p:txBody>
      </p:sp>
      <p:sp>
        <p:nvSpPr>
          <p:cNvPr id="4576" name="Google Shape;4576;p222"/>
          <p:cNvSpPr txBox="1"/>
          <p:nvPr/>
        </p:nvSpPr>
        <p:spPr>
          <a:xfrm>
            <a:off x="326925" y="3558325"/>
            <a:ext cx="1433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Instruction 1</a:t>
            </a:r>
            <a:endParaRPr sz="1600">
              <a:solidFill>
                <a:schemeClr val="lt2"/>
              </a:solidFill>
            </a:endParaRPr>
          </a:p>
        </p:txBody>
      </p:sp>
      <p:sp>
        <p:nvSpPr>
          <p:cNvPr id="4577" name="Google Shape;4577;p222"/>
          <p:cNvSpPr/>
          <p:nvPr/>
        </p:nvSpPr>
        <p:spPr>
          <a:xfrm>
            <a:off x="2759675" y="40775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Fetch</a:t>
            </a:r>
            <a:endParaRPr sz="800"/>
          </a:p>
        </p:txBody>
      </p:sp>
      <p:sp>
        <p:nvSpPr>
          <p:cNvPr id="4578" name="Google Shape;4578;p222"/>
          <p:cNvSpPr/>
          <p:nvPr/>
        </p:nvSpPr>
        <p:spPr>
          <a:xfrm>
            <a:off x="3650203" y="40775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Decode</a:t>
            </a:r>
            <a:endParaRPr sz="800"/>
          </a:p>
        </p:txBody>
      </p:sp>
      <p:sp>
        <p:nvSpPr>
          <p:cNvPr id="4579" name="Google Shape;4579;p222"/>
          <p:cNvSpPr/>
          <p:nvPr/>
        </p:nvSpPr>
        <p:spPr>
          <a:xfrm>
            <a:off x="4540731" y="40775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Execute</a:t>
            </a:r>
            <a:endParaRPr sz="800"/>
          </a:p>
        </p:txBody>
      </p:sp>
      <p:sp>
        <p:nvSpPr>
          <p:cNvPr id="4580" name="Google Shape;4580;p222"/>
          <p:cNvSpPr/>
          <p:nvPr/>
        </p:nvSpPr>
        <p:spPr>
          <a:xfrm>
            <a:off x="5391295" y="4077500"/>
            <a:ext cx="781200" cy="37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Write</a:t>
            </a:r>
            <a:endParaRPr sz="800"/>
          </a:p>
        </p:txBody>
      </p:sp>
      <p:sp>
        <p:nvSpPr>
          <p:cNvPr id="4581" name="Google Shape;4581;p222"/>
          <p:cNvSpPr txBox="1"/>
          <p:nvPr/>
        </p:nvSpPr>
        <p:spPr>
          <a:xfrm>
            <a:off x="1217250" y="4022125"/>
            <a:ext cx="14331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Instruction 2</a:t>
            </a:r>
            <a:endParaRPr sz="1600">
              <a:solidFill>
                <a:schemeClr val="lt2"/>
              </a:solidFill>
            </a:endParaRPr>
          </a:p>
        </p:txBody>
      </p:sp>
      <p:sp>
        <p:nvSpPr>
          <p:cNvPr id="4582" name="Google Shape;4582;p222"/>
          <p:cNvSpPr txBox="1"/>
          <p:nvPr>
            <p:ph type="title"/>
          </p:nvPr>
        </p:nvSpPr>
        <p:spPr>
          <a:xfrm>
            <a:off x="249225" y="1086950"/>
            <a:ext cx="535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Without Pipelining</a:t>
            </a:r>
            <a:endParaRPr sz="2020"/>
          </a:p>
        </p:txBody>
      </p:sp>
      <p:sp>
        <p:nvSpPr>
          <p:cNvPr id="4583" name="Google Shape;4583;p222"/>
          <p:cNvSpPr txBox="1"/>
          <p:nvPr>
            <p:ph type="title"/>
          </p:nvPr>
        </p:nvSpPr>
        <p:spPr>
          <a:xfrm>
            <a:off x="326925" y="3115375"/>
            <a:ext cx="535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With</a:t>
            </a:r>
            <a:r>
              <a:rPr lang="en" sz="2020"/>
              <a:t> Pipelining</a:t>
            </a:r>
            <a:endParaRPr sz="2020"/>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7" name="Shape 4587"/>
        <p:cNvGrpSpPr/>
        <p:nvPr/>
      </p:nvGrpSpPr>
      <p:grpSpPr>
        <a:xfrm>
          <a:off x="0" y="0"/>
          <a:ext cx="0" cy="0"/>
          <a:chOff x="0" y="0"/>
          <a:chExt cx="0" cy="0"/>
        </a:xfrm>
      </p:grpSpPr>
      <p:sp>
        <p:nvSpPr>
          <p:cNvPr id="4588" name="Google Shape;4588;p22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Parallelism</a:t>
            </a:r>
            <a:r>
              <a:rPr lang="en"/>
              <a:t> </a:t>
            </a:r>
            <a:endParaRPr/>
          </a:p>
        </p:txBody>
      </p:sp>
      <p:sp>
        <p:nvSpPr>
          <p:cNvPr id="4589" name="Google Shape;4589;p223"/>
          <p:cNvSpPr txBox="1"/>
          <p:nvPr>
            <p:ph idx="1" type="body"/>
          </p:nvPr>
        </p:nvSpPr>
        <p:spPr>
          <a:xfrm>
            <a:off x="259500" y="1123400"/>
            <a:ext cx="9708900" cy="1714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App can spin multiple </a:t>
            </a:r>
            <a:r>
              <a:rPr lang="en" sz="2200"/>
              <a:t>processes</a:t>
            </a:r>
            <a:r>
              <a:rPr lang="en" sz="2200"/>
              <a:t>/threads</a:t>
            </a:r>
            <a:endParaRPr sz="2200"/>
          </a:p>
          <a:p>
            <a:pPr indent="-368300" lvl="0" marL="457200" rtl="0" algn="l">
              <a:spcBef>
                <a:spcPts val="0"/>
              </a:spcBef>
              <a:spcAft>
                <a:spcPts val="0"/>
              </a:spcAft>
              <a:buSzPts val="2200"/>
              <a:buChar char="●"/>
            </a:pPr>
            <a:r>
              <a:rPr lang="en" sz="2200"/>
              <a:t>Each go into it in a CPU core</a:t>
            </a:r>
            <a:endParaRPr sz="2200"/>
          </a:p>
        </p:txBody>
      </p:sp>
      <p:sp>
        <p:nvSpPr>
          <p:cNvPr id="4590" name="Google Shape;4590;p223"/>
          <p:cNvSpPr/>
          <p:nvPr/>
        </p:nvSpPr>
        <p:spPr>
          <a:xfrm>
            <a:off x="527950" y="2486973"/>
            <a:ext cx="1204500" cy="38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Big Task</a:t>
            </a:r>
            <a:endParaRPr sz="1200">
              <a:solidFill>
                <a:srgbClr val="FF0000"/>
              </a:solidFill>
            </a:endParaRPr>
          </a:p>
        </p:txBody>
      </p:sp>
      <p:pic>
        <p:nvPicPr>
          <p:cNvPr id="4591" name="Google Shape;4591;p223"/>
          <p:cNvPicPr preferRelativeResize="0"/>
          <p:nvPr/>
        </p:nvPicPr>
        <p:blipFill rotWithShape="1">
          <a:blip r:embed="rId3">
            <a:alphaModFix/>
          </a:blip>
          <a:srcRect b="0" l="22629" r="23052" t="3818"/>
          <a:stretch/>
        </p:blipFill>
        <p:spPr>
          <a:xfrm>
            <a:off x="1703000" y="3845475"/>
            <a:ext cx="847900" cy="844551"/>
          </a:xfrm>
          <a:prstGeom prst="rect">
            <a:avLst/>
          </a:prstGeom>
          <a:noFill/>
          <a:ln>
            <a:noFill/>
          </a:ln>
        </p:spPr>
      </p:pic>
      <p:pic>
        <p:nvPicPr>
          <p:cNvPr id="4592" name="Google Shape;4592;p223"/>
          <p:cNvPicPr preferRelativeResize="0"/>
          <p:nvPr/>
        </p:nvPicPr>
        <p:blipFill rotWithShape="1">
          <a:blip r:embed="rId3">
            <a:alphaModFix/>
          </a:blip>
          <a:srcRect b="0" l="22629" r="23052" t="3818"/>
          <a:stretch/>
        </p:blipFill>
        <p:spPr>
          <a:xfrm>
            <a:off x="706250" y="3845475"/>
            <a:ext cx="847900" cy="844551"/>
          </a:xfrm>
          <a:prstGeom prst="rect">
            <a:avLst/>
          </a:prstGeom>
          <a:noFill/>
          <a:ln>
            <a:noFill/>
          </a:ln>
        </p:spPr>
      </p:pic>
      <p:sp>
        <p:nvSpPr>
          <p:cNvPr id="4593" name="Google Shape;4593;p223"/>
          <p:cNvSpPr txBox="1"/>
          <p:nvPr/>
        </p:nvSpPr>
        <p:spPr>
          <a:xfrm>
            <a:off x="1012450" y="4198475"/>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1</a:t>
            </a:r>
            <a:endParaRPr sz="1100">
              <a:solidFill>
                <a:srgbClr val="FF0000"/>
              </a:solidFill>
            </a:endParaRPr>
          </a:p>
        </p:txBody>
      </p:sp>
      <p:sp>
        <p:nvSpPr>
          <p:cNvPr id="4594" name="Google Shape;4594;p223"/>
          <p:cNvSpPr txBox="1"/>
          <p:nvPr/>
        </p:nvSpPr>
        <p:spPr>
          <a:xfrm>
            <a:off x="2009200" y="4226275"/>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2</a:t>
            </a:r>
            <a:endParaRPr sz="1100">
              <a:solidFill>
                <a:srgbClr val="FF0000"/>
              </a:solidFill>
            </a:endParaRPr>
          </a:p>
        </p:txBody>
      </p:sp>
      <p:cxnSp>
        <p:nvCxnSpPr>
          <p:cNvPr id="4595" name="Google Shape;4595;p223"/>
          <p:cNvCxnSpPr>
            <a:stCxn id="4590" idx="2"/>
            <a:endCxn id="4592" idx="0"/>
          </p:cNvCxnSpPr>
          <p:nvPr/>
        </p:nvCxnSpPr>
        <p:spPr>
          <a:xfrm>
            <a:off x="1130200" y="2867673"/>
            <a:ext cx="0" cy="977700"/>
          </a:xfrm>
          <a:prstGeom prst="straightConnector1">
            <a:avLst/>
          </a:prstGeom>
          <a:noFill/>
          <a:ln cap="flat" cmpd="sng" w="9525">
            <a:solidFill>
              <a:srgbClr val="DF3079"/>
            </a:solidFill>
            <a:prstDash val="solid"/>
            <a:round/>
            <a:headEnd len="med" w="med" type="none"/>
            <a:tailEnd len="med" w="med" type="triangle"/>
          </a:ln>
        </p:spPr>
      </p:cxnSp>
      <p:sp>
        <p:nvSpPr>
          <p:cNvPr id="4596" name="Google Shape;4596;p223"/>
          <p:cNvSpPr/>
          <p:nvPr/>
        </p:nvSpPr>
        <p:spPr>
          <a:xfrm>
            <a:off x="5714625" y="3028573"/>
            <a:ext cx="1204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Process 1</a:t>
            </a:r>
            <a:endParaRPr sz="1200"/>
          </a:p>
        </p:txBody>
      </p:sp>
      <p:pic>
        <p:nvPicPr>
          <p:cNvPr id="4597" name="Google Shape;4597;p223"/>
          <p:cNvPicPr preferRelativeResize="0"/>
          <p:nvPr/>
        </p:nvPicPr>
        <p:blipFill rotWithShape="1">
          <a:blip r:embed="rId3">
            <a:alphaModFix/>
          </a:blip>
          <a:srcRect b="0" l="22629" r="23052" t="3818"/>
          <a:stretch/>
        </p:blipFill>
        <p:spPr>
          <a:xfrm>
            <a:off x="7158125" y="3887025"/>
            <a:ext cx="847900" cy="844551"/>
          </a:xfrm>
          <a:prstGeom prst="rect">
            <a:avLst/>
          </a:prstGeom>
          <a:noFill/>
          <a:ln>
            <a:noFill/>
          </a:ln>
        </p:spPr>
      </p:pic>
      <p:pic>
        <p:nvPicPr>
          <p:cNvPr id="4598" name="Google Shape;4598;p223"/>
          <p:cNvPicPr preferRelativeResize="0"/>
          <p:nvPr/>
        </p:nvPicPr>
        <p:blipFill rotWithShape="1">
          <a:blip r:embed="rId3">
            <a:alphaModFix/>
          </a:blip>
          <a:srcRect b="0" l="22629" r="23052" t="3818"/>
          <a:stretch/>
        </p:blipFill>
        <p:spPr>
          <a:xfrm>
            <a:off x="6161375" y="3887025"/>
            <a:ext cx="847900" cy="844551"/>
          </a:xfrm>
          <a:prstGeom prst="rect">
            <a:avLst/>
          </a:prstGeom>
          <a:noFill/>
          <a:ln>
            <a:noFill/>
          </a:ln>
        </p:spPr>
      </p:pic>
      <p:sp>
        <p:nvSpPr>
          <p:cNvPr id="4599" name="Google Shape;4599;p223"/>
          <p:cNvSpPr txBox="1"/>
          <p:nvPr/>
        </p:nvSpPr>
        <p:spPr>
          <a:xfrm>
            <a:off x="6467575" y="4240025"/>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1</a:t>
            </a:r>
            <a:endParaRPr sz="1100">
              <a:solidFill>
                <a:srgbClr val="FF0000"/>
              </a:solidFill>
            </a:endParaRPr>
          </a:p>
        </p:txBody>
      </p:sp>
      <p:sp>
        <p:nvSpPr>
          <p:cNvPr id="4600" name="Google Shape;4600;p223"/>
          <p:cNvSpPr txBox="1"/>
          <p:nvPr/>
        </p:nvSpPr>
        <p:spPr>
          <a:xfrm>
            <a:off x="7464325" y="4267825"/>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2</a:t>
            </a:r>
            <a:endParaRPr sz="1100">
              <a:solidFill>
                <a:srgbClr val="FF0000"/>
              </a:solidFill>
            </a:endParaRPr>
          </a:p>
        </p:txBody>
      </p:sp>
      <p:sp>
        <p:nvSpPr>
          <p:cNvPr id="4601" name="Google Shape;4601;p223"/>
          <p:cNvSpPr/>
          <p:nvPr/>
        </p:nvSpPr>
        <p:spPr>
          <a:xfrm>
            <a:off x="7307075" y="3028573"/>
            <a:ext cx="1204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Process 2</a:t>
            </a:r>
            <a:endParaRPr sz="1200"/>
          </a:p>
        </p:txBody>
      </p:sp>
      <p:cxnSp>
        <p:nvCxnSpPr>
          <p:cNvPr id="4602" name="Google Shape;4602;p223"/>
          <p:cNvCxnSpPr>
            <a:stCxn id="4596" idx="2"/>
            <a:endCxn id="4598" idx="0"/>
          </p:cNvCxnSpPr>
          <p:nvPr/>
        </p:nvCxnSpPr>
        <p:spPr>
          <a:xfrm>
            <a:off x="6316875" y="3409273"/>
            <a:ext cx="268500" cy="477900"/>
          </a:xfrm>
          <a:prstGeom prst="straightConnector1">
            <a:avLst/>
          </a:prstGeom>
          <a:noFill/>
          <a:ln cap="flat" cmpd="sng" w="9525">
            <a:solidFill>
              <a:srgbClr val="DF3079"/>
            </a:solidFill>
            <a:prstDash val="solid"/>
            <a:round/>
            <a:headEnd len="med" w="med" type="none"/>
            <a:tailEnd len="med" w="med" type="triangle"/>
          </a:ln>
        </p:spPr>
      </p:cxnSp>
      <p:cxnSp>
        <p:nvCxnSpPr>
          <p:cNvPr id="4603" name="Google Shape;4603;p223"/>
          <p:cNvCxnSpPr>
            <a:endCxn id="4597" idx="0"/>
          </p:cNvCxnSpPr>
          <p:nvPr/>
        </p:nvCxnSpPr>
        <p:spPr>
          <a:xfrm flipH="1">
            <a:off x="7582075" y="3409125"/>
            <a:ext cx="327300" cy="477900"/>
          </a:xfrm>
          <a:prstGeom prst="straightConnector1">
            <a:avLst/>
          </a:prstGeom>
          <a:noFill/>
          <a:ln cap="flat" cmpd="sng" w="9525">
            <a:solidFill>
              <a:srgbClr val="DF3079"/>
            </a:solidFill>
            <a:prstDash val="solid"/>
            <a:round/>
            <a:headEnd len="med" w="med" type="none"/>
            <a:tailEnd len="med" w="med" type="triangle"/>
          </a:ln>
        </p:spPr>
      </p:cxnSp>
      <p:sp>
        <p:nvSpPr>
          <p:cNvPr id="4604" name="Google Shape;4604;p223"/>
          <p:cNvSpPr/>
          <p:nvPr/>
        </p:nvSpPr>
        <p:spPr>
          <a:xfrm>
            <a:off x="5530425" y="2685975"/>
            <a:ext cx="3067500" cy="844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Big Task</a:t>
            </a:r>
            <a:endParaRPr sz="1200">
              <a:solidFill>
                <a:srgbClr val="FF0000"/>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8" name="Shape 4608"/>
        <p:cNvGrpSpPr/>
        <p:nvPr/>
      </p:nvGrpSpPr>
      <p:grpSpPr>
        <a:xfrm>
          <a:off x="0" y="0"/>
          <a:ext cx="0" cy="0"/>
          <a:chOff x="0" y="0"/>
          <a:chExt cx="0" cy="0"/>
        </a:xfrm>
      </p:grpSpPr>
      <p:sp>
        <p:nvSpPr>
          <p:cNvPr id="4609" name="Google Shape;4609;p22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 threading</a:t>
            </a:r>
            <a:r>
              <a:rPr lang="en"/>
              <a:t> </a:t>
            </a:r>
            <a:endParaRPr/>
          </a:p>
        </p:txBody>
      </p:sp>
      <p:sp>
        <p:nvSpPr>
          <p:cNvPr id="4610" name="Google Shape;4610;p224"/>
          <p:cNvSpPr txBox="1"/>
          <p:nvPr>
            <p:ph idx="1" type="body"/>
          </p:nvPr>
        </p:nvSpPr>
        <p:spPr>
          <a:xfrm>
            <a:off x="259500" y="1123400"/>
            <a:ext cx="9708900" cy="1216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Sharing cores</a:t>
            </a:r>
            <a:endParaRPr sz="2200"/>
          </a:p>
          <a:p>
            <a:pPr indent="-368300" lvl="0" marL="457200" rtl="0" algn="l">
              <a:spcBef>
                <a:spcPts val="0"/>
              </a:spcBef>
              <a:spcAft>
                <a:spcPts val="0"/>
              </a:spcAft>
              <a:buSzPts val="2200"/>
              <a:buChar char="●"/>
            </a:pPr>
            <a:r>
              <a:rPr lang="en" sz="2200"/>
              <a:t>Hyper threading exposes a single core as multiple logical cores</a:t>
            </a:r>
            <a:endParaRPr sz="2200"/>
          </a:p>
          <a:p>
            <a:pPr indent="-368300" lvl="0" marL="457200" rtl="0" algn="l">
              <a:spcBef>
                <a:spcPts val="0"/>
              </a:spcBef>
              <a:spcAft>
                <a:spcPts val="0"/>
              </a:spcAft>
              <a:buSzPts val="2200"/>
              <a:buChar char="●"/>
            </a:pPr>
            <a:r>
              <a:rPr lang="en" sz="2200"/>
              <a:t>Dedicated registers( e.g. pc)/shared CU/ALU/ L Cache</a:t>
            </a:r>
            <a:endParaRPr sz="2200"/>
          </a:p>
        </p:txBody>
      </p:sp>
      <p:pic>
        <p:nvPicPr>
          <p:cNvPr id="4611" name="Google Shape;4611;p224"/>
          <p:cNvPicPr preferRelativeResize="0"/>
          <p:nvPr/>
        </p:nvPicPr>
        <p:blipFill rotWithShape="1">
          <a:blip r:embed="rId3">
            <a:alphaModFix/>
          </a:blip>
          <a:srcRect b="0" l="22629" r="23052" t="3818"/>
          <a:stretch/>
        </p:blipFill>
        <p:spPr>
          <a:xfrm>
            <a:off x="706250" y="3845475"/>
            <a:ext cx="847900" cy="844551"/>
          </a:xfrm>
          <a:prstGeom prst="rect">
            <a:avLst/>
          </a:prstGeom>
          <a:noFill/>
          <a:ln>
            <a:noFill/>
          </a:ln>
        </p:spPr>
      </p:pic>
      <p:sp>
        <p:nvSpPr>
          <p:cNvPr id="4612" name="Google Shape;4612;p224"/>
          <p:cNvSpPr txBox="1"/>
          <p:nvPr/>
        </p:nvSpPr>
        <p:spPr>
          <a:xfrm>
            <a:off x="1012450" y="4198475"/>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1</a:t>
            </a:r>
            <a:endParaRPr sz="1100">
              <a:solidFill>
                <a:srgbClr val="FF0000"/>
              </a:solidFill>
            </a:endParaRPr>
          </a:p>
        </p:txBody>
      </p:sp>
      <p:sp>
        <p:nvSpPr>
          <p:cNvPr id="4613" name="Google Shape;4613;p224"/>
          <p:cNvSpPr/>
          <p:nvPr/>
        </p:nvSpPr>
        <p:spPr>
          <a:xfrm>
            <a:off x="5721550" y="2571698"/>
            <a:ext cx="1204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Process 1</a:t>
            </a:r>
            <a:endParaRPr sz="1200"/>
          </a:p>
        </p:txBody>
      </p:sp>
      <p:pic>
        <p:nvPicPr>
          <p:cNvPr id="4614" name="Google Shape;4614;p224"/>
          <p:cNvPicPr preferRelativeResize="0"/>
          <p:nvPr/>
        </p:nvPicPr>
        <p:blipFill rotWithShape="1">
          <a:blip r:embed="rId3">
            <a:alphaModFix/>
          </a:blip>
          <a:srcRect b="0" l="22629" r="23052" t="3818"/>
          <a:stretch/>
        </p:blipFill>
        <p:spPr>
          <a:xfrm>
            <a:off x="7165050" y="3430150"/>
            <a:ext cx="847900" cy="844551"/>
          </a:xfrm>
          <a:prstGeom prst="rect">
            <a:avLst/>
          </a:prstGeom>
          <a:noFill/>
          <a:ln>
            <a:noFill/>
          </a:ln>
        </p:spPr>
      </p:pic>
      <p:pic>
        <p:nvPicPr>
          <p:cNvPr id="4615" name="Google Shape;4615;p224"/>
          <p:cNvPicPr preferRelativeResize="0"/>
          <p:nvPr/>
        </p:nvPicPr>
        <p:blipFill rotWithShape="1">
          <a:blip r:embed="rId3">
            <a:alphaModFix/>
          </a:blip>
          <a:srcRect b="0" l="22629" r="23052" t="3818"/>
          <a:stretch/>
        </p:blipFill>
        <p:spPr>
          <a:xfrm>
            <a:off x="6168300" y="3430150"/>
            <a:ext cx="847900" cy="844551"/>
          </a:xfrm>
          <a:prstGeom prst="rect">
            <a:avLst/>
          </a:prstGeom>
          <a:noFill/>
          <a:ln>
            <a:noFill/>
          </a:ln>
        </p:spPr>
      </p:pic>
      <p:sp>
        <p:nvSpPr>
          <p:cNvPr id="4616" name="Google Shape;4616;p224"/>
          <p:cNvSpPr txBox="1"/>
          <p:nvPr/>
        </p:nvSpPr>
        <p:spPr>
          <a:xfrm>
            <a:off x="6474500" y="3783150"/>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1</a:t>
            </a:r>
            <a:endParaRPr sz="1100">
              <a:solidFill>
                <a:srgbClr val="FF0000"/>
              </a:solidFill>
            </a:endParaRPr>
          </a:p>
        </p:txBody>
      </p:sp>
      <p:sp>
        <p:nvSpPr>
          <p:cNvPr id="4617" name="Google Shape;4617;p224"/>
          <p:cNvSpPr txBox="1"/>
          <p:nvPr/>
        </p:nvSpPr>
        <p:spPr>
          <a:xfrm>
            <a:off x="7471250" y="3810950"/>
            <a:ext cx="2355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rPr>
              <a:t>2</a:t>
            </a:r>
            <a:endParaRPr sz="1100">
              <a:solidFill>
                <a:srgbClr val="FF0000"/>
              </a:solidFill>
            </a:endParaRPr>
          </a:p>
        </p:txBody>
      </p:sp>
      <p:sp>
        <p:nvSpPr>
          <p:cNvPr id="4618" name="Google Shape;4618;p224"/>
          <p:cNvSpPr/>
          <p:nvPr/>
        </p:nvSpPr>
        <p:spPr>
          <a:xfrm>
            <a:off x="7314000" y="2571698"/>
            <a:ext cx="1204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Process 2</a:t>
            </a:r>
            <a:endParaRPr sz="1200"/>
          </a:p>
        </p:txBody>
      </p:sp>
      <p:cxnSp>
        <p:nvCxnSpPr>
          <p:cNvPr id="4619" name="Google Shape;4619;p224"/>
          <p:cNvCxnSpPr>
            <a:stCxn id="4613" idx="2"/>
            <a:endCxn id="4615" idx="0"/>
          </p:cNvCxnSpPr>
          <p:nvPr/>
        </p:nvCxnSpPr>
        <p:spPr>
          <a:xfrm>
            <a:off x="6323800" y="2952398"/>
            <a:ext cx="268500" cy="477900"/>
          </a:xfrm>
          <a:prstGeom prst="straightConnector1">
            <a:avLst/>
          </a:prstGeom>
          <a:noFill/>
          <a:ln cap="flat" cmpd="sng" w="9525">
            <a:solidFill>
              <a:srgbClr val="DF3079"/>
            </a:solidFill>
            <a:prstDash val="solid"/>
            <a:round/>
            <a:headEnd len="med" w="med" type="none"/>
            <a:tailEnd len="med" w="med" type="triangle"/>
          </a:ln>
        </p:spPr>
      </p:cxnSp>
      <p:cxnSp>
        <p:nvCxnSpPr>
          <p:cNvPr id="4620" name="Google Shape;4620;p224"/>
          <p:cNvCxnSpPr>
            <a:endCxn id="4614" idx="0"/>
          </p:cNvCxnSpPr>
          <p:nvPr/>
        </p:nvCxnSpPr>
        <p:spPr>
          <a:xfrm flipH="1">
            <a:off x="7589000" y="2952250"/>
            <a:ext cx="327300" cy="477900"/>
          </a:xfrm>
          <a:prstGeom prst="straightConnector1">
            <a:avLst/>
          </a:prstGeom>
          <a:noFill/>
          <a:ln cap="flat" cmpd="sng" w="9525">
            <a:solidFill>
              <a:srgbClr val="DF3079"/>
            </a:solidFill>
            <a:prstDash val="solid"/>
            <a:round/>
            <a:headEnd len="med" w="med" type="none"/>
            <a:tailEnd len="med" w="med" type="triangle"/>
          </a:ln>
        </p:spPr>
      </p:cxnSp>
      <p:pic>
        <p:nvPicPr>
          <p:cNvPr id="4621" name="Google Shape;4621;p224"/>
          <p:cNvPicPr preferRelativeResize="0"/>
          <p:nvPr/>
        </p:nvPicPr>
        <p:blipFill rotWithShape="1">
          <a:blip r:embed="rId3">
            <a:alphaModFix/>
          </a:blip>
          <a:srcRect b="0" l="22629" r="23052" t="3818"/>
          <a:stretch/>
        </p:blipFill>
        <p:spPr>
          <a:xfrm>
            <a:off x="6710000" y="4274700"/>
            <a:ext cx="847900" cy="844551"/>
          </a:xfrm>
          <a:prstGeom prst="rect">
            <a:avLst/>
          </a:prstGeom>
          <a:noFill/>
          <a:ln>
            <a:noFill/>
          </a:ln>
        </p:spPr>
      </p:pic>
      <p:sp>
        <p:nvSpPr>
          <p:cNvPr id="4622" name="Google Shape;4622;p224"/>
          <p:cNvSpPr txBox="1"/>
          <p:nvPr/>
        </p:nvSpPr>
        <p:spPr>
          <a:xfrm>
            <a:off x="4634500" y="3517625"/>
            <a:ext cx="164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Logical core/hardware thread</a:t>
            </a:r>
            <a:endParaRPr sz="1300">
              <a:solidFill>
                <a:schemeClr val="lt2"/>
              </a:solidFill>
            </a:endParaRPr>
          </a:p>
        </p:txBody>
      </p:sp>
      <p:sp>
        <p:nvSpPr>
          <p:cNvPr id="4623" name="Google Shape;4623;p224"/>
          <p:cNvSpPr/>
          <p:nvPr/>
        </p:nvSpPr>
        <p:spPr>
          <a:xfrm>
            <a:off x="6168050" y="3315925"/>
            <a:ext cx="1938300" cy="1803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4" name="Google Shape;4624;p224"/>
          <p:cNvSpPr/>
          <p:nvPr/>
        </p:nvSpPr>
        <p:spPr>
          <a:xfrm>
            <a:off x="527950" y="3136923"/>
            <a:ext cx="1204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Process 1</a:t>
            </a:r>
            <a:endParaRPr sz="1200"/>
          </a:p>
        </p:txBody>
      </p:sp>
      <p:sp>
        <p:nvSpPr>
          <p:cNvPr id="4625" name="Google Shape;4625;p224"/>
          <p:cNvSpPr/>
          <p:nvPr/>
        </p:nvSpPr>
        <p:spPr>
          <a:xfrm>
            <a:off x="527950" y="2571698"/>
            <a:ext cx="1204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Process 2</a:t>
            </a:r>
            <a:endParaRPr sz="1200"/>
          </a:p>
        </p:txBody>
      </p:sp>
      <p:cxnSp>
        <p:nvCxnSpPr>
          <p:cNvPr id="4626" name="Google Shape;4626;p224"/>
          <p:cNvCxnSpPr>
            <a:stCxn id="4624" idx="2"/>
            <a:endCxn id="4611" idx="0"/>
          </p:cNvCxnSpPr>
          <p:nvPr/>
        </p:nvCxnSpPr>
        <p:spPr>
          <a:xfrm>
            <a:off x="1130200" y="3517623"/>
            <a:ext cx="0" cy="327900"/>
          </a:xfrm>
          <a:prstGeom prst="straightConnector1">
            <a:avLst/>
          </a:prstGeom>
          <a:noFill/>
          <a:ln cap="flat" cmpd="sng" w="9525">
            <a:solidFill>
              <a:srgbClr val="DF3079"/>
            </a:solidFill>
            <a:prstDash val="solid"/>
            <a:round/>
            <a:headEnd len="med" w="med" type="none"/>
            <a:tailEnd len="med" w="med" type="triangle"/>
          </a:ln>
        </p:spPr>
      </p:cxnSp>
      <p:cxnSp>
        <p:nvCxnSpPr>
          <p:cNvPr id="4627" name="Google Shape;4627;p224"/>
          <p:cNvCxnSpPr>
            <a:stCxn id="4625" idx="2"/>
            <a:endCxn id="4624" idx="0"/>
          </p:cNvCxnSpPr>
          <p:nvPr/>
        </p:nvCxnSpPr>
        <p:spPr>
          <a:xfrm>
            <a:off x="1130200" y="2952398"/>
            <a:ext cx="0" cy="184500"/>
          </a:xfrm>
          <a:prstGeom prst="straightConnector1">
            <a:avLst/>
          </a:prstGeom>
          <a:noFill/>
          <a:ln cap="flat" cmpd="sng" w="9525">
            <a:solidFill>
              <a:srgbClr val="DF3079"/>
            </a:solidFill>
            <a:prstDash val="solid"/>
            <a:round/>
            <a:headEnd len="med" w="med" type="none"/>
            <a:tailEnd len="med" w="med" type="triangle"/>
          </a:ln>
        </p:spPr>
      </p:cxnSp>
      <p:cxnSp>
        <p:nvCxnSpPr>
          <p:cNvPr id="4628" name="Google Shape;4628;p224"/>
          <p:cNvCxnSpPr/>
          <p:nvPr/>
        </p:nvCxnSpPr>
        <p:spPr>
          <a:xfrm flipH="1" rot="10800000">
            <a:off x="5738850" y="3876725"/>
            <a:ext cx="560700" cy="20700"/>
          </a:xfrm>
          <a:prstGeom prst="straightConnector1">
            <a:avLst/>
          </a:prstGeom>
          <a:noFill/>
          <a:ln cap="flat" cmpd="sng" w="9525">
            <a:solidFill>
              <a:srgbClr val="D1D5DB"/>
            </a:solidFill>
            <a:prstDash val="solid"/>
            <a:round/>
            <a:headEnd len="med" w="med" type="none"/>
            <a:tailEnd len="med" w="med" type="triangle"/>
          </a:ln>
        </p:spPr>
      </p:cxnSp>
      <p:sp>
        <p:nvSpPr>
          <p:cNvPr id="4629" name="Google Shape;4629;p224"/>
          <p:cNvSpPr txBox="1"/>
          <p:nvPr/>
        </p:nvSpPr>
        <p:spPr>
          <a:xfrm>
            <a:off x="1761700" y="2598100"/>
            <a:ext cx="7857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queued</a:t>
            </a:r>
            <a:endParaRPr sz="1200">
              <a:solidFill>
                <a:schemeClr val="lt2"/>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3" name="Shape 4633"/>
        <p:cNvGrpSpPr/>
        <p:nvPr/>
      </p:nvGrpSpPr>
      <p:grpSpPr>
        <a:xfrm>
          <a:off x="0" y="0"/>
          <a:ext cx="0" cy="0"/>
          <a:chOff x="0" y="0"/>
          <a:chExt cx="0" cy="0"/>
        </a:xfrm>
      </p:grpSpPr>
      <p:sp>
        <p:nvSpPr>
          <p:cNvPr id="4634" name="Google Shape;4634;p22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SIMD</a:t>
            </a:r>
            <a:endParaRPr/>
          </a:p>
        </p:txBody>
      </p:sp>
      <p:sp>
        <p:nvSpPr>
          <p:cNvPr id="4635" name="Google Shape;4635;p225"/>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Single Instruction Multiple data</a:t>
            </a:r>
            <a:endParaRPr sz="2200"/>
          </a:p>
          <a:p>
            <a:pPr indent="-368300" lvl="0" marL="457200" rtl="0" algn="l">
              <a:spcBef>
                <a:spcPts val="0"/>
              </a:spcBef>
              <a:spcAft>
                <a:spcPts val="0"/>
              </a:spcAft>
              <a:buSzPts val="2200"/>
              <a:buChar char="●"/>
            </a:pPr>
            <a:r>
              <a:rPr lang="en" sz="2200"/>
              <a:t>With a single </a:t>
            </a:r>
            <a:r>
              <a:rPr lang="en" sz="2200"/>
              <a:t>instruction</a:t>
            </a:r>
            <a:r>
              <a:rPr lang="en" sz="2200"/>
              <a:t> add multiple values</a:t>
            </a:r>
            <a:endParaRPr sz="2200"/>
          </a:p>
          <a:p>
            <a:pPr indent="-368300" lvl="0" marL="457200" rtl="0" algn="l">
              <a:spcBef>
                <a:spcPts val="0"/>
              </a:spcBef>
              <a:spcAft>
                <a:spcPts val="0"/>
              </a:spcAft>
              <a:buSzPts val="2200"/>
              <a:buChar char="●"/>
            </a:pPr>
            <a:r>
              <a:rPr lang="en" sz="2200"/>
              <a:t>Vectors</a:t>
            </a:r>
            <a:endParaRPr sz="2200"/>
          </a:p>
          <a:p>
            <a:pPr indent="-368300" lvl="0" marL="457200" rtl="0" algn="l">
              <a:spcBef>
                <a:spcPts val="0"/>
              </a:spcBef>
              <a:spcAft>
                <a:spcPts val="0"/>
              </a:spcAft>
              <a:buSzPts val="2200"/>
              <a:buChar char="●"/>
            </a:pPr>
            <a:r>
              <a:rPr lang="en" sz="2200"/>
              <a:t>Instead of executing 4 instructions</a:t>
            </a:r>
            <a:endParaRPr sz="2200"/>
          </a:p>
          <a:p>
            <a:pPr indent="-368300" lvl="1" marL="914400" rtl="0" algn="l">
              <a:spcBef>
                <a:spcPts val="0"/>
              </a:spcBef>
              <a:spcAft>
                <a:spcPts val="0"/>
              </a:spcAft>
              <a:buSzPts val="2200"/>
              <a:buChar char="○"/>
            </a:pPr>
            <a:r>
              <a:rPr lang="en" sz="2200"/>
              <a:t>1 instruction on 4</a:t>
            </a:r>
            <a:endParaRPr sz="2200"/>
          </a:p>
          <a:p>
            <a:pPr indent="-368300" lvl="0" marL="457200" rtl="0" algn="l">
              <a:spcBef>
                <a:spcPts val="0"/>
              </a:spcBef>
              <a:spcAft>
                <a:spcPts val="0"/>
              </a:spcAft>
              <a:buSzPts val="2200"/>
              <a:buChar char="●"/>
            </a:pPr>
            <a:r>
              <a:rPr lang="en" sz="2200"/>
              <a:t>Gaming/DB Btrees</a:t>
            </a:r>
            <a:endParaRPr sz="2200"/>
          </a:p>
          <a:p>
            <a:pPr indent="-368300" lvl="0" marL="457200" rtl="0" algn="l">
              <a:spcBef>
                <a:spcPts val="0"/>
              </a:spcBef>
              <a:spcAft>
                <a:spcPts val="0"/>
              </a:spcAft>
              <a:buSzPts val="2200"/>
              <a:buChar char="●"/>
            </a:pPr>
            <a:r>
              <a:rPr lang="en" sz="2200"/>
              <a:t>E.g. ARM Neon</a:t>
            </a:r>
            <a:endParaRPr sz="2200"/>
          </a:p>
        </p:txBody>
      </p:sp>
      <p:sp>
        <p:nvSpPr>
          <p:cNvPr id="4636" name="Google Shape;4636;p225"/>
          <p:cNvSpPr txBox="1"/>
          <p:nvPr/>
        </p:nvSpPr>
        <p:spPr>
          <a:xfrm>
            <a:off x="6252525" y="2935600"/>
            <a:ext cx="1453800" cy="9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Add a1,b1</a:t>
            </a:r>
            <a:endParaRPr b="1">
              <a:solidFill>
                <a:schemeClr val="lt2"/>
              </a:solidFill>
            </a:endParaRPr>
          </a:p>
          <a:p>
            <a:pPr indent="0" lvl="0" marL="0" rtl="0" algn="l">
              <a:spcBef>
                <a:spcPts val="0"/>
              </a:spcBef>
              <a:spcAft>
                <a:spcPts val="0"/>
              </a:spcAft>
              <a:buNone/>
            </a:pPr>
            <a:r>
              <a:rPr b="1" lang="en">
                <a:solidFill>
                  <a:schemeClr val="lt2"/>
                </a:solidFill>
              </a:rPr>
              <a:t>Add a2,b2</a:t>
            </a:r>
            <a:endParaRPr b="1">
              <a:solidFill>
                <a:schemeClr val="lt2"/>
              </a:solidFill>
            </a:endParaRPr>
          </a:p>
          <a:p>
            <a:pPr indent="0" lvl="0" marL="0" rtl="0" algn="l">
              <a:spcBef>
                <a:spcPts val="0"/>
              </a:spcBef>
              <a:spcAft>
                <a:spcPts val="0"/>
              </a:spcAft>
              <a:buNone/>
            </a:pPr>
            <a:r>
              <a:rPr b="1" lang="en">
                <a:solidFill>
                  <a:schemeClr val="lt2"/>
                </a:solidFill>
              </a:rPr>
              <a:t>Add a3,b3</a:t>
            </a:r>
            <a:endParaRPr b="1">
              <a:solidFill>
                <a:schemeClr val="lt2"/>
              </a:solidFill>
            </a:endParaRPr>
          </a:p>
          <a:p>
            <a:pPr indent="0" lvl="0" marL="0" rtl="0" algn="l">
              <a:spcBef>
                <a:spcPts val="0"/>
              </a:spcBef>
              <a:spcAft>
                <a:spcPts val="0"/>
              </a:spcAft>
              <a:buNone/>
            </a:pPr>
            <a:r>
              <a:rPr b="1" lang="en">
                <a:solidFill>
                  <a:schemeClr val="lt2"/>
                </a:solidFill>
              </a:rPr>
              <a:t>Add a4,b4</a:t>
            </a:r>
            <a:endParaRPr sz="1800">
              <a:solidFill>
                <a:schemeClr val="lt2"/>
              </a:solidFill>
            </a:endParaRPr>
          </a:p>
        </p:txBody>
      </p:sp>
      <p:sp>
        <p:nvSpPr>
          <p:cNvPr id="4637" name="Google Shape;4637;p225"/>
          <p:cNvSpPr txBox="1"/>
          <p:nvPr/>
        </p:nvSpPr>
        <p:spPr>
          <a:xfrm>
            <a:off x="3678575" y="4193375"/>
            <a:ext cx="32400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Add [a1,a2,a3,a4], [b1,b2,b3,b4]</a:t>
            </a:r>
            <a:endParaRPr sz="1800">
              <a:solidFill>
                <a:schemeClr val="lt2"/>
              </a:solidFill>
            </a:endParaRPr>
          </a:p>
        </p:txBody>
      </p:sp>
      <p:sp>
        <p:nvSpPr>
          <p:cNvPr id="4638" name="Google Shape;4638;p225"/>
          <p:cNvSpPr txBox="1"/>
          <p:nvPr/>
        </p:nvSpPr>
        <p:spPr>
          <a:xfrm>
            <a:off x="6072525" y="2520250"/>
            <a:ext cx="16338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Traditional</a:t>
            </a:r>
            <a:endParaRPr b="1" sz="1500">
              <a:solidFill>
                <a:srgbClr val="FF0000"/>
              </a:solidFill>
            </a:endParaRPr>
          </a:p>
        </p:txBody>
      </p:sp>
      <p:sp>
        <p:nvSpPr>
          <p:cNvPr id="4639" name="Google Shape;4639;p225"/>
          <p:cNvSpPr txBox="1"/>
          <p:nvPr/>
        </p:nvSpPr>
        <p:spPr>
          <a:xfrm>
            <a:off x="4377925" y="3957875"/>
            <a:ext cx="16338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SIMD</a:t>
            </a:r>
            <a:endParaRPr b="1" sz="1500">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3" name="Shape 4643"/>
        <p:cNvGrpSpPr/>
        <p:nvPr/>
      </p:nvGrpSpPr>
      <p:grpSpPr>
        <a:xfrm>
          <a:off x="0" y="0"/>
          <a:ext cx="0" cy="0"/>
          <a:chOff x="0" y="0"/>
          <a:chExt cx="0" cy="0"/>
        </a:xfrm>
      </p:grpSpPr>
      <p:sp>
        <p:nvSpPr>
          <p:cNvPr id="4644" name="Google Shape;4644;p22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4645" name="Google Shape;4645;p226"/>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Is mostly idle</a:t>
            </a:r>
            <a:endParaRPr sz="2200"/>
          </a:p>
          <a:p>
            <a:pPr indent="-368300" lvl="0" marL="457200" rtl="0" algn="l">
              <a:spcBef>
                <a:spcPts val="0"/>
              </a:spcBef>
              <a:spcAft>
                <a:spcPts val="0"/>
              </a:spcAft>
              <a:buSzPts val="2200"/>
              <a:buChar char="●"/>
            </a:pPr>
            <a:r>
              <a:rPr lang="en" sz="2200"/>
              <a:t>Need to keep it busy</a:t>
            </a:r>
            <a:endParaRPr sz="2200"/>
          </a:p>
          <a:p>
            <a:pPr indent="-368300" lvl="0" marL="457200" rtl="0" algn="l">
              <a:spcBef>
                <a:spcPts val="0"/>
              </a:spcBef>
              <a:spcAft>
                <a:spcPts val="0"/>
              </a:spcAft>
              <a:buSzPts val="2200"/>
              <a:buChar char="●"/>
            </a:pPr>
            <a:r>
              <a:rPr lang="en" sz="2200"/>
              <a:t>Pipelining</a:t>
            </a:r>
            <a:endParaRPr sz="2200"/>
          </a:p>
          <a:p>
            <a:pPr indent="-368300" lvl="0" marL="457200" rtl="0" algn="l">
              <a:spcBef>
                <a:spcPts val="0"/>
              </a:spcBef>
              <a:spcAft>
                <a:spcPts val="0"/>
              </a:spcAft>
              <a:buSzPts val="2200"/>
              <a:buChar char="●"/>
            </a:pPr>
            <a:r>
              <a:rPr lang="en" sz="2200"/>
              <a:t>Parallelism</a:t>
            </a:r>
            <a:endParaRPr sz="2200"/>
          </a:p>
          <a:p>
            <a:pPr indent="-368300" lvl="0" marL="457200" rtl="0" algn="l">
              <a:spcBef>
                <a:spcPts val="0"/>
              </a:spcBef>
              <a:spcAft>
                <a:spcPts val="0"/>
              </a:spcAft>
              <a:buSzPts val="2200"/>
              <a:buChar char="●"/>
            </a:pPr>
            <a:r>
              <a:rPr lang="en" sz="2200"/>
              <a:t>Hyperthreading</a:t>
            </a:r>
            <a:endParaRPr sz="2200"/>
          </a:p>
          <a:p>
            <a:pPr indent="-368300" lvl="0" marL="457200" rtl="0" algn="l">
              <a:spcBef>
                <a:spcPts val="0"/>
              </a:spcBef>
              <a:spcAft>
                <a:spcPts val="0"/>
              </a:spcAft>
              <a:buSzPts val="2200"/>
              <a:buChar char="●"/>
            </a:pPr>
            <a:r>
              <a:rPr lang="en" sz="2200"/>
              <a:t>SIMD</a:t>
            </a:r>
            <a:endParaRPr sz="2200"/>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sp>
        <p:nvSpPr>
          <p:cNvPr id="4650" name="Google Shape;4650;p22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CPU Wait times</a:t>
            </a:r>
            <a:endParaRPr/>
          </a:p>
        </p:txBody>
      </p:sp>
      <p:sp>
        <p:nvSpPr>
          <p:cNvPr id="4651" name="Google Shape;4651;p22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CPU cannot wait</a:t>
            </a:r>
            <a:endParaRPr/>
          </a:p>
        </p:txBody>
      </p:sp>
      <p:sp>
        <p:nvSpPr>
          <p:cNvPr id="4652" name="Google Shape;4652;p22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6" name="Shape 4656"/>
        <p:cNvGrpSpPr/>
        <p:nvPr/>
      </p:nvGrpSpPr>
      <p:grpSpPr>
        <a:xfrm>
          <a:off x="0" y="0"/>
          <a:ext cx="0" cy="0"/>
          <a:chOff x="0" y="0"/>
          <a:chExt cx="0" cy="0"/>
        </a:xfrm>
      </p:grpSpPr>
      <p:sp>
        <p:nvSpPr>
          <p:cNvPr id="4657" name="Google Shape;4657;p22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time is precious</a:t>
            </a:r>
            <a:endParaRPr/>
          </a:p>
        </p:txBody>
      </p:sp>
      <p:sp>
        <p:nvSpPr>
          <p:cNvPr id="4658" name="Google Shape;4658;p228"/>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is precious</a:t>
            </a:r>
            <a:endParaRPr sz="2200"/>
          </a:p>
          <a:p>
            <a:pPr indent="-368300" lvl="0" marL="457200" rtl="0" algn="l">
              <a:spcBef>
                <a:spcPts val="0"/>
              </a:spcBef>
              <a:spcAft>
                <a:spcPts val="0"/>
              </a:spcAft>
              <a:buSzPts val="2200"/>
              <a:buChar char="●"/>
            </a:pPr>
            <a:r>
              <a:rPr lang="en" sz="2200"/>
              <a:t>The more idle the CPU the more waste</a:t>
            </a:r>
            <a:endParaRPr sz="2200"/>
          </a:p>
          <a:p>
            <a:pPr indent="-368300" lvl="0" marL="457200" rtl="0" algn="l">
              <a:spcBef>
                <a:spcPts val="0"/>
              </a:spcBef>
              <a:spcAft>
                <a:spcPts val="0"/>
              </a:spcAft>
              <a:buSzPts val="2200"/>
              <a:buChar char="●"/>
            </a:pPr>
            <a:r>
              <a:rPr lang="en" sz="2200"/>
              <a:t>IOs causes wait</a:t>
            </a:r>
            <a:endParaRPr sz="2200"/>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2" name="Shape 4662"/>
        <p:cNvGrpSpPr/>
        <p:nvPr/>
      </p:nvGrpSpPr>
      <p:grpSpPr>
        <a:xfrm>
          <a:off x="0" y="0"/>
          <a:ext cx="0" cy="0"/>
          <a:chOff x="0" y="0"/>
          <a:chExt cx="0" cy="0"/>
        </a:xfrm>
      </p:grpSpPr>
      <p:sp>
        <p:nvSpPr>
          <p:cNvPr id="4663" name="Google Shape;4663;p22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Wait times</a:t>
            </a:r>
            <a:endParaRPr/>
          </a:p>
        </p:txBody>
      </p:sp>
      <p:sp>
        <p:nvSpPr>
          <p:cNvPr id="4664" name="Google Shape;4664;p229"/>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Demo</a:t>
            </a:r>
            <a:endParaRPr sz="22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4668" name="Shape 4668"/>
        <p:cNvGrpSpPr/>
        <p:nvPr/>
      </p:nvGrpSpPr>
      <p:grpSpPr>
        <a:xfrm>
          <a:off x="0" y="0"/>
          <a:ext cx="0" cy="0"/>
          <a:chOff x="0" y="0"/>
          <a:chExt cx="0" cy="0"/>
        </a:xfrm>
      </p:grpSpPr>
      <p:sp>
        <p:nvSpPr>
          <p:cNvPr id="4669" name="Google Shape;4669;p230"/>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Process</a:t>
            </a:r>
            <a:r>
              <a:rPr lang="en"/>
              <a:t> Management</a:t>
            </a:r>
            <a:endParaRPr/>
          </a:p>
        </p:txBody>
      </p:sp>
      <p:sp>
        <p:nvSpPr>
          <p:cNvPr id="4670" name="Google Shape;4670;p2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dive in processes</a:t>
            </a:r>
            <a:endParaRPr/>
          </a:p>
        </p:txBody>
      </p:sp>
      <p:sp>
        <p:nvSpPr>
          <p:cNvPr id="4671" name="Google Shape;4671;p23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5" name="Shape 4675"/>
        <p:cNvGrpSpPr/>
        <p:nvPr/>
      </p:nvGrpSpPr>
      <p:grpSpPr>
        <a:xfrm>
          <a:off x="0" y="0"/>
          <a:ext cx="0" cy="0"/>
          <a:chOff x="0" y="0"/>
          <a:chExt cx="0" cy="0"/>
        </a:xfrm>
      </p:grpSpPr>
      <p:sp>
        <p:nvSpPr>
          <p:cNvPr id="4676" name="Google Shape;4676;p231"/>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Process vs Thread</a:t>
            </a:r>
            <a:endParaRPr/>
          </a:p>
        </p:txBody>
      </p:sp>
      <p:sp>
        <p:nvSpPr>
          <p:cNvPr id="4677" name="Google Shape;4677;p231"/>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 the </a:t>
            </a:r>
            <a:r>
              <a:rPr lang="en"/>
              <a:t>difference</a:t>
            </a:r>
            <a:endParaRPr/>
          </a:p>
        </p:txBody>
      </p:sp>
      <p:sp>
        <p:nvSpPr>
          <p:cNvPr id="4678" name="Google Shape;4678;p23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Device Drivers</a:t>
            </a:r>
            <a:endParaRPr/>
          </a:p>
        </p:txBody>
      </p:sp>
      <p:sp>
        <p:nvSpPr>
          <p:cNvPr id="220" name="Google Shape;220;p34"/>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Drivers are software in the kernel</a:t>
            </a:r>
            <a:endParaRPr sz="2200"/>
          </a:p>
          <a:p>
            <a:pPr indent="-368300" lvl="0" marL="457200" rtl="0" algn="l">
              <a:spcBef>
                <a:spcPts val="0"/>
              </a:spcBef>
              <a:spcAft>
                <a:spcPts val="0"/>
              </a:spcAft>
              <a:buSzPts val="2200"/>
              <a:buChar char="●"/>
            </a:pPr>
            <a:r>
              <a:rPr lang="en" sz="2200"/>
              <a:t>Manages hardware devices</a:t>
            </a:r>
            <a:endParaRPr sz="2200"/>
          </a:p>
          <a:p>
            <a:pPr indent="-368300" lvl="0" marL="457200" rtl="0" algn="l">
              <a:spcBef>
                <a:spcPts val="0"/>
              </a:spcBef>
              <a:spcAft>
                <a:spcPts val="0"/>
              </a:spcAft>
              <a:buSzPts val="2200"/>
              <a:buChar char="●"/>
            </a:pPr>
            <a:r>
              <a:rPr lang="en" sz="2200"/>
              <a:t>NVMe, Keyboard, NIC, etc.</a:t>
            </a:r>
            <a:endParaRPr sz="2200"/>
          </a:p>
          <a:p>
            <a:pPr indent="-368300" lvl="0" marL="457200" rtl="0" algn="l">
              <a:spcBef>
                <a:spcPts val="0"/>
              </a:spcBef>
              <a:spcAft>
                <a:spcPts val="0"/>
              </a:spcAft>
              <a:buSzPts val="2200"/>
              <a:buChar char="●"/>
            </a:pPr>
            <a:r>
              <a:rPr lang="en" sz="2200"/>
              <a:t>Interrupt</a:t>
            </a:r>
            <a:r>
              <a:rPr lang="en" sz="2200"/>
              <a:t> Service Routine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10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1000"/>
                                        <p:tgtEl>
                                          <p:spTgt spid="2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2" name="Shape 4682"/>
        <p:cNvGrpSpPr/>
        <p:nvPr/>
      </p:nvGrpSpPr>
      <p:grpSpPr>
        <a:xfrm>
          <a:off x="0" y="0"/>
          <a:ext cx="0" cy="0"/>
          <a:chOff x="0" y="0"/>
          <a:chExt cx="0" cy="0"/>
        </a:xfrm>
      </p:grpSpPr>
      <p:sp>
        <p:nvSpPr>
          <p:cNvPr id="4683" name="Google Shape;4683;p23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4684" name="Google Shape;4684;p232"/>
          <p:cNvSpPr txBox="1"/>
          <p:nvPr>
            <p:ph idx="1" type="body"/>
          </p:nvPr>
        </p:nvSpPr>
        <p:spPr>
          <a:xfrm>
            <a:off x="259500" y="1123400"/>
            <a:ext cx="5124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An instance of a program</a:t>
            </a:r>
            <a:endParaRPr sz="2200"/>
          </a:p>
          <a:p>
            <a:pPr indent="-368300" lvl="0" marL="457200" rtl="0" algn="l">
              <a:spcBef>
                <a:spcPts val="0"/>
              </a:spcBef>
              <a:spcAft>
                <a:spcPts val="0"/>
              </a:spcAft>
              <a:buSzPts val="2200"/>
              <a:buChar char="●"/>
            </a:pPr>
            <a:r>
              <a:rPr lang="en" sz="2200"/>
              <a:t>Has dedicated code, stack, heap, data section</a:t>
            </a:r>
            <a:endParaRPr sz="2200"/>
          </a:p>
          <a:p>
            <a:pPr indent="-368300" lvl="0" marL="457200" rtl="0" algn="l">
              <a:spcBef>
                <a:spcPts val="0"/>
              </a:spcBef>
              <a:spcAft>
                <a:spcPts val="0"/>
              </a:spcAft>
              <a:buSzPts val="2200"/>
              <a:buChar char="●"/>
            </a:pPr>
            <a:r>
              <a:rPr lang="en" sz="2200"/>
              <a:t>Has context in the CPU (pc, lr, etc..)</a:t>
            </a:r>
            <a:endParaRPr sz="2200"/>
          </a:p>
          <a:p>
            <a:pPr indent="-368300" lvl="0" marL="457200" rtl="0" algn="l">
              <a:spcBef>
                <a:spcPts val="0"/>
              </a:spcBef>
              <a:spcAft>
                <a:spcPts val="0"/>
              </a:spcAft>
              <a:buSzPts val="2200"/>
              <a:buChar char="●"/>
            </a:pPr>
            <a:r>
              <a:rPr lang="en" sz="2200"/>
              <a:t>Process Control Block</a:t>
            </a:r>
            <a:endParaRPr sz="2200"/>
          </a:p>
        </p:txBody>
      </p:sp>
      <p:sp>
        <p:nvSpPr>
          <p:cNvPr id="4685" name="Google Shape;4685;p232"/>
          <p:cNvSpPr/>
          <p:nvPr/>
        </p:nvSpPr>
        <p:spPr>
          <a:xfrm>
            <a:off x="6158525" y="228800"/>
            <a:ext cx="2189400" cy="33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86" name="Google Shape;4686;p232"/>
          <p:cNvCxnSpPr/>
          <p:nvPr/>
        </p:nvCxnSpPr>
        <p:spPr>
          <a:xfrm>
            <a:off x="8448125" y="2288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4687" name="Google Shape;4687;p232"/>
          <p:cNvSpPr txBox="1"/>
          <p:nvPr/>
        </p:nvSpPr>
        <p:spPr>
          <a:xfrm>
            <a:off x="5342875" y="3264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4688" name="Google Shape;4688;p232"/>
          <p:cNvSpPr txBox="1"/>
          <p:nvPr/>
        </p:nvSpPr>
        <p:spPr>
          <a:xfrm>
            <a:off x="8555525" y="1572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4689" name="Google Shape;4689;p232"/>
          <p:cNvSpPr/>
          <p:nvPr/>
        </p:nvSpPr>
        <p:spPr>
          <a:xfrm>
            <a:off x="6220850" y="2843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4690" name="Google Shape;4690;p232"/>
          <p:cNvSpPr txBox="1"/>
          <p:nvPr/>
        </p:nvSpPr>
        <p:spPr>
          <a:xfrm>
            <a:off x="5342875" y="7376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4691" name="Google Shape;4691;p232"/>
          <p:cNvSpPr txBox="1"/>
          <p:nvPr/>
        </p:nvSpPr>
        <p:spPr>
          <a:xfrm>
            <a:off x="5342875" y="11637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4692" name="Google Shape;4692;p232"/>
          <p:cNvSpPr txBox="1"/>
          <p:nvPr/>
        </p:nvSpPr>
        <p:spPr>
          <a:xfrm>
            <a:off x="7389000" y="7117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a:t>
            </a:r>
            <a:endParaRPr sz="1300">
              <a:solidFill>
                <a:schemeClr val="accent6"/>
              </a:solidFill>
            </a:endParaRPr>
          </a:p>
        </p:txBody>
      </p:sp>
      <p:sp>
        <p:nvSpPr>
          <p:cNvPr id="4693" name="Google Shape;4693;p232"/>
          <p:cNvSpPr/>
          <p:nvPr/>
        </p:nvSpPr>
        <p:spPr>
          <a:xfrm>
            <a:off x="6211175" y="2796900"/>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4694" name="Google Shape;4694;p232"/>
          <p:cNvSpPr/>
          <p:nvPr/>
        </p:nvSpPr>
        <p:spPr>
          <a:xfrm>
            <a:off x="6211175" y="2222350"/>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4695" name="Google Shape;4695;p232"/>
          <p:cNvSpPr/>
          <p:nvPr/>
        </p:nvSpPr>
        <p:spPr>
          <a:xfrm>
            <a:off x="6211175" y="1444700"/>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4696" name="Google Shape;4696;p232"/>
          <p:cNvCxnSpPr/>
          <p:nvPr/>
        </p:nvCxnSpPr>
        <p:spPr>
          <a:xfrm rot="10800000">
            <a:off x="8455725" y="14814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4697" name="Google Shape;4697;p232"/>
          <p:cNvSpPr txBox="1"/>
          <p:nvPr/>
        </p:nvSpPr>
        <p:spPr>
          <a:xfrm>
            <a:off x="8519625" y="18552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4698" name="Google Shape;4698;p232"/>
          <p:cNvSpPr txBox="1"/>
          <p:nvPr/>
        </p:nvSpPr>
        <p:spPr>
          <a:xfrm>
            <a:off x="5342875" y="32891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0x0099991</a:t>
            </a:r>
            <a:endParaRPr sz="900">
              <a:solidFill>
                <a:schemeClr val="accent6"/>
              </a:solidFill>
            </a:endParaRPr>
          </a:p>
        </p:txBody>
      </p:sp>
      <p:sp>
        <p:nvSpPr>
          <p:cNvPr id="4699" name="Google Shape;4699;p232"/>
          <p:cNvSpPr txBox="1"/>
          <p:nvPr/>
        </p:nvSpPr>
        <p:spPr>
          <a:xfrm>
            <a:off x="5342875" y="201338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0x1000001</a:t>
            </a:r>
            <a:endParaRPr sz="900">
              <a:solidFill>
                <a:schemeClr val="accent6"/>
              </a:solidFill>
            </a:endParaRPr>
          </a:p>
        </p:txBody>
      </p:sp>
      <p:sp>
        <p:nvSpPr>
          <p:cNvPr id="4700" name="Google Shape;4700;p232"/>
          <p:cNvSpPr txBox="1"/>
          <p:nvPr/>
        </p:nvSpPr>
        <p:spPr>
          <a:xfrm>
            <a:off x="5342875" y="180777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0x1000005</a:t>
            </a:r>
            <a:endParaRPr sz="900">
              <a:solidFill>
                <a:schemeClr val="accent6"/>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4" name="Shape 4704"/>
        <p:cNvGrpSpPr/>
        <p:nvPr/>
      </p:nvGrpSpPr>
      <p:grpSpPr>
        <a:xfrm>
          <a:off x="0" y="0"/>
          <a:ext cx="0" cy="0"/>
          <a:chOff x="0" y="0"/>
          <a:chExt cx="0" cy="0"/>
        </a:xfrm>
      </p:grpSpPr>
      <p:sp>
        <p:nvSpPr>
          <p:cNvPr id="4705" name="Google Shape;4705;p23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Control Block (PCB)</a:t>
            </a:r>
            <a:endParaRPr/>
          </a:p>
        </p:txBody>
      </p:sp>
      <p:sp>
        <p:nvSpPr>
          <p:cNvPr id="4706" name="Google Shape;4706;p233"/>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metadata about the process</a:t>
            </a:r>
            <a:endParaRPr sz="2200"/>
          </a:p>
          <a:p>
            <a:pPr indent="-368300" lvl="0" marL="457200" rtl="0" algn="l">
              <a:spcBef>
                <a:spcPts val="0"/>
              </a:spcBef>
              <a:spcAft>
                <a:spcPts val="0"/>
              </a:spcAft>
              <a:buSzPts val="2200"/>
              <a:buChar char="●"/>
            </a:pPr>
            <a:r>
              <a:rPr lang="en" sz="2200"/>
              <a:t>PCB Contains</a:t>
            </a:r>
            <a:endParaRPr sz="2200"/>
          </a:p>
          <a:p>
            <a:pPr indent="-349250" lvl="1" marL="914400" rtl="0" algn="l">
              <a:spcBef>
                <a:spcPts val="0"/>
              </a:spcBef>
              <a:spcAft>
                <a:spcPts val="0"/>
              </a:spcAft>
              <a:buSzPts val="1900"/>
              <a:buChar char="○"/>
            </a:pPr>
            <a:r>
              <a:rPr lang="en" sz="1900"/>
              <a:t>PID, Process State, Program counter, registers</a:t>
            </a:r>
            <a:endParaRPr sz="1900"/>
          </a:p>
          <a:p>
            <a:pPr indent="-349250" lvl="1" marL="914400" rtl="0" algn="l">
              <a:spcBef>
                <a:spcPts val="0"/>
              </a:spcBef>
              <a:spcAft>
                <a:spcPts val="0"/>
              </a:spcAft>
              <a:buSzPts val="1900"/>
              <a:buChar char="○"/>
            </a:pPr>
            <a:r>
              <a:rPr lang="en" sz="1900"/>
              <a:t>Process Control info (running/stopped, </a:t>
            </a:r>
            <a:r>
              <a:rPr lang="en" sz="1900"/>
              <a:t>priority</a:t>
            </a:r>
            <a:r>
              <a:rPr lang="en" sz="1900"/>
              <a:t>)</a:t>
            </a:r>
            <a:endParaRPr sz="1900"/>
          </a:p>
          <a:p>
            <a:pPr indent="-349250" lvl="1" marL="914400" rtl="0" algn="l">
              <a:spcBef>
                <a:spcPts val="0"/>
              </a:spcBef>
              <a:spcAft>
                <a:spcPts val="0"/>
              </a:spcAft>
              <a:buSzPts val="1900"/>
              <a:buChar char="○"/>
            </a:pPr>
            <a:r>
              <a:rPr lang="en" sz="1900"/>
              <a:t>Page Table (Virtual memory to physical mapping)</a:t>
            </a:r>
            <a:endParaRPr sz="1900"/>
          </a:p>
          <a:p>
            <a:pPr indent="-349250" lvl="1" marL="914400" rtl="0" algn="l">
              <a:spcBef>
                <a:spcPts val="0"/>
              </a:spcBef>
              <a:spcAft>
                <a:spcPts val="0"/>
              </a:spcAft>
              <a:buSzPts val="1900"/>
              <a:buChar char="○"/>
            </a:pPr>
            <a:r>
              <a:rPr lang="en" sz="1900"/>
              <a:t>Accounting (CPU/memory usage)</a:t>
            </a:r>
            <a:endParaRPr sz="1900"/>
          </a:p>
          <a:p>
            <a:pPr indent="-349250" lvl="1" marL="914400" rtl="0" algn="l">
              <a:spcBef>
                <a:spcPts val="0"/>
              </a:spcBef>
              <a:spcAft>
                <a:spcPts val="0"/>
              </a:spcAft>
              <a:buSzPts val="1900"/>
              <a:buChar char="○"/>
            </a:pPr>
            <a:r>
              <a:rPr lang="en" sz="1900"/>
              <a:t>Memory management info (Pointer to code/stack etc.)</a:t>
            </a:r>
            <a:endParaRPr sz="1900"/>
          </a:p>
          <a:p>
            <a:pPr indent="-349250" lvl="1" marL="914400" rtl="0" algn="l">
              <a:spcBef>
                <a:spcPts val="0"/>
              </a:spcBef>
              <a:spcAft>
                <a:spcPts val="0"/>
              </a:spcAft>
              <a:buSzPts val="1900"/>
              <a:buChar char="○"/>
            </a:pPr>
            <a:r>
              <a:rPr lang="en" sz="1900"/>
              <a:t>IO info (File descriptors)</a:t>
            </a:r>
            <a:endParaRPr sz="1900"/>
          </a:p>
          <a:p>
            <a:pPr indent="-349250" lvl="1" marL="914400" rtl="0" algn="l">
              <a:spcBef>
                <a:spcPts val="0"/>
              </a:spcBef>
              <a:spcAft>
                <a:spcPts val="0"/>
              </a:spcAft>
              <a:buSzPts val="1900"/>
              <a:buChar char="○"/>
            </a:pPr>
            <a:r>
              <a:rPr lang="en" sz="1900"/>
              <a:t>IPC info, </a:t>
            </a:r>
            <a:r>
              <a:rPr lang="en" sz="1900"/>
              <a:t>semaphores</a:t>
            </a:r>
            <a:r>
              <a:rPr lang="en" sz="1900"/>
              <a:t>, mutexes, shared memory, messages.</a:t>
            </a:r>
            <a:endParaRPr sz="19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0" name="Shape 4710"/>
        <p:cNvGrpSpPr/>
        <p:nvPr/>
      </p:nvGrpSpPr>
      <p:grpSpPr>
        <a:xfrm>
          <a:off x="0" y="0"/>
          <a:ext cx="0" cy="0"/>
          <a:chOff x="0" y="0"/>
          <a:chExt cx="0" cy="0"/>
        </a:xfrm>
      </p:grpSpPr>
      <p:sp>
        <p:nvSpPr>
          <p:cNvPr id="4711" name="Google Shape;4711;p23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Process Table</a:t>
            </a:r>
            <a:endParaRPr/>
          </a:p>
        </p:txBody>
      </p:sp>
      <p:sp>
        <p:nvSpPr>
          <p:cNvPr id="4712" name="Google Shape;4712;p234"/>
          <p:cNvSpPr txBox="1"/>
          <p:nvPr>
            <p:ph idx="1" type="body"/>
          </p:nvPr>
        </p:nvSpPr>
        <p:spPr>
          <a:xfrm>
            <a:off x="259500" y="1123400"/>
            <a:ext cx="52440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to manage processes</a:t>
            </a:r>
            <a:endParaRPr sz="2200"/>
          </a:p>
          <a:p>
            <a:pPr indent="-368300" lvl="0" marL="457200" rtl="0" algn="l">
              <a:spcBef>
                <a:spcPts val="0"/>
              </a:spcBef>
              <a:spcAft>
                <a:spcPts val="0"/>
              </a:spcAft>
              <a:buSzPts val="2200"/>
              <a:buChar char="●"/>
            </a:pPr>
            <a:r>
              <a:rPr lang="en" sz="2200"/>
              <a:t>A mapping table from PID to PCB </a:t>
            </a:r>
            <a:endParaRPr sz="2200"/>
          </a:p>
          <a:p>
            <a:pPr indent="-368300" lvl="0" marL="457200" rtl="0" algn="l">
              <a:spcBef>
                <a:spcPts val="0"/>
              </a:spcBef>
              <a:spcAft>
                <a:spcPts val="0"/>
              </a:spcAft>
              <a:buSzPts val="2200"/>
              <a:buChar char="●"/>
            </a:pPr>
            <a:r>
              <a:rPr lang="en" sz="2200"/>
              <a:t>Process Table</a:t>
            </a:r>
            <a:endParaRPr sz="2200"/>
          </a:p>
          <a:p>
            <a:pPr indent="-368300" lvl="0" marL="457200" rtl="0" algn="l">
              <a:spcBef>
                <a:spcPts val="0"/>
              </a:spcBef>
              <a:spcAft>
                <a:spcPts val="0"/>
              </a:spcAft>
              <a:buSzPts val="2200"/>
              <a:buChar char="●"/>
            </a:pPr>
            <a:r>
              <a:rPr lang="en" sz="2200"/>
              <a:t>Quick lookup</a:t>
            </a:r>
            <a:endParaRPr sz="2200"/>
          </a:p>
          <a:p>
            <a:pPr indent="-368300" lvl="0" marL="457200" rtl="0" algn="l">
              <a:spcBef>
                <a:spcPts val="0"/>
              </a:spcBef>
              <a:spcAft>
                <a:spcPts val="0"/>
              </a:spcAft>
              <a:buSzPts val="2200"/>
              <a:buChar char="●"/>
            </a:pPr>
            <a:r>
              <a:rPr lang="en" sz="2200"/>
              <a:t>In kernel space</a:t>
            </a:r>
            <a:endParaRPr sz="2200"/>
          </a:p>
        </p:txBody>
      </p:sp>
      <p:sp>
        <p:nvSpPr>
          <p:cNvPr id="4713" name="Google Shape;4713;p234"/>
          <p:cNvSpPr/>
          <p:nvPr/>
        </p:nvSpPr>
        <p:spPr>
          <a:xfrm>
            <a:off x="6666475" y="392225"/>
            <a:ext cx="20697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PID |          PCB</a:t>
            </a:r>
            <a:endParaRPr/>
          </a:p>
          <a:p>
            <a:pPr indent="0" lvl="0" marL="0" rtl="0" algn="ctr">
              <a:spcBef>
                <a:spcPts val="0"/>
              </a:spcBef>
              <a:spcAft>
                <a:spcPts val="0"/>
              </a:spcAft>
              <a:buNone/>
            </a:pPr>
            <a:r>
              <a:rPr lang="en"/>
              <a:t>100 | 0x222222</a:t>
            </a:r>
            <a:endParaRPr/>
          </a:p>
          <a:p>
            <a:pPr indent="0" lvl="0" marL="0" rtl="0" algn="ctr">
              <a:spcBef>
                <a:spcPts val="0"/>
              </a:spcBef>
              <a:spcAft>
                <a:spcPts val="0"/>
              </a:spcAft>
              <a:buNone/>
            </a:pPr>
            <a:r>
              <a:rPr lang="en"/>
              <a:t>200 | 0x333333</a:t>
            </a:r>
            <a:endParaRPr/>
          </a:p>
        </p:txBody>
      </p:sp>
      <p:sp>
        <p:nvSpPr>
          <p:cNvPr id="4714" name="Google Shape;4714;p234"/>
          <p:cNvSpPr/>
          <p:nvPr/>
        </p:nvSpPr>
        <p:spPr>
          <a:xfrm>
            <a:off x="7338050" y="1410600"/>
            <a:ext cx="14676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 running,</a:t>
            </a:r>
            <a:endParaRPr/>
          </a:p>
          <a:p>
            <a:pPr indent="0" lvl="0" marL="0" rtl="0" algn="ctr">
              <a:spcBef>
                <a:spcPts val="0"/>
              </a:spcBef>
              <a:spcAft>
                <a:spcPts val="0"/>
              </a:spcAft>
              <a:buNone/>
            </a:pPr>
            <a:r>
              <a:rPr lang="en"/>
              <a:t>0x555555, pc…</a:t>
            </a:r>
            <a:endParaRPr/>
          </a:p>
        </p:txBody>
      </p:sp>
      <p:sp>
        <p:nvSpPr>
          <p:cNvPr id="4715" name="Google Shape;4715;p234"/>
          <p:cNvSpPr/>
          <p:nvPr/>
        </p:nvSpPr>
        <p:spPr>
          <a:xfrm>
            <a:off x="7192425" y="4428000"/>
            <a:ext cx="14676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00, stopped,</a:t>
            </a:r>
            <a:endParaRPr/>
          </a:p>
          <a:p>
            <a:pPr indent="0" lvl="0" marL="0" rtl="0" algn="ctr">
              <a:spcBef>
                <a:spcPts val="0"/>
              </a:spcBef>
              <a:spcAft>
                <a:spcPts val="0"/>
              </a:spcAft>
              <a:buNone/>
            </a:pPr>
            <a:r>
              <a:rPr lang="en"/>
              <a:t>0x9999999,pc..</a:t>
            </a:r>
            <a:endParaRPr/>
          </a:p>
        </p:txBody>
      </p:sp>
      <p:sp>
        <p:nvSpPr>
          <p:cNvPr id="4716" name="Google Shape;4716;p234"/>
          <p:cNvSpPr/>
          <p:nvPr/>
        </p:nvSpPr>
        <p:spPr>
          <a:xfrm>
            <a:off x="5397900" y="1410600"/>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4717" name="Google Shape;4717;p234"/>
          <p:cNvSpPr/>
          <p:nvPr/>
        </p:nvSpPr>
        <p:spPr>
          <a:xfrm>
            <a:off x="5439678" y="1448789"/>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4718" name="Google Shape;4718;p234"/>
          <p:cNvSpPr/>
          <p:nvPr/>
        </p:nvSpPr>
        <p:spPr>
          <a:xfrm>
            <a:off x="5433192" y="3176093"/>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4719" name="Google Shape;4719;p234"/>
          <p:cNvSpPr/>
          <p:nvPr/>
        </p:nvSpPr>
        <p:spPr>
          <a:xfrm>
            <a:off x="5433192" y="2781107"/>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4720" name="Google Shape;4720;p234"/>
          <p:cNvSpPr/>
          <p:nvPr/>
        </p:nvSpPr>
        <p:spPr>
          <a:xfrm>
            <a:off x="5433192" y="2246495"/>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4721" name="Google Shape;4721;p234"/>
          <p:cNvSpPr/>
          <p:nvPr/>
        </p:nvSpPr>
        <p:spPr>
          <a:xfrm>
            <a:off x="3314300" y="2506450"/>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4722" name="Google Shape;4722;p234"/>
          <p:cNvSpPr/>
          <p:nvPr/>
        </p:nvSpPr>
        <p:spPr>
          <a:xfrm>
            <a:off x="3356078" y="2544639"/>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4723" name="Google Shape;4723;p234"/>
          <p:cNvSpPr/>
          <p:nvPr/>
        </p:nvSpPr>
        <p:spPr>
          <a:xfrm>
            <a:off x="3349592" y="4271943"/>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4724" name="Google Shape;4724;p234"/>
          <p:cNvSpPr/>
          <p:nvPr/>
        </p:nvSpPr>
        <p:spPr>
          <a:xfrm>
            <a:off x="3349592" y="3876957"/>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4725" name="Google Shape;4725;p234"/>
          <p:cNvSpPr/>
          <p:nvPr/>
        </p:nvSpPr>
        <p:spPr>
          <a:xfrm>
            <a:off x="3349592" y="3342345"/>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cxnSp>
        <p:nvCxnSpPr>
          <p:cNvPr id="4726" name="Google Shape;4726;p234"/>
          <p:cNvCxnSpPr>
            <a:endCxn id="4714" idx="3"/>
          </p:cNvCxnSpPr>
          <p:nvPr/>
        </p:nvCxnSpPr>
        <p:spPr>
          <a:xfrm flipH="1" rot="-5400000">
            <a:off x="8072600" y="1016700"/>
            <a:ext cx="1036800" cy="429300"/>
          </a:xfrm>
          <a:prstGeom prst="curvedConnector4">
            <a:avLst>
              <a:gd fmla="val 33644" name="adj1"/>
              <a:gd fmla="val 155468" name="adj2"/>
            </a:avLst>
          </a:prstGeom>
          <a:noFill/>
          <a:ln cap="flat" cmpd="sng" w="9525">
            <a:solidFill>
              <a:srgbClr val="DF3079"/>
            </a:solidFill>
            <a:prstDash val="solid"/>
            <a:round/>
            <a:headEnd len="med" w="med" type="none"/>
            <a:tailEnd len="med" w="med" type="triangle"/>
          </a:ln>
        </p:spPr>
      </p:cxnSp>
      <p:cxnSp>
        <p:nvCxnSpPr>
          <p:cNvPr id="4727" name="Google Shape;4727;p234"/>
          <p:cNvCxnSpPr>
            <a:endCxn id="4715" idx="1"/>
          </p:cNvCxnSpPr>
          <p:nvPr/>
        </p:nvCxnSpPr>
        <p:spPr>
          <a:xfrm flipH="1" rot="-5400000">
            <a:off x="5269275" y="2844000"/>
            <a:ext cx="3777300" cy="69000"/>
          </a:xfrm>
          <a:prstGeom prst="curvedConnector2">
            <a:avLst/>
          </a:prstGeom>
          <a:noFill/>
          <a:ln cap="flat" cmpd="sng" w="9525">
            <a:solidFill>
              <a:srgbClr val="DF3079"/>
            </a:solidFill>
            <a:prstDash val="solid"/>
            <a:round/>
            <a:headEnd len="med" w="med" type="none"/>
            <a:tailEnd len="med" w="med" type="triangle"/>
          </a:ln>
        </p:spPr>
      </p:cxnSp>
      <p:sp>
        <p:nvSpPr>
          <p:cNvPr id="4728" name="Google Shape;4728;p234"/>
          <p:cNvSpPr txBox="1"/>
          <p:nvPr/>
        </p:nvSpPr>
        <p:spPr>
          <a:xfrm>
            <a:off x="6929525" y="11075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Process table (kernel)</a:t>
            </a:r>
            <a:endParaRPr sz="1200">
              <a:solidFill>
                <a:schemeClr val="lt2"/>
              </a:solidFill>
            </a:endParaRPr>
          </a:p>
        </p:txBody>
      </p:sp>
      <p:sp>
        <p:nvSpPr>
          <p:cNvPr id="4729" name="Google Shape;4729;p234"/>
          <p:cNvSpPr txBox="1"/>
          <p:nvPr/>
        </p:nvSpPr>
        <p:spPr>
          <a:xfrm>
            <a:off x="7310350" y="414490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PCB 200</a:t>
            </a:r>
            <a:endParaRPr sz="1200">
              <a:solidFill>
                <a:schemeClr val="lt2"/>
              </a:solidFill>
            </a:endParaRPr>
          </a:p>
        </p:txBody>
      </p:sp>
      <p:sp>
        <p:nvSpPr>
          <p:cNvPr id="4730" name="Google Shape;4730;p234"/>
          <p:cNvSpPr txBox="1"/>
          <p:nvPr/>
        </p:nvSpPr>
        <p:spPr>
          <a:xfrm>
            <a:off x="7552775" y="112340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PCB 100</a:t>
            </a:r>
            <a:endParaRPr sz="1200">
              <a:solidFill>
                <a:schemeClr val="lt2"/>
              </a:solidFill>
            </a:endParaRPr>
          </a:p>
        </p:txBody>
      </p:sp>
      <p:cxnSp>
        <p:nvCxnSpPr>
          <p:cNvPr id="4731" name="Google Shape;4731;p234"/>
          <p:cNvCxnSpPr>
            <a:stCxn id="4714" idx="1"/>
          </p:cNvCxnSpPr>
          <p:nvPr/>
        </p:nvCxnSpPr>
        <p:spPr>
          <a:xfrm flipH="1">
            <a:off x="6839450" y="1749750"/>
            <a:ext cx="498600" cy="1407000"/>
          </a:xfrm>
          <a:prstGeom prst="curvedConnector2">
            <a:avLst/>
          </a:prstGeom>
          <a:noFill/>
          <a:ln cap="flat" cmpd="sng" w="9525">
            <a:solidFill>
              <a:schemeClr val="accent5"/>
            </a:solidFill>
            <a:prstDash val="solid"/>
            <a:round/>
            <a:headEnd len="med" w="med" type="none"/>
            <a:tailEnd len="med" w="med" type="triangle"/>
          </a:ln>
        </p:spPr>
      </p:cxnSp>
      <p:cxnSp>
        <p:nvCxnSpPr>
          <p:cNvPr id="4732" name="Google Shape;4732;p234"/>
          <p:cNvCxnSpPr>
            <a:stCxn id="4715" idx="1"/>
          </p:cNvCxnSpPr>
          <p:nvPr/>
        </p:nvCxnSpPr>
        <p:spPr>
          <a:xfrm rot="10800000">
            <a:off x="4755825" y="4278150"/>
            <a:ext cx="2436600" cy="489000"/>
          </a:xfrm>
          <a:prstGeom prst="curvedConnector3">
            <a:avLst>
              <a:gd fmla="val 50000" name="adj1"/>
            </a:avLst>
          </a:prstGeom>
          <a:noFill/>
          <a:ln cap="flat" cmpd="sng" w="9525">
            <a:solidFill>
              <a:schemeClr val="accent5"/>
            </a:solidFill>
            <a:prstDash val="solid"/>
            <a:round/>
            <a:headEnd len="med" w="med" type="none"/>
            <a:tailEnd len="med" w="med" type="triangl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6" name="Shape 4736"/>
        <p:cNvGrpSpPr/>
        <p:nvPr/>
      </p:nvGrpSpPr>
      <p:grpSpPr>
        <a:xfrm>
          <a:off x="0" y="0"/>
          <a:ext cx="0" cy="0"/>
          <a:chOff x="0" y="0"/>
          <a:chExt cx="0" cy="0"/>
        </a:xfrm>
      </p:grpSpPr>
      <p:sp>
        <p:nvSpPr>
          <p:cNvPr id="4737" name="Google Shape;4737;p23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a:t>
            </a:r>
            <a:endParaRPr/>
          </a:p>
        </p:txBody>
      </p:sp>
      <p:sp>
        <p:nvSpPr>
          <p:cNvPr id="4738" name="Google Shape;4738;p235"/>
          <p:cNvSpPr txBox="1"/>
          <p:nvPr>
            <p:ph idx="1" type="body"/>
          </p:nvPr>
        </p:nvSpPr>
        <p:spPr>
          <a:xfrm>
            <a:off x="259500" y="1123400"/>
            <a:ext cx="5124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 thread is a light weight process</a:t>
            </a:r>
            <a:endParaRPr sz="2200"/>
          </a:p>
          <a:p>
            <a:pPr indent="-368300" lvl="0" marL="457200" rtl="0" algn="l">
              <a:spcBef>
                <a:spcPts val="0"/>
              </a:spcBef>
              <a:spcAft>
                <a:spcPts val="0"/>
              </a:spcAft>
              <a:buSzPts val="2200"/>
              <a:buChar char="●"/>
            </a:pPr>
            <a:r>
              <a:rPr lang="en" sz="2200"/>
              <a:t>Shared code/heap,data and PCB</a:t>
            </a:r>
            <a:endParaRPr sz="2200"/>
          </a:p>
          <a:p>
            <a:pPr indent="-368300" lvl="0" marL="457200" rtl="0" algn="l">
              <a:spcBef>
                <a:spcPts val="0"/>
              </a:spcBef>
              <a:spcAft>
                <a:spcPts val="0"/>
              </a:spcAft>
              <a:buSzPts val="2200"/>
              <a:buChar char="●"/>
            </a:pPr>
            <a:r>
              <a:rPr lang="en" sz="2200"/>
              <a:t>Stack is </a:t>
            </a:r>
            <a:r>
              <a:rPr lang="en" sz="2200"/>
              <a:t>different and pc</a:t>
            </a:r>
            <a:endParaRPr sz="2200"/>
          </a:p>
          <a:p>
            <a:pPr indent="-368300" lvl="0" marL="457200" rtl="0" algn="l">
              <a:spcBef>
                <a:spcPts val="0"/>
              </a:spcBef>
              <a:spcAft>
                <a:spcPts val="0"/>
              </a:spcAft>
              <a:buSzPts val="2200"/>
              <a:buChar char="●"/>
            </a:pPr>
            <a:r>
              <a:rPr lang="en" sz="2200"/>
              <a:t>Thread Stack lives in same VM</a:t>
            </a:r>
            <a:endParaRPr sz="2200"/>
          </a:p>
          <a:p>
            <a:pPr indent="0" lvl="0" marL="457200" rtl="0" algn="l">
              <a:spcBef>
                <a:spcPts val="1200"/>
              </a:spcBef>
              <a:spcAft>
                <a:spcPts val="1200"/>
              </a:spcAft>
              <a:buNone/>
            </a:pPr>
            <a:r>
              <a:t/>
            </a:r>
            <a:endParaRPr sz="2200"/>
          </a:p>
        </p:txBody>
      </p:sp>
      <p:sp>
        <p:nvSpPr>
          <p:cNvPr id="4739" name="Google Shape;4739;p235"/>
          <p:cNvSpPr/>
          <p:nvPr/>
        </p:nvSpPr>
        <p:spPr>
          <a:xfrm>
            <a:off x="6158525" y="228800"/>
            <a:ext cx="2189400" cy="43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740" name="Google Shape;4740;p235"/>
          <p:cNvCxnSpPr/>
          <p:nvPr/>
        </p:nvCxnSpPr>
        <p:spPr>
          <a:xfrm>
            <a:off x="8448125" y="2288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4741" name="Google Shape;4741;p235"/>
          <p:cNvSpPr txBox="1"/>
          <p:nvPr/>
        </p:nvSpPr>
        <p:spPr>
          <a:xfrm>
            <a:off x="5342875" y="17501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4742" name="Google Shape;4742;p235"/>
          <p:cNvSpPr txBox="1"/>
          <p:nvPr/>
        </p:nvSpPr>
        <p:spPr>
          <a:xfrm>
            <a:off x="8555525" y="1572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4743" name="Google Shape;4743;p235"/>
          <p:cNvSpPr/>
          <p:nvPr/>
        </p:nvSpPr>
        <p:spPr>
          <a:xfrm>
            <a:off x="6220850" y="2843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Main process stack</a:t>
            </a:r>
            <a:endParaRPr>
              <a:solidFill>
                <a:schemeClr val="accent6"/>
              </a:solidFill>
            </a:endParaRPr>
          </a:p>
        </p:txBody>
      </p:sp>
      <p:sp>
        <p:nvSpPr>
          <p:cNvPr id="4744" name="Google Shape;4744;p235"/>
          <p:cNvSpPr txBox="1"/>
          <p:nvPr/>
        </p:nvSpPr>
        <p:spPr>
          <a:xfrm>
            <a:off x="5316275" y="8899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4745" name="Google Shape;4745;p235"/>
          <p:cNvSpPr txBox="1"/>
          <p:nvPr/>
        </p:nvSpPr>
        <p:spPr>
          <a:xfrm>
            <a:off x="5316275" y="13160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4746" name="Google Shape;4746;p235"/>
          <p:cNvSpPr txBox="1"/>
          <p:nvPr/>
        </p:nvSpPr>
        <p:spPr>
          <a:xfrm>
            <a:off x="7389000" y="7117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6"/>
              </a:solidFill>
            </a:endParaRPr>
          </a:p>
        </p:txBody>
      </p:sp>
      <p:sp>
        <p:nvSpPr>
          <p:cNvPr id="4747" name="Google Shape;4747;p235"/>
          <p:cNvSpPr/>
          <p:nvPr/>
        </p:nvSpPr>
        <p:spPr>
          <a:xfrm>
            <a:off x="6211175" y="3766075"/>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4748" name="Google Shape;4748;p235"/>
          <p:cNvSpPr/>
          <p:nvPr/>
        </p:nvSpPr>
        <p:spPr>
          <a:xfrm>
            <a:off x="6211175" y="3191525"/>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4749" name="Google Shape;4749;p235"/>
          <p:cNvSpPr/>
          <p:nvPr/>
        </p:nvSpPr>
        <p:spPr>
          <a:xfrm>
            <a:off x="6211175" y="2413875"/>
            <a:ext cx="2084100" cy="729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cxnSp>
        <p:nvCxnSpPr>
          <p:cNvPr id="4750" name="Google Shape;4750;p235"/>
          <p:cNvCxnSpPr/>
          <p:nvPr/>
        </p:nvCxnSpPr>
        <p:spPr>
          <a:xfrm rot="10800000">
            <a:off x="8448275" y="2389250"/>
            <a:ext cx="6900" cy="643800"/>
          </a:xfrm>
          <a:prstGeom prst="straightConnector1">
            <a:avLst/>
          </a:prstGeom>
          <a:noFill/>
          <a:ln cap="flat" cmpd="sng" w="9525">
            <a:solidFill>
              <a:srgbClr val="FF00FF"/>
            </a:solidFill>
            <a:prstDash val="solid"/>
            <a:round/>
            <a:headEnd len="med" w="med" type="none"/>
            <a:tailEnd len="med" w="med" type="triangle"/>
          </a:ln>
        </p:spPr>
      </p:cxnSp>
      <p:sp>
        <p:nvSpPr>
          <p:cNvPr id="4751" name="Google Shape;4751;p235"/>
          <p:cNvSpPr txBox="1"/>
          <p:nvPr/>
        </p:nvSpPr>
        <p:spPr>
          <a:xfrm>
            <a:off x="8505775" y="2720575"/>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FF"/>
                </a:solidFill>
              </a:rPr>
              <a:t>Heap</a:t>
            </a:r>
            <a:endParaRPr sz="900">
              <a:solidFill>
                <a:srgbClr val="FF00FF"/>
              </a:solidFill>
            </a:endParaRPr>
          </a:p>
        </p:txBody>
      </p:sp>
      <p:sp>
        <p:nvSpPr>
          <p:cNvPr id="4752" name="Google Shape;4752;p235"/>
          <p:cNvSpPr txBox="1"/>
          <p:nvPr/>
        </p:nvSpPr>
        <p:spPr>
          <a:xfrm>
            <a:off x="5342875" y="43575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0x0099991</a:t>
            </a:r>
            <a:endParaRPr sz="900">
              <a:solidFill>
                <a:schemeClr val="accent6"/>
              </a:solidFill>
            </a:endParaRPr>
          </a:p>
        </p:txBody>
      </p:sp>
      <p:sp>
        <p:nvSpPr>
          <p:cNvPr id="4753" name="Google Shape;4753;p235"/>
          <p:cNvSpPr txBox="1"/>
          <p:nvPr/>
        </p:nvSpPr>
        <p:spPr>
          <a:xfrm>
            <a:off x="5342875" y="3081788"/>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0x1000001</a:t>
            </a:r>
            <a:endParaRPr sz="900">
              <a:solidFill>
                <a:schemeClr val="accent6"/>
              </a:solidFill>
            </a:endParaRPr>
          </a:p>
        </p:txBody>
      </p:sp>
      <p:sp>
        <p:nvSpPr>
          <p:cNvPr id="4754" name="Google Shape;4754;p235"/>
          <p:cNvSpPr txBox="1"/>
          <p:nvPr/>
        </p:nvSpPr>
        <p:spPr>
          <a:xfrm>
            <a:off x="5342875" y="22604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0x1000005</a:t>
            </a:r>
            <a:endParaRPr sz="900">
              <a:solidFill>
                <a:schemeClr val="accent6"/>
              </a:solidFill>
            </a:endParaRPr>
          </a:p>
        </p:txBody>
      </p:sp>
      <p:sp>
        <p:nvSpPr>
          <p:cNvPr id="4755" name="Google Shape;4755;p235"/>
          <p:cNvSpPr/>
          <p:nvPr/>
        </p:nvSpPr>
        <p:spPr>
          <a:xfrm>
            <a:off x="6211175" y="1061675"/>
            <a:ext cx="2084100" cy="572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Thread 1 stack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4756" name="Google Shape;4756;p235"/>
          <p:cNvSpPr/>
          <p:nvPr/>
        </p:nvSpPr>
        <p:spPr>
          <a:xfrm>
            <a:off x="6220850" y="1662425"/>
            <a:ext cx="2084100" cy="572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Thread 2 stack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0" name="Shape 4760"/>
        <p:cNvGrpSpPr/>
        <p:nvPr/>
      </p:nvGrpSpPr>
      <p:grpSpPr>
        <a:xfrm>
          <a:off x="0" y="0"/>
          <a:ext cx="0" cy="0"/>
          <a:chOff x="0" y="0"/>
          <a:chExt cx="0" cy="0"/>
        </a:xfrm>
      </p:grpSpPr>
      <p:sp>
        <p:nvSpPr>
          <p:cNvPr id="4761" name="Google Shape;4761;p23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Thread Control Block (TCB)</a:t>
            </a:r>
            <a:endParaRPr/>
          </a:p>
        </p:txBody>
      </p:sp>
      <p:sp>
        <p:nvSpPr>
          <p:cNvPr id="4762" name="Google Shape;4762;p236"/>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metadata about the thread</a:t>
            </a:r>
            <a:endParaRPr sz="2200"/>
          </a:p>
          <a:p>
            <a:pPr indent="-368300" lvl="0" marL="457200" rtl="0" algn="l">
              <a:spcBef>
                <a:spcPts val="0"/>
              </a:spcBef>
              <a:spcAft>
                <a:spcPts val="0"/>
              </a:spcAft>
              <a:buSzPts val="2200"/>
              <a:buChar char="●"/>
            </a:pPr>
            <a:r>
              <a:rPr lang="en" sz="2200"/>
              <a:t>TCB Contains</a:t>
            </a:r>
            <a:endParaRPr sz="2200"/>
          </a:p>
          <a:p>
            <a:pPr indent="-349250" lvl="1" marL="914400" rtl="0" algn="l">
              <a:spcBef>
                <a:spcPts val="0"/>
              </a:spcBef>
              <a:spcAft>
                <a:spcPts val="0"/>
              </a:spcAft>
              <a:buSzPts val="1900"/>
              <a:buChar char="○"/>
            </a:pPr>
            <a:r>
              <a:rPr lang="en" sz="1900"/>
              <a:t>TID</a:t>
            </a:r>
            <a:r>
              <a:rPr lang="en" sz="1900"/>
              <a:t>, Thread State, Program counter, registers</a:t>
            </a:r>
            <a:endParaRPr sz="1900"/>
          </a:p>
          <a:p>
            <a:pPr indent="-349250" lvl="1" marL="914400" rtl="0" algn="l">
              <a:spcBef>
                <a:spcPts val="0"/>
              </a:spcBef>
              <a:spcAft>
                <a:spcPts val="0"/>
              </a:spcAft>
              <a:buSzPts val="1900"/>
              <a:buChar char="○"/>
            </a:pPr>
            <a:r>
              <a:rPr lang="en" sz="1900"/>
              <a:t>Process Control info (running/stopped, priority)</a:t>
            </a:r>
            <a:endParaRPr sz="1900"/>
          </a:p>
          <a:p>
            <a:pPr indent="-349250" lvl="1" marL="914400" rtl="0" algn="l">
              <a:spcBef>
                <a:spcPts val="0"/>
              </a:spcBef>
              <a:spcAft>
                <a:spcPts val="0"/>
              </a:spcAft>
              <a:buSzPts val="1900"/>
              <a:buChar char="○"/>
            </a:pPr>
            <a:r>
              <a:rPr lang="en" sz="1900"/>
              <a:t>Accounting (CPU/memory usage)</a:t>
            </a:r>
            <a:endParaRPr sz="1900"/>
          </a:p>
          <a:p>
            <a:pPr indent="-349250" lvl="1" marL="914400" rtl="0" algn="l">
              <a:spcBef>
                <a:spcPts val="0"/>
              </a:spcBef>
              <a:spcAft>
                <a:spcPts val="0"/>
              </a:spcAft>
              <a:buSzPts val="1900"/>
              <a:buChar char="○"/>
            </a:pPr>
            <a:r>
              <a:rPr lang="en" sz="1900"/>
              <a:t>Memory management info (Pointer to stack etc.)</a:t>
            </a:r>
            <a:endParaRPr sz="1900"/>
          </a:p>
          <a:p>
            <a:pPr indent="-349250" lvl="1" marL="914400" rtl="0" algn="l">
              <a:spcBef>
                <a:spcPts val="0"/>
              </a:spcBef>
              <a:spcAft>
                <a:spcPts val="0"/>
              </a:spcAft>
              <a:buSzPts val="1900"/>
              <a:buChar char="○"/>
            </a:pPr>
            <a:r>
              <a:rPr lang="en" sz="1900"/>
              <a:t>Pointer to parent PCB</a:t>
            </a:r>
            <a:endParaRPr sz="1900"/>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6" name="Shape 4766"/>
        <p:cNvGrpSpPr/>
        <p:nvPr/>
      </p:nvGrpSpPr>
      <p:grpSpPr>
        <a:xfrm>
          <a:off x="0" y="0"/>
          <a:ext cx="0" cy="0"/>
          <a:chOff x="0" y="0"/>
          <a:chExt cx="0" cy="0"/>
        </a:xfrm>
      </p:grpSpPr>
      <p:sp>
        <p:nvSpPr>
          <p:cNvPr id="4767" name="Google Shape;4767;p23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Thread Table</a:t>
            </a:r>
            <a:endParaRPr/>
          </a:p>
        </p:txBody>
      </p:sp>
      <p:sp>
        <p:nvSpPr>
          <p:cNvPr id="4768" name="Google Shape;4768;p237"/>
          <p:cNvSpPr txBox="1"/>
          <p:nvPr>
            <p:ph idx="1" type="body"/>
          </p:nvPr>
        </p:nvSpPr>
        <p:spPr>
          <a:xfrm>
            <a:off x="259500" y="1123400"/>
            <a:ext cx="48804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needs to manage threads</a:t>
            </a:r>
            <a:endParaRPr sz="2200"/>
          </a:p>
          <a:p>
            <a:pPr indent="-368300" lvl="0" marL="457200" rtl="0" algn="l">
              <a:spcBef>
                <a:spcPts val="0"/>
              </a:spcBef>
              <a:spcAft>
                <a:spcPts val="0"/>
              </a:spcAft>
              <a:buSzPts val="2200"/>
              <a:buChar char="●"/>
            </a:pPr>
            <a:r>
              <a:rPr lang="en" sz="2200"/>
              <a:t>A mapping table from TID to TCB </a:t>
            </a:r>
            <a:endParaRPr sz="2200"/>
          </a:p>
          <a:p>
            <a:pPr indent="-368300" lvl="0" marL="457200" rtl="0" algn="l">
              <a:spcBef>
                <a:spcPts val="0"/>
              </a:spcBef>
              <a:spcAft>
                <a:spcPts val="0"/>
              </a:spcAft>
              <a:buSzPts val="2200"/>
              <a:buChar char="●"/>
            </a:pPr>
            <a:r>
              <a:rPr lang="en" sz="2200"/>
              <a:t>Thread Table</a:t>
            </a:r>
            <a:endParaRPr sz="2200"/>
          </a:p>
          <a:p>
            <a:pPr indent="-368300" lvl="0" marL="457200" rtl="0" algn="l">
              <a:spcBef>
                <a:spcPts val="0"/>
              </a:spcBef>
              <a:spcAft>
                <a:spcPts val="0"/>
              </a:spcAft>
              <a:buSzPts val="2200"/>
              <a:buChar char="●"/>
            </a:pPr>
            <a:r>
              <a:rPr lang="en" sz="2200"/>
              <a:t>Quick lookup</a:t>
            </a:r>
            <a:endParaRPr sz="2200"/>
          </a:p>
          <a:p>
            <a:pPr indent="-368300" lvl="0" marL="457200" rtl="0" algn="l">
              <a:spcBef>
                <a:spcPts val="0"/>
              </a:spcBef>
              <a:spcAft>
                <a:spcPts val="0"/>
              </a:spcAft>
              <a:buSzPts val="2200"/>
              <a:buChar char="●"/>
            </a:pPr>
            <a:r>
              <a:rPr lang="en" sz="2200"/>
              <a:t>In kernel space</a:t>
            </a:r>
            <a:endParaRPr sz="2200"/>
          </a:p>
        </p:txBody>
      </p:sp>
      <p:sp>
        <p:nvSpPr>
          <p:cNvPr id="4769" name="Google Shape;4769;p237"/>
          <p:cNvSpPr/>
          <p:nvPr/>
        </p:nvSpPr>
        <p:spPr>
          <a:xfrm>
            <a:off x="6666475" y="392225"/>
            <a:ext cx="20697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PID  | T</a:t>
            </a:r>
            <a:r>
              <a:rPr lang="en"/>
              <a:t>ID    |      TCB</a:t>
            </a:r>
            <a:endParaRPr/>
          </a:p>
          <a:p>
            <a:pPr indent="0" lvl="0" marL="0" rtl="0" algn="ctr">
              <a:spcBef>
                <a:spcPts val="0"/>
              </a:spcBef>
              <a:spcAft>
                <a:spcPts val="0"/>
              </a:spcAft>
              <a:buNone/>
            </a:pPr>
            <a:r>
              <a:rPr lang="en"/>
              <a:t>100  | 1001 | 0x222222</a:t>
            </a:r>
            <a:endParaRPr/>
          </a:p>
          <a:p>
            <a:pPr indent="0" lvl="0" marL="0" rtl="0" algn="ctr">
              <a:spcBef>
                <a:spcPts val="0"/>
              </a:spcBef>
              <a:spcAft>
                <a:spcPts val="0"/>
              </a:spcAft>
              <a:buNone/>
            </a:pPr>
            <a:r>
              <a:rPr lang="en"/>
              <a:t>100 | 1002  | 0x333333</a:t>
            </a:r>
            <a:endParaRPr/>
          </a:p>
        </p:txBody>
      </p:sp>
      <p:sp>
        <p:nvSpPr>
          <p:cNvPr id="4770" name="Google Shape;4770;p237"/>
          <p:cNvSpPr/>
          <p:nvPr/>
        </p:nvSpPr>
        <p:spPr>
          <a:xfrm>
            <a:off x="7338050" y="1410600"/>
            <a:ext cx="1467600" cy="678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1001, running,</a:t>
            </a:r>
            <a:endParaRPr/>
          </a:p>
          <a:p>
            <a:pPr indent="0" lvl="0" marL="0" rtl="0" algn="ctr">
              <a:spcBef>
                <a:spcPts val="0"/>
              </a:spcBef>
              <a:spcAft>
                <a:spcPts val="0"/>
              </a:spcAft>
              <a:buNone/>
            </a:pPr>
            <a:r>
              <a:rPr lang="en"/>
              <a:t>0x555555, pc1…</a:t>
            </a:r>
            <a:endParaRPr/>
          </a:p>
        </p:txBody>
      </p:sp>
      <p:sp>
        <p:nvSpPr>
          <p:cNvPr id="4771" name="Google Shape;4771;p237"/>
          <p:cNvSpPr/>
          <p:nvPr/>
        </p:nvSpPr>
        <p:spPr>
          <a:xfrm>
            <a:off x="7157825" y="2712075"/>
            <a:ext cx="1467600" cy="678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1001</a:t>
            </a:r>
            <a:r>
              <a:rPr lang="en"/>
              <a:t>, stopped,</a:t>
            </a:r>
            <a:endParaRPr/>
          </a:p>
          <a:p>
            <a:pPr indent="0" lvl="0" marL="0" rtl="0" algn="ctr">
              <a:spcBef>
                <a:spcPts val="0"/>
              </a:spcBef>
              <a:spcAft>
                <a:spcPts val="0"/>
              </a:spcAft>
              <a:buNone/>
            </a:pPr>
            <a:r>
              <a:rPr lang="en"/>
              <a:t>0x9999999,pc2..</a:t>
            </a:r>
            <a:endParaRPr/>
          </a:p>
        </p:txBody>
      </p:sp>
      <p:cxnSp>
        <p:nvCxnSpPr>
          <p:cNvPr id="4772" name="Google Shape;4772;p237"/>
          <p:cNvCxnSpPr>
            <a:endCxn id="4770" idx="3"/>
          </p:cNvCxnSpPr>
          <p:nvPr/>
        </p:nvCxnSpPr>
        <p:spPr>
          <a:xfrm flipH="1" rot="-5400000">
            <a:off x="8072600" y="1016700"/>
            <a:ext cx="1036800" cy="429300"/>
          </a:xfrm>
          <a:prstGeom prst="curvedConnector4">
            <a:avLst>
              <a:gd fmla="val 33644" name="adj1"/>
              <a:gd fmla="val 155468" name="adj2"/>
            </a:avLst>
          </a:prstGeom>
          <a:noFill/>
          <a:ln cap="flat" cmpd="sng" w="9525">
            <a:solidFill>
              <a:srgbClr val="DF3079"/>
            </a:solidFill>
            <a:prstDash val="solid"/>
            <a:round/>
            <a:headEnd len="med" w="med" type="none"/>
            <a:tailEnd len="med" w="med" type="triangle"/>
          </a:ln>
        </p:spPr>
      </p:cxnSp>
      <p:cxnSp>
        <p:nvCxnSpPr>
          <p:cNvPr id="4773" name="Google Shape;4773;p237"/>
          <p:cNvCxnSpPr>
            <a:endCxn id="4774" idx="1"/>
          </p:cNvCxnSpPr>
          <p:nvPr/>
        </p:nvCxnSpPr>
        <p:spPr>
          <a:xfrm flipH="1" rot="-5400000">
            <a:off x="6496750" y="1616425"/>
            <a:ext cx="1620300" cy="366900"/>
          </a:xfrm>
          <a:prstGeom prst="curvedConnector2">
            <a:avLst/>
          </a:prstGeom>
          <a:noFill/>
          <a:ln cap="flat" cmpd="sng" w="9525">
            <a:solidFill>
              <a:srgbClr val="DF3079"/>
            </a:solidFill>
            <a:prstDash val="solid"/>
            <a:round/>
            <a:headEnd len="med" w="med" type="none"/>
            <a:tailEnd len="med" w="med" type="triangle"/>
          </a:ln>
        </p:spPr>
      </p:cxnSp>
      <p:sp>
        <p:nvSpPr>
          <p:cNvPr id="4775" name="Google Shape;4775;p237"/>
          <p:cNvSpPr txBox="1"/>
          <p:nvPr/>
        </p:nvSpPr>
        <p:spPr>
          <a:xfrm>
            <a:off x="6929525" y="11075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Thread</a:t>
            </a:r>
            <a:r>
              <a:rPr lang="en" sz="1200">
                <a:solidFill>
                  <a:schemeClr val="lt2"/>
                </a:solidFill>
              </a:rPr>
              <a:t> table (kernel)</a:t>
            </a:r>
            <a:endParaRPr sz="1200">
              <a:solidFill>
                <a:schemeClr val="lt2"/>
              </a:solidFill>
            </a:endParaRPr>
          </a:p>
        </p:txBody>
      </p:sp>
      <p:sp>
        <p:nvSpPr>
          <p:cNvPr id="4774" name="Google Shape;4774;p237"/>
          <p:cNvSpPr txBox="1"/>
          <p:nvPr/>
        </p:nvSpPr>
        <p:spPr>
          <a:xfrm>
            <a:off x="7490350" y="2428975"/>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a:t>
            </a:r>
            <a:r>
              <a:rPr lang="en" sz="1200">
                <a:solidFill>
                  <a:schemeClr val="lt2"/>
                </a:solidFill>
              </a:rPr>
              <a:t>CB 1002</a:t>
            </a:r>
            <a:endParaRPr sz="1200">
              <a:solidFill>
                <a:schemeClr val="lt2"/>
              </a:solidFill>
            </a:endParaRPr>
          </a:p>
        </p:txBody>
      </p:sp>
      <p:sp>
        <p:nvSpPr>
          <p:cNvPr id="4776" name="Google Shape;4776;p237"/>
          <p:cNvSpPr txBox="1"/>
          <p:nvPr/>
        </p:nvSpPr>
        <p:spPr>
          <a:xfrm>
            <a:off x="7552775" y="1123400"/>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a:t>
            </a:r>
            <a:r>
              <a:rPr lang="en" sz="1200">
                <a:solidFill>
                  <a:schemeClr val="lt2"/>
                </a:solidFill>
              </a:rPr>
              <a:t>CB 1001</a:t>
            </a:r>
            <a:endParaRPr sz="1200">
              <a:solidFill>
                <a:schemeClr val="lt2"/>
              </a:solidFill>
            </a:endParaRPr>
          </a:p>
        </p:txBody>
      </p:sp>
      <p:cxnSp>
        <p:nvCxnSpPr>
          <p:cNvPr id="4777" name="Google Shape;4777;p237"/>
          <p:cNvCxnSpPr>
            <a:stCxn id="4770" idx="1"/>
          </p:cNvCxnSpPr>
          <p:nvPr/>
        </p:nvCxnSpPr>
        <p:spPr>
          <a:xfrm flipH="1">
            <a:off x="6514250" y="1749750"/>
            <a:ext cx="823800" cy="624600"/>
          </a:xfrm>
          <a:prstGeom prst="curvedConnector3">
            <a:avLst>
              <a:gd fmla="val 50000" name="adj1"/>
            </a:avLst>
          </a:prstGeom>
          <a:noFill/>
          <a:ln cap="flat" cmpd="sng" w="9525">
            <a:solidFill>
              <a:schemeClr val="accent5"/>
            </a:solidFill>
            <a:prstDash val="solid"/>
            <a:round/>
            <a:headEnd len="med" w="med" type="none"/>
            <a:tailEnd len="med" w="med" type="triangle"/>
          </a:ln>
        </p:spPr>
      </p:cxnSp>
      <p:sp>
        <p:nvSpPr>
          <p:cNvPr id="4778" name="Google Shape;4778;p237"/>
          <p:cNvSpPr/>
          <p:nvPr/>
        </p:nvSpPr>
        <p:spPr>
          <a:xfrm>
            <a:off x="5245164" y="1799618"/>
            <a:ext cx="1309200" cy="302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9" name="Google Shape;4779;p237"/>
          <p:cNvSpPr/>
          <p:nvPr/>
        </p:nvSpPr>
        <p:spPr>
          <a:xfrm>
            <a:off x="5282433" y="1838334"/>
            <a:ext cx="1246200" cy="508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Main process stack</a:t>
            </a:r>
            <a:endParaRPr sz="800">
              <a:solidFill>
                <a:schemeClr val="accent6"/>
              </a:solidFill>
            </a:endParaRPr>
          </a:p>
        </p:txBody>
      </p:sp>
      <p:sp>
        <p:nvSpPr>
          <p:cNvPr id="4780" name="Google Shape;4780;p237"/>
          <p:cNvSpPr txBox="1"/>
          <p:nvPr/>
        </p:nvSpPr>
        <p:spPr>
          <a:xfrm>
            <a:off x="5980950" y="2136199"/>
            <a:ext cx="4836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6"/>
              </a:solidFill>
            </a:endParaRPr>
          </a:p>
        </p:txBody>
      </p:sp>
      <p:sp>
        <p:nvSpPr>
          <p:cNvPr id="4781" name="Google Shape;4781;p237"/>
          <p:cNvSpPr/>
          <p:nvPr/>
        </p:nvSpPr>
        <p:spPr>
          <a:xfrm>
            <a:off x="5276647" y="4264968"/>
            <a:ext cx="1246200" cy="5088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4782" name="Google Shape;4782;p237"/>
          <p:cNvSpPr/>
          <p:nvPr/>
        </p:nvSpPr>
        <p:spPr>
          <a:xfrm>
            <a:off x="5276647" y="3864528"/>
            <a:ext cx="1246200" cy="3672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
        <p:nvSpPr>
          <p:cNvPr id="4783" name="Google Shape;4783;p237"/>
          <p:cNvSpPr/>
          <p:nvPr/>
        </p:nvSpPr>
        <p:spPr>
          <a:xfrm>
            <a:off x="5276647" y="3322535"/>
            <a:ext cx="1246200" cy="5088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rPr>
              <a:t>Heap</a:t>
            </a:r>
            <a:endParaRPr>
              <a:solidFill>
                <a:srgbClr val="FF00FF"/>
              </a:solidFill>
            </a:endParaRPr>
          </a:p>
        </p:txBody>
      </p:sp>
      <p:sp>
        <p:nvSpPr>
          <p:cNvPr id="4784" name="Google Shape;4784;p237"/>
          <p:cNvSpPr/>
          <p:nvPr/>
        </p:nvSpPr>
        <p:spPr>
          <a:xfrm>
            <a:off x="5276647" y="2380101"/>
            <a:ext cx="1246200" cy="39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6"/>
                </a:solidFill>
              </a:rPr>
              <a:t>Thread 1 stack</a:t>
            </a:r>
            <a:endParaRPr sz="1000">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4785" name="Google Shape;4785;p237"/>
          <p:cNvSpPr/>
          <p:nvPr/>
        </p:nvSpPr>
        <p:spPr>
          <a:xfrm>
            <a:off x="5282433" y="2798802"/>
            <a:ext cx="1246200" cy="39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6"/>
                </a:solidFill>
              </a:rPr>
              <a:t>Thread 2 stack</a:t>
            </a:r>
            <a:endParaRPr sz="1000">
              <a:solidFill>
                <a:schemeClr val="accent6"/>
              </a:solidFill>
            </a:endParaRPr>
          </a:p>
          <a:p>
            <a:pPr indent="0" lvl="0" marL="0" rtl="0" algn="l">
              <a:spcBef>
                <a:spcPts val="0"/>
              </a:spcBef>
              <a:spcAft>
                <a:spcPts val="0"/>
              </a:spcAft>
              <a:buNone/>
            </a:pPr>
            <a:r>
              <a:t/>
            </a:r>
            <a:endParaRPr>
              <a:solidFill>
                <a:schemeClr val="accent6"/>
              </a:solidFill>
            </a:endParaRPr>
          </a:p>
        </p:txBody>
      </p:sp>
      <p:cxnSp>
        <p:nvCxnSpPr>
          <p:cNvPr id="4786" name="Google Shape;4786;p237"/>
          <p:cNvCxnSpPr>
            <a:stCxn id="4771" idx="1"/>
          </p:cNvCxnSpPr>
          <p:nvPr/>
        </p:nvCxnSpPr>
        <p:spPr>
          <a:xfrm rot="10800000">
            <a:off x="6590225" y="2824425"/>
            <a:ext cx="567600" cy="226800"/>
          </a:xfrm>
          <a:prstGeom prst="curvedConnector3">
            <a:avLst>
              <a:gd fmla="val 50000" name="adj1"/>
            </a:avLst>
          </a:prstGeom>
          <a:noFill/>
          <a:ln cap="flat" cmpd="sng" w="9525">
            <a:solidFill>
              <a:schemeClr val="accent5"/>
            </a:solidFill>
            <a:prstDash val="solid"/>
            <a:round/>
            <a:headEnd len="med" w="med" type="none"/>
            <a:tailEnd len="med" w="med" type="triangle"/>
          </a:ln>
        </p:spPr>
      </p:cxnSp>
      <p:sp>
        <p:nvSpPr>
          <p:cNvPr id="4787" name="Google Shape;4787;p237"/>
          <p:cNvSpPr/>
          <p:nvPr/>
        </p:nvSpPr>
        <p:spPr>
          <a:xfrm>
            <a:off x="6898075" y="4114425"/>
            <a:ext cx="14676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200, running,</a:t>
            </a:r>
            <a:endParaRPr/>
          </a:p>
          <a:p>
            <a:pPr indent="0" lvl="0" marL="0" rtl="0" algn="ctr">
              <a:spcBef>
                <a:spcPts val="0"/>
              </a:spcBef>
              <a:spcAft>
                <a:spcPts val="0"/>
              </a:spcAft>
              <a:buNone/>
            </a:pPr>
            <a:r>
              <a:rPr lang="en"/>
              <a:t>0x4311332,pc..</a:t>
            </a:r>
            <a:endParaRPr/>
          </a:p>
        </p:txBody>
      </p:sp>
      <p:sp>
        <p:nvSpPr>
          <p:cNvPr id="4788" name="Google Shape;4788;p237"/>
          <p:cNvSpPr txBox="1"/>
          <p:nvPr/>
        </p:nvSpPr>
        <p:spPr>
          <a:xfrm>
            <a:off x="7123450" y="3831325"/>
            <a:ext cx="2028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PCB 100</a:t>
            </a:r>
            <a:endParaRPr sz="1200">
              <a:solidFill>
                <a:schemeClr val="lt2"/>
              </a:solidFill>
            </a:endParaRPr>
          </a:p>
        </p:txBody>
      </p:sp>
      <p:cxnSp>
        <p:nvCxnSpPr>
          <p:cNvPr id="4789" name="Google Shape;4789;p237"/>
          <p:cNvCxnSpPr>
            <a:stCxn id="4771" idx="2"/>
            <a:endCxn id="4787" idx="3"/>
          </p:cNvCxnSpPr>
          <p:nvPr/>
        </p:nvCxnSpPr>
        <p:spPr>
          <a:xfrm flipH="1" rot="-5400000">
            <a:off x="7597025" y="3684975"/>
            <a:ext cx="1063200" cy="474000"/>
          </a:xfrm>
          <a:prstGeom prst="curvedConnector4">
            <a:avLst>
              <a:gd fmla="val 34051" name="adj1"/>
              <a:gd fmla="val 150248" name="adj2"/>
            </a:avLst>
          </a:prstGeom>
          <a:noFill/>
          <a:ln cap="flat" cmpd="sng" w="9525">
            <a:solidFill>
              <a:schemeClr val="accent5"/>
            </a:solidFill>
            <a:prstDash val="solid"/>
            <a:round/>
            <a:headEnd len="med" w="med" type="none"/>
            <a:tailEnd len="med" w="med" type="triangle"/>
          </a:ln>
        </p:spPr>
      </p:cxnSp>
      <p:cxnSp>
        <p:nvCxnSpPr>
          <p:cNvPr id="4790" name="Google Shape;4790;p237"/>
          <p:cNvCxnSpPr>
            <a:stCxn id="4770" idx="3"/>
            <a:endCxn id="4787" idx="2"/>
          </p:cNvCxnSpPr>
          <p:nvPr/>
        </p:nvCxnSpPr>
        <p:spPr>
          <a:xfrm flipH="1">
            <a:off x="7631750" y="1749750"/>
            <a:ext cx="1173900" cy="3042900"/>
          </a:xfrm>
          <a:prstGeom prst="curvedConnector4">
            <a:avLst>
              <a:gd fmla="val -20285" name="adj1"/>
              <a:gd fmla="val 107828" name="adj2"/>
            </a:avLst>
          </a:prstGeom>
          <a:noFill/>
          <a:ln cap="flat" cmpd="sng" w="9525">
            <a:solidFill>
              <a:schemeClr val="accent5"/>
            </a:solidFill>
            <a:prstDash val="solid"/>
            <a:round/>
            <a:headEnd len="med" w="med" type="none"/>
            <a:tailEnd len="med" w="med" type="triangle"/>
          </a:ln>
        </p:spPr>
      </p:cxn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4" name="Shape 4794"/>
        <p:cNvGrpSpPr/>
        <p:nvPr/>
      </p:nvGrpSpPr>
      <p:grpSpPr>
        <a:xfrm>
          <a:off x="0" y="0"/>
          <a:ext cx="0" cy="0"/>
          <a:chOff x="0" y="0"/>
          <a:chExt cx="0" cy="0"/>
        </a:xfrm>
      </p:grpSpPr>
      <p:sp>
        <p:nvSpPr>
          <p:cNvPr id="4795" name="Google Shape;4795;p23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Shared Memory</a:t>
            </a:r>
            <a:endParaRPr/>
          </a:p>
        </p:txBody>
      </p:sp>
      <p:sp>
        <p:nvSpPr>
          <p:cNvPr id="4796" name="Google Shape;4796;p238"/>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Multiple processes/threads can share memory</a:t>
            </a:r>
            <a:endParaRPr sz="2200"/>
          </a:p>
          <a:p>
            <a:pPr indent="-368300" lvl="0" marL="457200" rtl="0" algn="l">
              <a:spcBef>
                <a:spcPts val="0"/>
              </a:spcBef>
              <a:spcAft>
                <a:spcPts val="0"/>
              </a:spcAft>
              <a:buSzPts val="2200"/>
              <a:buChar char="●"/>
            </a:pPr>
            <a:r>
              <a:rPr lang="en" sz="2200"/>
              <a:t>mmap</a:t>
            </a:r>
            <a:endParaRPr sz="2200"/>
          </a:p>
          <a:p>
            <a:pPr indent="-368300" lvl="0" marL="457200" rtl="0" algn="l">
              <a:spcBef>
                <a:spcPts val="0"/>
              </a:spcBef>
              <a:spcAft>
                <a:spcPts val="0"/>
              </a:spcAft>
              <a:buSzPts val="2200"/>
              <a:buChar char="●"/>
            </a:pPr>
            <a:r>
              <a:rPr lang="en" sz="2200"/>
              <a:t>Virtual memory </a:t>
            </a:r>
            <a:r>
              <a:rPr lang="en" sz="2200"/>
              <a:t>different</a:t>
            </a:r>
            <a:r>
              <a:rPr lang="en" sz="2200"/>
              <a:t>, physical memory same</a:t>
            </a:r>
            <a:endParaRPr sz="2200"/>
          </a:p>
          <a:p>
            <a:pPr indent="-368300" lvl="0" marL="457200" rtl="0" algn="l">
              <a:spcBef>
                <a:spcPts val="0"/>
              </a:spcBef>
              <a:spcAft>
                <a:spcPts val="0"/>
              </a:spcAft>
              <a:buSzPts val="2200"/>
              <a:buChar char="●"/>
            </a:pPr>
            <a:r>
              <a:rPr lang="en" sz="2200"/>
              <a:t>Shared Buffers in databases</a:t>
            </a:r>
            <a:endParaRPr sz="2200"/>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0" name="Shape 4800"/>
        <p:cNvGrpSpPr/>
        <p:nvPr/>
      </p:nvGrpSpPr>
      <p:grpSpPr>
        <a:xfrm>
          <a:off x="0" y="0"/>
          <a:ext cx="0" cy="0"/>
          <a:chOff x="0" y="0"/>
          <a:chExt cx="0" cy="0"/>
        </a:xfrm>
      </p:grpSpPr>
      <p:sp>
        <p:nvSpPr>
          <p:cNvPr id="4801" name="Google Shape;4801;p23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Postgres Processes</a:t>
            </a:r>
            <a:endParaRPr/>
          </a:p>
        </p:txBody>
      </p:sp>
      <p:sp>
        <p:nvSpPr>
          <p:cNvPr id="4802" name="Google Shape;4802;p239"/>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Postgres uses processes</a:t>
            </a:r>
            <a:endParaRPr sz="2200"/>
          </a:p>
          <a:p>
            <a:pPr indent="-368300" lvl="0" marL="457200" rtl="0" algn="l">
              <a:spcBef>
                <a:spcPts val="0"/>
              </a:spcBef>
              <a:spcAft>
                <a:spcPts val="0"/>
              </a:spcAft>
              <a:buSzPts val="2200"/>
              <a:buChar char="●"/>
            </a:pPr>
            <a:r>
              <a:rPr lang="en" sz="2200"/>
              <a:t>Should Postgres move to threads? </a:t>
            </a:r>
            <a:endParaRPr sz="2200"/>
          </a:p>
          <a:p>
            <a:pPr indent="-368300" lvl="0" marL="457200" rtl="0" algn="l">
              <a:spcBef>
                <a:spcPts val="0"/>
              </a:spcBef>
              <a:spcAft>
                <a:spcPts val="0"/>
              </a:spcAft>
              <a:buSzPts val="2200"/>
              <a:buChar char="●"/>
            </a:pPr>
            <a:r>
              <a:rPr lang="en" sz="2200"/>
              <a:t>Long running discussions</a:t>
            </a:r>
            <a:endParaRPr sz="2200"/>
          </a:p>
        </p:txBody>
      </p:sp>
      <p:pic>
        <p:nvPicPr>
          <p:cNvPr id="4803" name="Google Shape;4803;p239"/>
          <p:cNvPicPr preferRelativeResize="0"/>
          <p:nvPr/>
        </p:nvPicPr>
        <p:blipFill>
          <a:blip r:embed="rId3">
            <a:alphaModFix/>
          </a:blip>
          <a:stretch>
            <a:fillRect/>
          </a:stretch>
        </p:blipFill>
        <p:spPr>
          <a:xfrm>
            <a:off x="5511000" y="313500"/>
            <a:ext cx="2996100" cy="374512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sp>
        <p:nvSpPr>
          <p:cNvPr id="4808" name="Google Shape;4808;p2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Fork</a:t>
            </a:r>
            <a:endParaRPr/>
          </a:p>
        </p:txBody>
      </p:sp>
      <p:sp>
        <p:nvSpPr>
          <p:cNvPr id="4809" name="Google Shape;4809;p2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Fork creates a new process</a:t>
            </a:r>
            <a:endParaRPr/>
          </a:p>
          <a:p>
            <a:pPr indent="-342900" lvl="0" marL="457200" rtl="0" algn="l">
              <a:spcBef>
                <a:spcPts val="0"/>
              </a:spcBef>
              <a:spcAft>
                <a:spcPts val="0"/>
              </a:spcAft>
              <a:buSzPts val="1800"/>
              <a:buChar char="●"/>
            </a:pPr>
            <a:r>
              <a:rPr lang="en"/>
              <a:t>Child must have new virtual memory </a:t>
            </a:r>
            <a:endParaRPr/>
          </a:p>
          <a:p>
            <a:pPr indent="-342900" lvl="0" marL="457200" rtl="0" algn="l">
              <a:spcBef>
                <a:spcPts val="0"/>
              </a:spcBef>
              <a:spcAft>
                <a:spcPts val="0"/>
              </a:spcAft>
              <a:buSzPts val="1800"/>
              <a:buChar char="●"/>
            </a:pPr>
            <a:r>
              <a:rPr lang="en"/>
              <a:t>But OS uses CoW so pages can be shared unless a write happens </a:t>
            </a:r>
            <a:endParaRPr/>
          </a:p>
          <a:p>
            <a:pPr indent="-342900" lvl="0" marL="457200" rtl="0" algn="l">
              <a:spcBef>
                <a:spcPts val="0"/>
              </a:spcBef>
              <a:spcAft>
                <a:spcPts val="0"/>
              </a:spcAft>
              <a:buSzPts val="1800"/>
              <a:buChar char="●"/>
            </a:pPr>
            <a:r>
              <a:rPr lang="en"/>
              <a:t>Redis </a:t>
            </a:r>
            <a:r>
              <a:rPr lang="en"/>
              <a:t>Asynchronous</a:t>
            </a:r>
            <a:r>
              <a:rPr lang="en"/>
              <a:t> durability </a:t>
            </a:r>
            <a:endParaRPr/>
          </a:p>
          <a:p>
            <a:pPr indent="0" lvl="0" marL="0" rtl="0" algn="l">
              <a:spcBef>
                <a:spcPts val="1200"/>
              </a:spcBef>
              <a:spcAft>
                <a:spcPts val="120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3" name="Shape 4813"/>
        <p:cNvGrpSpPr/>
        <p:nvPr/>
      </p:nvGrpSpPr>
      <p:grpSpPr>
        <a:xfrm>
          <a:off x="0" y="0"/>
          <a:ext cx="0" cy="0"/>
          <a:chOff x="0" y="0"/>
          <a:chExt cx="0" cy="0"/>
        </a:xfrm>
      </p:grpSpPr>
      <p:sp>
        <p:nvSpPr>
          <p:cNvPr id="4814" name="Google Shape;4814;p241"/>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815" name="Google Shape;4815;p241"/>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816" name="Google Shape;4816;p241"/>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817" name="Google Shape;4817;p241"/>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818" name="Google Shape;4818;p241"/>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819" name="Google Shape;4819;p241"/>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820" name="Google Shape;4820;p241"/>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1" name="Google Shape;4821;p241"/>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822" name="Google Shape;4822;p241"/>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823" name="Google Shape;4823;p241"/>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824" name="Google Shape;4824;p241"/>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5" name="Google Shape;4825;p241"/>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6" name="Google Shape;4826;p241"/>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7" name="Google Shape;4827;p241"/>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8" name="Google Shape;4828;p241"/>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9" name="Google Shape;4829;p241"/>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0" name="Google Shape;4830;p241"/>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1" name="Google Shape;4831;p241"/>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832" name="Google Shape;4832;p241"/>
          <p:cNvSpPr/>
          <p:nvPr/>
        </p:nvSpPr>
        <p:spPr>
          <a:xfrm>
            <a:off x="6378497" y="308775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33" name="Google Shape;4833;p241"/>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834" name="Google Shape;4834;p241"/>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835" name="Google Shape;4835;p241"/>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836" name="Google Shape;4836;p241"/>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837" name="Google Shape;4837;p241"/>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838" name="Google Shape;4838;p241"/>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839" name="Google Shape;4839;p241"/>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840" name="Google Shape;4840;p241"/>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841" name="Google Shape;4841;p241"/>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842" name="Google Shape;4842;p241"/>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843" name="Google Shape;4843;p241"/>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844" name="Google Shape;4844;p241"/>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845" name="Google Shape;4845;p241"/>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846" name="Google Shape;4846;p241"/>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847" name="Google Shape;4847;p241"/>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848" name="Google Shape;4848;p241"/>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849" name="Google Shape;4849;p241"/>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850" name="Google Shape;4850;p241"/>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851" name="Google Shape;4851;p241"/>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852" name="Google Shape;4852;p241"/>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853" name="Google Shape;4853;p241"/>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854" name="Google Shape;4854;p241"/>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855" name="Google Shape;4855;p241"/>
          <p:cNvGraphicFramePr/>
          <p:nvPr/>
        </p:nvGraphicFramePr>
        <p:xfrm>
          <a:off x="336800" y="28584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856" name="Google Shape;4856;p241"/>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A is the only running process., B is about to be forked from A</a:t>
            </a:r>
            <a:endParaRPr i="1" sz="10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Calls</a:t>
            </a:r>
            <a:endParaRPr/>
          </a:p>
        </p:txBody>
      </p:sp>
      <p:sp>
        <p:nvSpPr>
          <p:cNvPr id="226" name="Google Shape;226;p35"/>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To jump from User to Kernel mode</a:t>
            </a:r>
            <a:endParaRPr sz="2200"/>
          </a:p>
          <a:p>
            <a:pPr indent="-368300" lvl="0" marL="457200" rtl="0" algn="l">
              <a:spcBef>
                <a:spcPts val="0"/>
              </a:spcBef>
              <a:spcAft>
                <a:spcPts val="0"/>
              </a:spcAft>
              <a:buSzPts val="2200"/>
              <a:buChar char="●"/>
            </a:pPr>
            <a:r>
              <a:rPr lang="en" sz="2200"/>
              <a:t>User makes a system call </a:t>
            </a:r>
            <a:endParaRPr sz="2200"/>
          </a:p>
          <a:p>
            <a:pPr indent="-368300" lvl="0" marL="457200" rtl="0" algn="l">
              <a:spcBef>
                <a:spcPts val="0"/>
              </a:spcBef>
              <a:spcAft>
                <a:spcPts val="0"/>
              </a:spcAft>
              <a:buSzPts val="2200"/>
              <a:buChar char="●"/>
            </a:pPr>
            <a:r>
              <a:rPr lang="en" sz="2200"/>
              <a:t>read() write() malloc()</a:t>
            </a:r>
            <a:endParaRPr sz="2200"/>
          </a:p>
          <a:p>
            <a:pPr indent="-368300" lvl="0" marL="457200" rtl="0" algn="l">
              <a:spcBef>
                <a:spcPts val="0"/>
              </a:spcBef>
              <a:spcAft>
                <a:spcPts val="0"/>
              </a:spcAft>
              <a:buSzPts val="2200"/>
              <a:buChar char="●"/>
            </a:pPr>
            <a:r>
              <a:rPr lang="en" sz="2200"/>
              <a:t>Mode switch</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1000"/>
                                        <p:tgtEl>
                                          <p:spTgt spid="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1000"/>
                                        <p:tgtEl>
                                          <p:spTgt spid="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Effect filter="fade" transition="in">
                                      <p:cBhvr>
                                        <p:cTn dur="1000"/>
                                        <p:tgtEl>
                                          <p:spTgt spid="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Effect filter="fade" transition="in">
                                      <p:cBhvr>
                                        <p:cTn dur="1000"/>
                                        <p:tgtEl>
                                          <p:spTgt spid="2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242"/>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862" name="Google Shape;4862;p242"/>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863" name="Google Shape;4863;p242"/>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864" name="Google Shape;4864;p242"/>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865" name="Google Shape;4865;p242"/>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866" name="Google Shape;4866;p242"/>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867" name="Google Shape;4867;p242"/>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8" name="Google Shape;4868;p242"/>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869" name="Google Shape;4869;p242"/>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870" name="Google Shape;4870;p242"/>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871" name="Google Shape;4871;p242"/>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72" name="Google Shape;4872;p242"/>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73" name="Google Shape;4873;p242"/>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4" name="Google Shape;4874;p242"/>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5" name="Google Shape;4875;p242"/>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6" name="Google Shape;4876;p242"/>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7" name="Google Shape;4877;p242"/>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8" name="Google Shape;4878;p242"/>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879" name="Google Shape;4879;p242"/>
          <p:cNvSpPr/>
          <p:nvPr/>
        </p:nvSpPr>
        <p:spPr>
          <a:xfrm>
            <a:off x="6378497" y="308775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80" name="Google Shape;4880;p242"/>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881" name="Google Shape;4881;p242"/>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882" name="Google Shape;4882;p242"/>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883" name="Google Shape;4883;p242"/>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884" name="Google Shape;4884;p242"/>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885" name="Google Shape;4885;p242"/>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886" name="Google Shape;4886;p242"/>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887" name="Google Shape;4887;p242"/>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888" name="Google Shape;4888;p242"/>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889" name="Google Shape;4889;p242"/>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890" name="Google Shape;4890;p242"/>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891" name="Google Shape;4891;p242"/>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892" name="Google Shape;4892;p242"/>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893" name="Google Shape;4893;p242"/>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894" name="Google Shape;4894;p242"/>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895" name="Google Shape;4895;p242"/>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896" name="Google Shape;4896;p242"/>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897" name="Google Shape;4897;p242"/>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898" name="Google Shape;4898;p242"/>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899" name="Google Shape;4899;p242"/>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900" name="Google Shape;4900;p242"/>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901" name="Google Shape;4901;p242"/>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902" name="Google Shape;4902;p242"/>
          <p:cNvGraphicFramePr/>
          <p:nvPr/>
        </p:nvGraphicFramePr>
        <p:xfrm>
          <a:off x="336800" y="28584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903" name="Google Shape;4903;p242"/>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B is a fork of A, initially they are identical, their page tables point to the same physical memory</a:t>
            </a:r>
            <a:endParaRPr i="1" sz="1000">
              <a:solidFill>
                <a:schemeClr val="lt2"/>
              </a:solidFill>
            </a:endParaRPr>
          </a:p>
        </p:txBody>
      </p:sp>
      <p:sp>
        <p:nvSpPr>
          <p:cNvPr id="4904" name="Google Shape;4904;p242"/>
          <p:cNvSpPr txBox="1"/>
          <p:nvPr/>
        </p:nvSpPr>
        <p:spPr>
          <a:xfrm>
            <a:off x="2161463" y="25057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905" name="Google Shape;4905;p242"/>
          <p:cNvGraphicFramePr/>
          <p:nvPr/>
        </p:nvGraphicFramePr>
        <p:xfrm>
          <a:off x="2079988" y="28690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906" name="Google Shape;4906;p242"/>
          <p:cNvSpPr/>
          <p:nvPr/>
        </p:nvSpPr>
        <p:spPr>
          <a:xfrm>
            <a:off x="2406288" y="124446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907" name="Google Shape;4907;p242"/>
          <p:cNvSpPr/>
          <p:nvPr/>
        </p:nvSpPr>
        <p:spPr>
          <a:xfrm>
            <a:off x="2444188" y="12830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908" name="Google Shape;4908;p242"/>
          <p:cNvSpPr/>
          <p:nvPr/>
        </p:nvSpPr>
        <p:spPr>
          <a:xfrm>
            <a:off x="2444188" y="14522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909" name="Google Shape;4909;p242"/>
          <p:cNvSpPr/>
          <p:nvPr/>
        </p:nvSpPr>
        <p:spPr>
          <a:xfrm>
            <a:off x="2444288" y="162091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910" name="Google Shape;4910;p242"/>
          <p:cNvSpPr/>
          <p:nvPr/>
        </p:nvSpPr>
        <p:spPr>
          <a:xfrm>
            <a:off x="2444138" y="17928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911" name="Google Shape;4911;p242"/>
          <p:cNvSpPr txBox="1"/>
          <p:nvPr>
            <p:ph idx="1" type="body"/>
          </p:nvPr>
        </p:nvSpPr>
        <p:spPr>
          <a:xfrm>
            <a:off x="2573975" y="781263"/>
            <a:ext cx="642900" cy="4365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B</a:t>
            </a:r>
            <a:endParaRPr/>
          </a:p>
        </p:txBody>
      </p:sp>
      <p:sp>
        <p:nvSpPr>
          <p:cNvPr id="4912" name="Google Shape;4912;p242"/>
          <p:cNvSpPr txBox="1"/>
          <p:nvPr/>
        </p:nvSpPr>
        <p:spPr>
          <a:xfrm>
            <a:off x="2001263" y="16701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913" name="Google Shape;4913;p242"/>
          <p:cNvSpPr txBox="1"/>
          <p:nvPr/>
        </p:nvSpPr>
        <p:spPr>
          <a:xfrm>
            <a:off x="2001263" y="150386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914" name="Google Shape;4914;p242"/>
          <p:cNvSpPr txBox="1"/>
          <p:nvPr/>
        </p:nvSpPr>
        <p:spPr>
          <a:xfrm>
            <a:off x="2001263" y="132372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915" name="Google Shape;4915;p242"/>
          <p:cNvSpPr txBox="1"/>
          <p:nvPr/>
        </p:nvSpPr>
        <p:spPr>
          <a:xfrm>
            <a:off x="2001263" y="11367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916" name="Google Shape;4916;p242"/>
          <p:cNvSpPr txBox="1"/>
          <p:nvPr/>
        </p:nvSpPr>
        <p:spPr>
          <a:xfrm>
            <a:off x="2001250" y="20064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917" name="Google Shape;4917;p242"/>
          <p:cNvSpPr txBox="1"/>
          <p:nvPr/>
        </p:nvSpPr>
        <p:spPr>
          <a:xfrm>
            <a:off x="2001263" y="18377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1" name="Shape 4921"/>
        <p:cNvGrpSpPr/>
        <p:nvPr/>
      </p:nvGrpSpPr>
      <p:grpSpPr>
        <a:xfrm>
          <a:off x="0" y="0"/>
          <a:ext cx="0" cy="0"/>
          <a:chOff x="0" y="0"/>
          <a:chExt cx="0" cy="0"/>
        </a:xfrm>
      </p:grpSpPr>
      <p:sp>
        <p:nvSpPr>
          <p:cNvPr id="4922" name="Google Shape;4922;p243"/>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923" name="Google Shape;4923;p243"/>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924" name="Google Shape;4924;p243"/>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925" name="Google Shape;4925;p243"/>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926" name="Google Shape;4926;p243"/>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927" name="Google Shape;4927;p243"/>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928" name="Google Shape;4928;p243"/>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9" name="Google Shape;4929;p243"/>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930" name="Google Shape;4930;p243"/>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931" name="Google Shape;4931;p243"/>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932" name="Google Shape;4932;p243"/>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33" name="Google Shape;4933;p243"/>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34" name="Google Shape;4934;p243"/>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5" name="Google Shape;4935;p243"/>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6" name="Google Shape;4936;p243"/>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7" name="Google Shape;4937;p243"/>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8" name="Google Shape;4938;p243"/>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9" name="Google Shape;4939;p243"/>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4940" name="Google Shape;4940;p243"/>
          <p:cNvSpPr/>
          <p:nvPr/>
        </p:nvSpPr>
        <p:spPr>
          <a:xfrm>
            <a:off x="6378497" y="308775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41" name="Google Shape;4941;p243"/>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4942" name="Google Shape;4942;p243"/>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4943" name="Google Shape;4943;p243"/>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944" name="Google Shape;4944;p243"/>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945" name="Google Shape;4945;p243"/>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946" name="Google Shape;4946;p243"/>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947" name="Google Shape;4947;p243"/>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4948" name="Google Shape;4948;p243"/>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4949" name="Google Shape;4949;p243"/>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4950" name="Google Shape;4950;p243"/>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4951" name="Google Shape;4951;p243"/>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4952" name="Google Shape;4952;p243"/>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4953" name="Google Shape;4953;p243"/>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4954" name="Google Shape;4954;p243"/>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4955" name="Google Shape;4955;p243"/>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4956" name="Google Shape;4956;p243"/>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957" name="Google Shape;4957;p243"/>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958" name="Google Shape;4958;p243"/>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959" name="Google Shape;4959;p243"/>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960" name="Google Shape;4960;p243"/>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961" name="Google Shape;4961;p243"/>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4962" name="Google Shape;4962;p243"/>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963" name="Google Shape;4963;p243"/>
          <p:cNvGraphicFramePr/>
          <p:nvPr/>
        </p:nvGraphicFramePr>
        <p:xfrm>
          <a:off x="336800" y="28584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964" name="Google Shape;4964;p243"/>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A makes a change to an address in Page P1, P1 needs to be copied for B</a:t>
            </a:r>
            <a:endParaRPr i="1" sz="1000">
              <a:solidFill>
                <a:schemeClr val="lt2"/>
              </a:solidFill>
            </a:endParaRPr>
          </a:p>
        </p:txBody>
      </p:sp>
      <p:sp>
        <p:nvSpPr>
          <p:cNvPr id="4965" name="Google Shape;4965;p243"/>
          <p:cNvSpPr txBox="1"/>
          <p:nvPr/>
        </p:nvSpPr>
        <p:spPr>
          <a:xfrm>
            <a:off x="2161463" y="25057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4966" name="Google Shape;4966;p243"/>
          <p:cNvGraphicFramePr/>
          <p:nvPr/>
        </p:nvGraphicFramePr>
        <p:xfrm>
          <a:off x="2079988" y="28690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4967" name="Google Shape;4967;p243"/>
          <p:cNvSpPr/>
          <p:nvPr/>
        </p:nvSpPr>
        <p:spPr>
          <a:xfrm>
            <a:off x="2406288" y="124446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968" name="Google Shape;4968;p243"/>
          <p:cNvSpPr/>
          <p:nvPr/>
        </p:nvSpPr>
        <p:spPr>
          <a:xfrm>
            <a:off x="2444188" y="12830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969" name="Google Shape;4969;p243"/>
          <p:cNvSpPr/>
          <p:nvPr/>
        </p:nvSpPr>
        <p:spPr>
          <a:xfrm>
            <a:off x="2444188" y="14522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970" name="Google Shape;4970;p243"/>
          <p:cNvSpPr/>
          <p:nvPr/>
        </p:nvSpPr>
        <p:spPr>
          <a:xfrm>
            <a:off x="2444288" y="162091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971" name="Google Shape;4971;p243"/>
          <p:cNvSpPr/>
          <p:nvPr/>
        </p:nvSpPr>
        <p:spPr>
          <a:xfrm>
            <a:off x="2444138" y="17928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972" name="Google Shape;4972;p243"/>
          <p:cNvSpPr txBox="1"/>
          <p:nvPr>
            <p:ph idx="1" type="body"/>
          </p:nvPr>
        </p:nvSpPr>
        <p:spPr>
          <a:xfrm>
            <a:off x="2573975" y="781263"/>
            <a:ext cx="642900" cy="4365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B</a:t>
            </a:r>
            <a:endParaRPr/>
          </a:p>
        </p:txBody>
      </p:sp>
      <p:sp>
        <p:nvSpPr>
          <p:cNvPr id="4973" name="Google Shape;4973;p243"/>
          <p:cNvSpPr txBox="1"/>
          <p:nvPr/>
        </p:nvSpPr>
        <p:spPr>
          <a:xfrm>
            <a:off x="2001263" y="16701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4974" name="Google Shape;4974;p243"/>
          <p:cNvSpPr txBox="1"/>
          <p:nvPr/>
        </p:nvSpPr>
        <p:spPr>
          <a:xfrm>
            <a:off x="2001263" y="150386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4975" name="Google Shape;4975;p243"/>
          <p:cNvSpPr txBox="1"/>
          <p:nvPr/>
        </p:nvSpPr>
        <p:spPr>
          <a:xfrm>
            <a:off x="2001263" y="132372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4976" name="Google Shape;4976;p243"/>
          <p:cNvSpPr txBox="1"/>
          <p:nvPr/>
        </p:nvSpPr>
        <p:spPr>
          <a:xfrm>
            <a:off x="2001263" y="11367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4977" name="Google Shape;4977;p243"/>
          <p:cNvSpPr txBox="1"/>
          <p:nvPr/>
        </p:nvSpPr>
        <p:spPr>
          <a:xfrm>
            <a:off x="2001250" y="20064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4978" name="Google Shape;4978;p243"/>
          <p:cNvSpPr txBox="1"/>
          <p:nvPr/>
        </p:nvSpPr>
        <p:spPr>
          <a:xfrm>
            <a:off x="2001263" y="18377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cxnSp>
        <p:nvCxnSpPr>
          <p:cNvPr id="4979" name="Google Shape;4979;p243"/>
          <p:cNvCxnSpPr/>
          <p:nvPr/>
        </p:nvCxnSpPr>
        <p:spPr>
          <a:xfrm rot="10800000">
            <a:off x="1439900" y="1903625"/>
            <a:ext cx="366900" cy="249300"/>
          </a:xfrm>
          <a:prstGeom prst="straightConnector1">
            <a:avLst/>
          </a:prstGeom>
          <a:noFill/>
          <a:ln cap="flat" cmpd="sng" w="9525">
            <a:solidFill>
              <a:schemeClr val="accent4"/>
            </a:solidFill>
            <a:prstDash val="solid"/>
            <a:round/>
            <a:headEnd len="med" w="med" type="none"/>
            <a:tailEnd len="med" w="med" type="triangle"/>
          </a:ln>
        </p:spPr>
      </p:cxnSp>
      <p:sp>
        <p:nvSpPr>
          <p:cNvPr id="4980" name="Google Shape;4980;p243"/>
          <p:cNvSpPr txBox="1"/>
          <p:nvPr/>
        </p:nvSpPr>
        <p:spPr>
          <a:xfrm>
            <a:off x="1583700" y="2228850"/>
            <a:ext cx="754500" cy="2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4"/>
                </a:solidFill>
              </a:rPr>
              <a:t>change</a:t>
            </a:r>
            <a:endParaRPr sz="1200">
              <a:solidFill>
                <a:schemeClr val="accent4"/>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4" name="Shape 4984"/>
        <p:cNvGrpSpPr/>
        <p:nvPr/>
      </p:nvGrpSpPr>
      <p:grpSpPr>
        <a:xfrm>
          <a:off x="0" y="0"/>
          <a:ext cx="0" cy="0"/>
          <a:chOff x="0" y="0"/>
          <a:chExt cx="0" cy="0"/>
        </a:xfrm>
      </p:grpSpPr>
      <p:sp>
        <p:nvSpPr>
          <p:cNvPr id="4985" name="Google Shape;4985;p244"/>
          <p:cNvSpPr txBox="1"/>
          <p:nvPr>
            <p:ph type="title"/>
          </p:nvPr>
        </p:nvSpPr>
        <p:spPr>
          <a:xfrm>
            <a:off x="190575" y="181850"/>
            <a:ext cx="30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on Write</a:t>
            </a:r>
            <a:endParaRPr/>
          </a:p>
        </p:txBody>
      </p:sp>
      <p:sp>
        <p:nvSpPr>
          <p:cNvPr id="4986" name="Google Shape;4986;p244"/>
          <p:cNvSpPr/>
          <p:nvPr/>
        </p:nvSpPr>
        <p:spPr>
          <a:xfrm>
            <a:off x="684850" y="124841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4987" name="Google Shape;4987;p244"/>
          <p:cNvSpPr/>
          <p:nvPr/>
        </p:nvSpPr>
        <p:spPr>
          <a:xfrm>
            <a:off x="722750" y="128699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4988" name="Google Shape;4988;p244"/>
          <p:cNvSpPr/>
          <p:nvPr/>
        </p:nvSpPr>
        <p:spPr>
          <a:xfrm>
            <a:off x="722750" y="1456241"/>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4989" name="Google Shape;4989;p244"/>
          <p:cNvSpPr/>
          <p:nvPr/>
        </p:nvSpPr>
        <p:spPr>
          <a:xfrm>
            <a:off x="722850" y="1624860"/>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4990" name="Google Shape;4990;p244"/>
          <p:cNvSpPr/>
          <p:nvPr/>
        </p:nvSpPr>
        <p:spPr>
          <a:xfrm>
            <a:off x="722700" y="1796753"/>
            <a:ext cx="861000" cy="15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4991" name="Google Shape;4991;p244"/>
          <p:cNvSpPr/>
          <p:nvPr/>
        </p:nvSpPr>
        <p:spPr>
          <a:xfrm>
            <a:off x="6283550" y="864875"/>
            <a:ext cx="2335200" cy="323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2" name="Google Shape;4992;p244"/>
          <p:cNvSpPr/>
          <p:nvPr/>
        </p:nvSpPr>
        <p:spPr>
          <a:xfrm>
            <a:off x="6378397" y="988972"/>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A.P4</a:t>
            </a:r>
            <a:endParaRPr>
              <a:solidFill>
                <a:srgbClr val="FFFFFF"/>
              </a:solidFill>
            </a:endParaRPr>
          </a:p>
        </p:txBody>
      </p:sp>
      <p:sp>
        <p:nvSpPr>
          <p:cNvPr id="4993" name="Google Shape;4993;p244"/>
          <p:cNvSpPr/>
          <p:nvPr/>
        </p:nvSpPr>
        <p:spPr>
          <a:xfrm>
            <a:off x="6378397" y="12221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A.P3</a:t>
            </a:r>
            <a:endParaRPr>
              <a:solidFill>
                <a:srgbClr val="FFFFFF"/>
              </a:solidFill>
            </a:endParaRPr>
          </a:p>
        </p:txBody>
      </p:sp>
      <p:sp>
        <p:nvSpPr>
          <p:cNvPr id="4994" name="Google Shape;4994;p244"/>
          <p:cNvSpPr/>
          <p:nvPr/>
        </p:nvSpPr>
        <p:spPr>
          <a:xfrm>
            <a:off x="6378397" y="1455370"/>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A.P2</a:t>
            </a:r>
            <a:endParaRPr>
              <a:solidFill>
                <a:srgbClr val="FFFFFF"/>
              </a:solidFill>
            </a:endParaRPr>
          </a:p>
        </p:txBody>
      </p:sp>
      <p:sp>
        <p:nvSpPr>
          <p:cNvPr id="4995" name="Google Shape;4995;p244"/>
          <p:cNvSpPr/>
          <p:nvPr/>
        </p:nvSpPr>
        <p:spPr>
          <a:xfrm>
            <a:off x="6378497" y="1688568"/>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96" name="Google Shape;4996;p244"/>
          <p:cNvSpPr/>
          <p:nvPr/>
        </p:nvSpPr>
        <p:spPr>
          <a:xfrm>
            <a:off x="6378497" y="1921767"/>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97" name="Google Shape;4997;p244"/>
          <p:cNvSpPr/>
          <p:nvPr/>
        </p:nvSpPr>
        <p:spPr>
          <a:xfrm>
            <a:off x="6378397" y="2388164"/>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8" name="Google Shape;4998;p244"/>
          <p:cNvSpPr/>
          <p:nvPr/>
        </p:nvSpPr>
        <p:spPr>
          <a:xfrm>
            <a:off x="6378397" y="2621363"/>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9" name="Google Shape;4999;p244"/>
          <p:cNvSpPr/>
          <p:nvPr/>
        </p:nvSpPr>
        <p:spPr>
          <a:xfrm>
            <a:off x="6378397" y="2854561"/>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0" name="Google Shape;5000;p244"/>
          <p:cNvSpPr/>
          <p:nvPr/>
        </p:nvSpPr>
        <p:spPr>
          <a:xfrm>
            <a:off x="6378384" y="3320960"/>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1" name="Google Shape;5001;p244"/>
          <p:cNvSpPr/>
          <p:nvPr/>
        </p:nvSpPr>
        <p:spPr>
          <a:xfrm>
            <a:off x="6378384" y="3554159"/>
            <a:ext cx="2145300" cy="2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2" name="Google Shape;5002;p244"/>
          <p:cNvSpPr/>
          <p:nvPr/>
        </p:nvSpPr>
        <p:spPr>
          <a:xfrm>
            <a:off x="6378497" y="2154971"/>
            <a:ext cx="2145300" cy="201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A.P1</a:t>
            </a:r>
            <a:endParaRPr>
              <a:solidFill>
                <a:srgbClr val="FFFFFF"/>
              </a:solidFill>
            </a:endParaRPr>
          </a:p>
        </p:txBody>
      </p:sp>
      <p:sp>
        <p:nvSpPr>
          <p:cNvPr id="5003" name="Google Shape;5003;p244"/>
          <p:cNvSpPr/>
          <p:nvPr/>
        </p:nvSpPr>
        <p:spPr>
          <a:xfrm>
            <a:off x="6378497" y="3087754"/>
            <a:ext cx="2145300" cy="2010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B.P1</a:t>
            </a:r>
            <a:endParaRPr>
              <a:solidFill>
                <a:srgbClr val="FFFFFF"/>
              </a:solidFill>
            </a:endParaRPr>
          </a:p>
        </p:txBody>
      </p:sp>
      <p:sp>
        <p:nvSpPr>
          <p:cNvPr id="5004" name="Google Shape;5004;p244"/>
          <p:cNvSpPr txBox="1"/>
          <p:nvPr>
            <p:ph idx="1" type="body"/>
          </p:nvPr>
        </p:nvSpPr>
        <p:spPr>
          <a:xfrm>
            <a:off x="920650" y="839275"/>
            <a:ext cx="701100" cy="60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endParaRPr/>
          </a:p>
        </p:txBody>
      </p:sp>
      <p:sp>
        <p:nvSpPr>
          <p:cNvPr id="5005" name="Google Shape;5005;p244"/>
          <p:cNvSpPr txBox="1"/>
          <p:nvPr/>
        </p:nvSpPr>
        <p:spPr>
          <a:xfrm>
            <a:off x="5976942" y="3889350"/>
            <a:ext cx="306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a:t>
            </a:r>
            <a:endParaRPr sz="900">
              <a:solidFill>
                <a:schemeClr val="accent6"/>
              </a:solidFill>
            </a:endParaRPr>
          </a:p>
        </p:txBody>
      </p:sp>
      <p:sp>
        <p:nvSpPr>
          <p:cNvPr id="5006" name="Google Shape;5006;p244"/>
          <p:cNvSpPr txBox="1"/>
          <p:nvPr/>
        </p:nvSpPr>
        <p:spPr>
          <a:xfrm>
            <a:off x="5881875" y="3450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5007" name="Google Shape;5007;p244"/>
          <p:cNvSpPr txBox="1"/>
          <p:nvPr/>
        </p:nvSpPr>
        <p:spPr>
          <a:xfrm>
            <a:off x="5881875" y="3221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5008" name="Google Shape;5008;p244"/>
          <p:cNvSpPr txBox="1"/>
          <p:nvPr/>
        </p:nvSpPr>
        <p:spPr>
          <a:xfrm>
            <a:off x="5881875" y="2993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5009" name="Google Shape;5009;p244"/>
          <p:cNvSpPr txBox="1"/>
          <p:nvPr/>
        </p:nvSpPr>
        <p:spPr>
          <a:xfrm>
            <a:off x="5881875" y="2764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5010" name="Google Shape;5010;p244"/>
          <p:cNvSpPr txBox="1"/>
          <p:nvPr/>
        </p:nvSpPr>
        <p:spPr>
          <a:xfrm>
            <a:off x="5881875" y="25361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20,000</a:t>
            </a:r>
            <a:endParaRPr sz="700">
              <a:solidFill>
                <a:schemeClr val="accent6"/>
              </a:solidFill>
            </a:endParaRPr>
          </a:p>
        </p:txBody>
      </p:sp>
      <p:sp>
        <p:nvSpPr>
          <p:cNvPr id="5011" name="Google Shape;5011;p244"/>
          <p:cNvSpPr txBox="1"/>
          <p:nvPr/>
        </p:nvSpPr>
        <p:spPr>
          <a:xfrm>
            <a:off x="5881875" y="23075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24,000</a:t>
            </a:r>
            <a:endParaRPr sz="700">
              <a:solidFill>
                <a:schemeClr val="accent6"/>
              </a:solidFill>
            </a:endParaRPr>
          </a:p>
        </p:txBody>
      </p:sp>
      <p:sp>
        <p:nvSpPr>
          <p:cNvPr id="5012" name="Google Shape;5012;p244"/>
          <p:cNvSpPr txBox="1"/>
          <p:nvPr/>
        </p:nvSpPr>
        <p:spPr>
          <a:xfrm>
            <a:off x="5881875" y="20789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28,000</a:t>
            </a:r>
            <a:endParaRPr sz="700">
              <a:solidFill>
                <a:schemeClr val="accent6"/>
              </a:solidFill>
            </a:endParaRPr>
          </a:p>
        </p:txBody>
      </p:sp>
      <p:sp>
        <p:nvSpPr>
          <p:cNvPr id="5013" name="Google Shape;5013;p244"/>
          <p:cNvSpPr txBox="1"/>
          <p:nvPr/>
        </p:nvSpPr>
        <p:spPr>
          <a:xfrm>
            <a:off x="5881875" y="18503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32,000</a:t>
            </a:r>
            <a:endParaRPr sz="700">
              <a:solidFill>
                <a:schemeClr val="accent6"/>
              </a:solidFill>
            </a:endParaRPr>
          </a:p>
        </p:txBody>
      </p:sp>
      <p:sp>
        <p:nvSpPr>
          <p:cNvPr id="5014" name="Google Shape;5014;p244"/>
          <p:cNvSpPr txBox="1"/>
          <p:nvPr/>
        </p:nvSpPr>
        <p:spPr>
          <a:xfrm>
            <a:off x="5881875" y="162173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36,000</a:t>
            </a:r>
            <a:endParaRPr sz="700">
              <a:solidFill>
                <a:schemeClr val="accent6"/>
              </a:solidFill>
            </a:endParaRPr>
          </a:p>
        </p:txBody>
      </p:sp>
      <p:sp>
        <p:nvSpPr>
          <p:cNvPr id="5015" name="Google Shape;5015;p244"/>
          <p:cNvSpPr txBox="1"/>
          <p:nvPr/>
        </p:nvSpPr>
        <p:spPr>
          <a:xfrm>
            <a:off x="5881875" y="13446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40,000</a:t>
            </a:r>
            <a:endParaRPr sz="700">
              <a:solidFill>
                <a:schemeClr val="accent6"/>
              </a:solidFill>
            </a:endParaRPr>
          </a:p>
        </p:txBody>
      </p:sp>
      <p:sp>
        <p:nvSpPr>
          <p:cNvPr id="5016" name="Google Shape;5016;p244"/>
          <p:cNvSpPr txBox="1"/>
          <p:nvPr/>
        </p:nvSpPr>
        <p:spPr>
          <a:xfrm>
            <a:off x="5881875" y="11160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44,000</a:t>
            </a:r>
            <a:endParaRPr sz="700">
              <a:solidFill>
                <a:schemeClr val="accent6"/>
              </a:solidFill>
            </a:endParaRPr>
          </a:p>
        </p:txBody>
      </p:sp>
      <p:sp>
        <p:nvSpPr>
          <p:cNvPr id="5017" name="Google Shape;5017;p244"/>
          <p:cNvSpPr txBox="1"/>
          <p:nvPr/>
        </p:nvSpPr>
        <p:spPr>
          <a:xfrm>
            <a:off x="5881875" y="8874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48,000</a:t>
            </a:r>
            <a:endParaRPr sz="700">
              <a:solidFill>
                <a:schemeClr val="accent6"/>
              </a:solidFill>
            </a:endParaRPr>
          </a:p>
        </p:txBody>
      </p:sp>
      <p:sp>
        <p:nvSpPr>
          <p:cNvPr id="5018" name="Google Shape;5018;p244"/>
          <p:cNvSpPr txBox="1"/>
          <p:nvPr/>
        </p:nvSpPr>
        <p:spPr>
          <a:xfrm>
            <a:off x="5881875" y="65882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52,000</a:t>
            </a:r>
            <a:endParaRPr sz="700">
              <a:solidFill>
                <a:schemeClr val="accent6"/>
              </a:solidFill>
            </a:endParaRPr>
          </a:p>
        </p:txBody>
      </p:sp>
      <p:sp>
        <p:nvSpPr>
          <p:cNvPr id="5019" name="Google Shape;5019;p244"/>
          <p:cNvSpPr txBox="1"/>
          <p:nvPr/>
        </p:nvSpPr>
        <p:spPr>
          <a:xfrm>
            <a:off x="279825" y="16740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5020" name="Google Shape;5020;p244"/>
          <p:cNvSpPr txBox="1"/>
          <p:nvPr/>
        </p:nvSpPr>
        <p:spPr>
          <a:xfrm>
            <a:off x="279825" y="150781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5021" name="Google Shape;5021;p244"/>
          <p:cNvSpPr txBox="1"/>
          <p:nvPr/>
        </p:nvSpPr>
        <p:spPr>
          <a:xfrm>
            <a:off x="279825" y="132767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5022" name="Google Shape;5022;p244"/>
          <p:cNvSpPr txBox="1"/>
          <p:nvPr/>
        </p:nvSpPr>
        <p:spPr>
          <a:xfrm>
            <a:off x="279825" y="11406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5023" name="Google Shape;5023;p244"/>
          <p:cNvSpPr txBox="1"/>
          <p:nvPr/>
        </p:nvSpPr>
        <p:spPr>
          <a:xfrm>
            <a:off x="279813" y="201035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5024" name="Google Shape;5024;p244"/>
          <p:cNvSpPr txBox="1"/>
          <p:nvPr/>
        </p:nvSpPr>
        <p:spPr>
          <a:xfrm>
            <a:off x="279825" y="184169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
        <p:nvSpPr>
          <p:cNvPr id="5025" name="Google Shape;5025;p244"/>
          <p:cNvSpPr txBox="1"/>
          <p:nvPr/>
        </p:nvSpPr>
        <p:spPr>
          <a:xfrm>
            <a:off x="418275" y="24951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A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026" name="Google Shape;5026;p244"/>
          <p:cNvGraphicFramePr/>
          <p:nvPr/>
        </p:nvGraphicFramePr>
        <p:xfrm>
          <a:off x="336800" y="28584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5027" name="Google Shape;5027;p244"/>
          <p:cNvSpPr txBox="1"/>
          <p:nvPr/>
        </p:nvSpPr>
        <p:spPr>
          <a:xfrm>
            <a:off x="74100" y="4729850"/>
            <a:ext cx="83508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New page is allocated for B, A.P1 is copied in it, page table is updated to point to it.</a:t>
            </a:r>
            <a:endParaRPr i="1" sz="1000">
              <a:solidFill>
                <a:schemeClr val="lt2"/>
              </a:solidFill>
            </a:endParaRPr>
          </a:p>
        </p:txBody>
      </p:sp>
      <p:sp>
        <p:nvSpPr>
          <p:cNvPr id="5028" name="Google Shape;5028;p244"/>
          <p:cNvSpPr txBox="1"/>
          <p:nvPr/>
        </p:nvSpPr>
        <p:spPr>
          <a:xfrm>
            <a:off x="2161463" y="2505775"/>
            <a:ext cx="10215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B page table</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029" name="Google Shape;5029;p244"/>
          <p:cNvGraphicFramePr/>
          <p:nvPr/>
        </p:nvGraphicFramePr>
        <p:xfrm>
          <a:off x="2079988" y="2869025"/>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lnB cap="flat" cmpd="sng" w="9525">
                      <a:solidFill>
                        <a:schemeClr val="accent4"/>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lnB cap="flat" cmpd="sng" w="9525">
                      <a:solidFill>
                        <a:schemeClr val="accent4"/>
                      </a:solidFill>
                      <a:prstDash val="solid"/>
                      <a:round/>
                      <a:headEnd len="sm" w="sm" type="none"/>
                      <a:tailEnd len="sm" w="sm" type="none"/>
                    </a:lnB>
                    <a:solidFill>
                      <a:srgbClr val="666666"/>
                    </a:solidFill>
                  </a:tcPr>
                </a:tc>
              </a:tr>
              <a:tr h="1986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00FF"/>
                    </a:solidFill>
                  </a:tcPr>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lnT cap="flat" cmpd="sng" w="9525">
                      <a:solidFill>
                        <a:schemeClr val="accent4"/>
                      </a:solidFill>
                      <a:prstDash val="solid"/>
                      <a:round/>
                      <a:headEnd len="sm" w="sm" type="none"/>
                      <a:tailEnd len="sm" w="sm" type="none"/>
                    </a:lnT>
                  </a:tcPr>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48,000</a:t>
                      </a:r>
                      <a:endParaRPr b="1" sz="800">
                        <a:solidFill>
                          <a:schemeClr val="accent2"/>
                        </a:solidFill>
                      </a:endParaRPr>
                    </a:p>
                  </a:txBody>
                  <a:tcPr marT="91425" marB="91425" marR="91425" marL="91425"/>
                </a:tc>
              </a:tr>
            </a:tbl>
          </a:graphicData>
        </a:graphic>
      </p:graphicFrame>
      <p:sp>
        <p:nvSpPr>
          <p:cNvPr id="5030" name="Google Shape;5030;p244"/>
          <p:cNvSpPr/>
          <p:nvPr/>
        </p:nvSpPr>
        <p:spPr>
          <a:xfrm>
            <a:off x="2406288" y="1244463"/>
            <a:ext cx="936900" cy="9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endParaRPr>
          </a:p>
        </p:txBody>
      </p:sp>
      <p:sp>
        <p:nvSpPr>
          <p:cNvPr id="5031" name="Google Shape;5031;p244"/>
          <p:cNvSpPr/>
          <p:nvPr/>
        </p:nvSpPr>
        <p:spPr>
          <a:xfrm>
            <a:off x="2444188" y="128304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P4</a:t>
            </a:r>
            <a:endParaRPr sz="1000">
              <a:solidFill>
                <a:srgbClr val="FFFFFF"/>
              </a:solidFill>
            </a:endParaRPr>
          </a:p>
        </p:txBody>
      </p:sp>
      <p:sp>
        <p:nvSpPr>
          <p:cNvPr id="5032" name="Google Shape;5032;p244"/>
          <p:cNvSpPr/>
          <p:nvPr/>
        </p:nvSpPr>
        <p:spPr>
          <a:xfrm>
            <a:off x="2444188" y="1452291"/>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P3</a:t>
            </a:r>
            <a:endParaRPr sz="1000">
              <a:solidFill>
                <a:srgbClr val="FFFFFF"/>
              </a:solidFill>
            </a:endParaRPr>
          </a:p>
        </p:txBody>
      </p:sp>
      <p:sp>
        <p:nvSpPr>
          <p:cNvPr id="5033" name="Google Shape;5033;p244"/>
          <p:cNvSpPr/>
          <p:nvPr/>
        </p:nvSpPr>
        <p:spPr>
          <a:xfrm>
            <a:off x="2444288" y="1620910"/>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P2</a:t>
            </a:r>
            <a:endParaRPr sz="1000">
              <a:solidFill>
                <a:srgbClr val="FFFFFF"/>
              </a:solidFill>
            </a:endParaRPr>
          </a:p>
        </p:txBody>
      </p:sp>
      <p:sp>
        <p:nvSpPr>
          <p:cNvPr id="5034" name="Google Shape;5034;p244"/>
          <p:cNvSpPr/>
          <p:nvPr/>
        </p:nvSpPr>
        <p:spPr>
          <a:xfrm>
            <a:off x="2444138" y="1792803"/>
            <a:ext cx="861000" cy="151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P1</a:t>
            </a:r>
            <a:endParaRPr sz="1000">
              <a:solidFill>
                <a:srgbClr val="FFFFFF"/>
              </a:solidFill>
            </a:endParaRPr>
          </a:p>
        </p:txBody>
      </p:sp>
      <p:sp>
        <p:nvSpPr>
          <p:cNvPr id="5035" name="Google Shape;5035;p244"/>
          <p:cNvSpPr txBox="1"/>
          <p:nvPr>
            <p:ph idx="1" type="body"/>
          </p:nvPr>
        </p:nvSpPr>
        <p:spPr>
          <a:xfrm>
            <a:off x="2573975" y="781263"/>
            <a:ext cx="642900" cy="4365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B</a:t>
            </a:r>
            <a:endParaRPr/>
          </a:p>
        </p:txBody>
      </p:sp>
      <p:sp>
        <p:nvSpPr>
          <p:cNvPr id="5036" name="Google Shape;5036;p244"/>
          <p:cNvSpPr txBox="1"/>
          <p:nvPr/>
        </p:nvSpPr>
        <p:spPr>
          <a:xfrm>
            <a:off x="2001263" y="16701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4,000</a:t>
            </a:r>
            <a:endParaRPr sz="700">
              <a:solidFill>
                <a:schemeClr val="accent6"/>
              </a:solidFill>
            </a:endParaRPr>
          </a:p>
        </p:txBody>
      </p:sp>
      <p:sp>
        <p:nvSpPr>
          <p:cNvPr id="5037" name="Google Shape;5037;p244"/>
          <p:cNvSpPr txBox="1"/>
          <p:nvPr/>
        </p:nvSpPr>
        <p:spPr>
          <a:xfrm>
            <a:off x="2001263" y="1503862"/>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8,000</a:t>
            </a:r>
            <a:endParaRPr sz="700">
              <a:solidFill>
                <a:schemeClr val="accent6"/>
              </a:solidFill>
            </a:endParaRPr>
          </a:p>
        </p:txBody>
      </p:sp>
      <p:sp>
        <p:nvSpPr>
          <p:cNvPr id="5038" name="Google Shape;5038;p244"/>
          <p:cNvSpPr txBox="1"/>
          <p:nvPr/>
        </p:nvSpPr>
        <p:spPr>
          <a:xfrm>
            <a:off x="2001263" y="1323720"/>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12,000</a:t>
            </a:r>
            <a:endParaRPr sz="700">
              <a:solidFill>
                <a:schemeClr val="accent6"/>
              </a:solidFill>
            </a:endParaRPr>
          </a:p>
        </p:txBody>
      </p:sp>
      <p:sp>
        <p:nvSpPr>
          <p:cNvPr id="5039" name="Google Shape;5039;p244"/>
          <p:cNvSpPr txBox="1"/>
          <p:nvPr/>
        </p:nvSpPr>
        <p:spPr>
          <a:xfrm>
            <a:off x="2001263" y="11367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16,000</a:t>
            </a:r>
            <a:endParaRPr sz="700">
              <a:solidFill>
                <a:schemeClr val="accent6"/>
              </a:solidFill>
            </a:endParaRPr>
          </a:p>
        </p:txBody>
      </p:sp>
      <p:sp>
        <p:nvSpPr>
          <p:cNvPr id="5040" name="Google Shape;5040;p244"/>
          <p:cNvSpPr txBox="1"/>
          <p:nvPr/>
        </p:nvSpPr>
        <p:spPr>
          <a:xfrm>
            <a:off x="2001250" y="2006407"/>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0</a:t>
            </a:r>
            <a:endParaRPr sz="700">
              <a:solidFill>
                <a:schemeClr val="accent6"/>
              </a:solidFill>
            </a:endParaRPr>
          </a:p>
        </p:txBody>
      </p:sp>
      <p:sp>
        <p:nvSpPr>
          <p:cNvPr id="5041" name="Google Shape;5041;p244"/>
          <p:cNvSpPr txBox="1"/>
          <p:nvPr/>
        </p:nvSpPr>
        <p:spPr>
          <a:xfrm>
            <a:off x="2001263" y="1837745"/>
            <a:ext cx="572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2,000</a:t>
            </a:r>
            <a:endParaRPr sz="700">
              <a:solidFill>
                <a:schemeClr val="accent6"/>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5" name="Shape 5045"/>
        <p:cNvGrpSpPr/>
        <p:nvPr/>
      </p:nvGrpSpPr>
      <p:grpSpPr>
        <a:xfrm>
          <a:off x="0" y="0"/>
          <a:ext cx="0" cy="0"/>
          <a:chOff x="0" y="0"/>
          <a:chExt cx="0" cy="0"/>
        </a:xfrm>
      </p:grpSpPr>
      <p:sp>
        <p:nvSpPr>
          <p:cNvPr id="5046" name="Google Shape;5046;p24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CoW bug</a:t>
            </a:r>
            <a:endParaRPr/>
          </a:p>
        </p:txBody>
      </p:sp>
      <p:sp>
        <p:nvSpPr>
          <p:cNvPr id="5047" name="Google Shape;5047;p245"/>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Python bug None, True, False</a:t>
            </a:r>
            <a:endParaRPr sz="2200"/>
          </a:p>
          <a:p>
            <a:pPr indent="-368300" lvl="0" marL="457200" rtl="0" algn="l">
              <a:spcBef>
                <a:spcPts val="0"/>
              </a:spcBef>
              <a:spcAft>
                <a:spcPts val="0"/>
              </a:spcAft>
              <a:buSzPts val="2200"/>
              <a:buChar char="●"/>
            </a:pPr>
            <a:r>
              <a:rPr lang="en" sz="2200"/>
              <a:t>Refcounting was constantly updated</a:t>
            </a:r>
            <a:endParaRPr sz="2200"/>
          </a:p>
          <a:p>
            <a:pPr indent="-368300" lvl="0" marL="457200" rtl="0" algn="l">
              <a:spcBef>
                <a:spcPts val="0"/>
              </a:spcBef>
              <a:spcAft>
                <a:spcPts val="0"/>
              </a:spcAft>
              <a:buSzPts val="2200"/>
              <a:buChar char="●"/>
            </a:pPr>
            <a:r>
              <a:rPr lang="en" sz="2200"/>
              <a:t>Forks were triggering CoW</a:t>
            </a:r>
            <a:endParaRPr sz="2200"/>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1" name="Shape 5051"/>
        <p:cNvGrpSpPr/>
        <p:nvPr/>
      </p:nvGrpSpPr>
      <p:grpSpPr>
        <a:xfrm>
          <a:off x="0" y="0"/>
          <a:ext cx="0" cy="0"/>
          <a:chOff x="0" y="0"/>
          <a:chExt cx="0" cy="0"/>
        </a:xfrm>
      </p:grpSpPr>
      <p:sp>
        <p:nvSpPr>
          <p:cNvPr id="5052" name="Google Shape;5052;p24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053" name="Google Shape;5053;p246"/>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Processes have dedicates VM</a:t>
            </a:r>
            <a:endParaRPr sz="2200"/>
          </a:p>
          <a:p>
            <a:pPr indent="-368300" lvl="0" marL="457200" rtl="0" algn="l">
              <a:spcBef>
                <a:spcPts val="0"/>
              </a:spcBef>
              <a:spcAft>
                <a:spcPts val="0"/>
              </a:spcAft>
              <a:buSzPts val="2200"/>
              <a:buChar char="●"/>
            </a:pPr>
            <a:r>
              <a:rPr lang="en" sz="2200"/>
              <a:t>Threads belong to the same process </a:t>
            </a:r>
            <a:endParaRPr sz="2200"/>
          </a:p>
          <a:p>
            <a:pPr indent="-368300" lvl="0" marL="457200" rtl="0" algn="l">
              <a:spcBef>
                <a:spcPts val="0"/>
              </a:spcBef>
              <a:spcAft>
                <a:spcPts val="0"/>
              </a:spcAft>
              <a:buSzPts val="2200"/>
              <a:buChar char="●"/>
            </a:pPr>
            <a:r>
              <a:rPr lang="en" sz="2200"/>
              <a:t>Threads share parent process memory</a:t>
            </a:r>
            <a:endParaRPr sz="22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7" name="Shape 5057"/>
        <p:cNvGrpSpPr/>
        <p:nvPr/>
      </p:nvGrpSpPr>
      <p:grpSpPr>
        <a:xfrm>
          <a:off x="0" y="0"/>
          <a:ext cx="0" cy="0"/>
          <a:chOff x="0" y="0"/>
          <a:chExt cx="0" cy="0"/>
        </a:xfrm>
      </p:grpSpPr>
      <p:sp>
        <p:nvSpPr>
          <p:cNvPr id="5058" name="Google Shape;5058;p24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Context Switching</a:t>
            </a:r>
            <a:endParaRPr/>
          </a:p>
        </p:txBody>
      </p:sp>
      <p:sp>
        <p:nvSpPr>
          <p:cNvPr id="5059" name="Google Shape;5059;p24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a:t>
            </a:r>
            <a:r>
              <a:rPr lang="en"/>
              <a:t>critical</a:t>
            </a:r>
            <a:r>
              <a:rPr lang="en"/>
              <a:t> OS function</a:t>
            </a:r>
            <a:endParaRPr/>
          </a:p>
        </p:txBody>
      </p:sp>
      <p:sp>
        <p:nvSpPr>
          <p:cNvPr id="5060" name="Google Shape;5060;p24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4" name="Shape 5064"/>
        <p:cNvGrpSpPr/>
        <p:nvPr/>
      </p:nvGrpSpPr>
      <p:grpSpPr>
        <a:xfrm>
          <a:off x="0" y="0"/>
          <a:ext cx="0" cy="0"/>
          <a:chOff x="0" y="0"/>
          <a:chExt cx="0" cy="0"/>
        </a:xfrm>
      </p:grpSpPr>
      <p:sp>
        <p:nvSpPr>
          <p:cNvPr id="5065" name="Google Shape;5065;p24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Process</a:t>
            </a:r>
            <a:endParaRPr/>
          </a:p>
        </p:txBody>
      </p:sp>
      <p:sp>
        <p:nvSpPr>
          <p:cNvPr id="5066" name="Google Shape;5066;p248"/>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doesn’t really know what a process is </a:t>
            </a:r>
            <a:endParaRPr sz="2200"/>
          </a:p>
          <a:p>
            <a:pPr indent="-368300" lvl="0" marL="457200" rtl="0" algn="l">
              <a:spcBef>
                <a:spcPts val="0"/>
              </a:spcBef>
              <a:spcAft>
                <a:spcPts val="0"/>
              </a:spcAft>
              <a:buSzPts val="2200"/>
              <a:buChar char="●"/>
            </a:pPr>
            <a:r>
              <a:rPr lang="en" sz="2200"/>
              <a:t>OS loads data into CPU registers (pc, sp, bp, etc.) </a:t>
            </a:r>
            <a:endParaRPr sz="2200"/>
          </a:p>
          <a:p>
            <a:pPr indent="-368300" lvl="0" marL="457200" rtl="0" algn="l">
              <a:spcBef>
                <a:spcPts val="0"/>
              </a:spcBef>
              <a:spcAft>
                <a:spcPts val="0"/>
              </a:spcAft>
              <a:buSzPts val="2200"/>
              <a:buChar char="●"/>
            </a:pPr>
            <a:r>
              <a:rPr lang="en" sz="2200"/>
              <a:t>Pointer to Page Table mapping (ptbr)</a:t>
            </a:r>
            <a:endParaRPr sz="2200"/>
          </a:p>
          <a:p>
            <a:pPr indent="-368300" lvl="0" marL="457200" rtl="0" algn="l">
              <a:spcBef>
                <a:spcPts val="0"/>
              </a:spcBef>
              <a:spcAft>
                <a:spcPts val="0"/>
              </a:spcAft>
              <a:buSzPts val="2200"/>
              <a:buChar char="●"/>
            </a:pPr>
            <a:r>
              <a:rPr lang="en" sz="2200"/>
              <a:t>Called “Context”</a:t>
            </a:r>
            <a:endParaRPr sz="2200"/>
          </a:p>
          <a:p>
            <a:pPr indent="-368300" lvl="0" marL="457200" rtl="0" algn="l">
              <a:spcBef>
                <a:spcPts val="0"/>
              </a:spcBef>
              <a:spcAft>
                <a:spcPts val="0"/>
              </a:spcAft>
              <a:buSzPts val="2200"/>
              <a:buChar char="●"/>
            </a:pPr>
            <a:r>
              <a:rPr lang="en" sz="2200"/>
              <a:t>Executes instructions </a:t>
            </a:r>
            <a:endParaRPr sz="220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0" name="Shape 5070"/>
        <p:cNvGrpSpPr/>
        <p:nvPr/>
      </p:nvGrpSpPr>
      <p:grpSpPr>
        <a:xfrm>
          <a:off x="0" y="0"/>
          <a:ext cx="0" cy="0"/>
          <a:chOff x="0" y="0"/>
          <a:chExt cx="0" cy="0"/>
        </a:xfrm>
      </p:grpSpPr>
      <p:sp>
        <p:nvSpPr>
          <p:cNvPr id="5071" name="Google Shape;5071;p24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Switch</a:t>
            </a:r>
            <a:endParaRPr/>
          </a:p>
        </p:txBody>
      </p:sp>
      <p:sp>
        <p:nvSpPr>
          <p:cNvPr id="5072" name="Google Shape;5072;p249"/>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To switch “context” we save current context and load new context</a:t>
            </a:r>
            <a:endParaRPr sz="2200"/>
          </a:p>
          <a:p>
            <a:pPr indent="-368300" lvl="0" marL="457200" rtl="0" algn="l">
              <a:spcBef>
                <a:spcPts val="0"/>
              </a:spcBef>
              <a:spcAft>
                <a:spcPts val="0"/>
              </a:spcAft>
              <a:buSzPts val="2200"/>
              <a:buChar char="●"/>
            </a:pPr>
            <a:r>
              <a:rPr lang="en" sz="2200"/>
              <a:t>“Save” the current registers to current process PCB (memory write)</a:t>
            </a:r>
            <a:endParaRPr sz="2200"/>
          </a:p>
          <a:p>
            <a:pPr indent="-368300" lvl="0" marL="457200" rtl="0" algn="l">
              <a:spcBef>
                <a:spcPts val="0"/>
              </a:spcBef>
              <a:spcAft>
                <a:spcPts val="0"/>
              </a:spcAft>
              <a:buSzPts val="2200"/>
              <a:buChar char="●"/>
            </a:pPr>
            <a:r>
              <a:rPr lang="en" sz="2200"/>
              <a:t>“Load” the new process PCB to CPU registers (Memory read)</a:t>
            </a:r>
            <a:endParaRPr sz="2200"/>
          </a:p>
          <a:p>
            <a:pPr indent="-368300" lvl="0" marL="457200" rtl="0" algn="l">
              <a:spcBef>
                <a:spcPts val="0"/>
              </a:spcBef>
              <a:spcAft>
                <a:spcPts val="0"/>
              </a:spcAft>
              <a:buSzPts val="2200"/>
              <a:buChar char="●"/>
            </a:pPr>
            <a:r>
              <a:rPr lang="en" sz="2200"/>
              <a:t>pc, bp, sp, lr, ptbr and more</a:t>
            </a:r>
            <a:endParaRPr sz="2200"/>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6" name="Shape 5076"/>
        <p:cNvGrpSpPr/>
        <p:nvPr/>
      </p:nvGrpSpPr>
      <p:grpSpPr>
        <a:xfrm>
          <a:off x="0" y="0"/>
          <a:ext cx="0" cy="0"/>
          <a:chOff x="0" y="0"/>
          <a:chExt cx="0" cy="0"/>
        </a:xfrm>
      </p:grpSpPr>
      <p:sp>
        <p:nvSpPr>
          <p:cNvPr id="5077" name="Google Shape;5077;p250"/>
          <p:cNvSpPr/>
          <p:nvPr/>
        </p:nvSpPr>
        <p:spPr>
          <a:xfrm>
            <a:off x="1557900" y="3214025"/>
            <a:ext cx="16749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100, running,</a:t>
            </a:r>
            <a:endParaRPr sz="1100"/>
          </a:p>
          <a:p>
            <a:pPr indent="0" lvl="0" marL="0" rtl="0" algn="ctr">
              <a:spcBef>
                <a:spcPts val="0"/>
              </a:spcBef>
              <a:spcAft>
                <a:spcPts val="0"/>
              </a:spcAft>
              <a:buNone/>
            </a:pPr>
            <a:r>
              <a:rPr lang="en" sz="1100"/>
              <a:t>Page table: 0x555555, pc=4008</a:t>
            </a:r>
            <a:endParaRPr sz="1100"/>
          </a:p>
        </p:txBody>
      </p:sp>
      <p:sp>
        <p:nvSpPr>
          <p:cNvPr id="5078" name="Google Shape;5078;p250"/>
          <p:cNvSpPr/>
          <p:nvPr/>
        </p:nvSpPr>
        <p:spPr>
          <a:xfrm>
            <a:off x="7474825" y="4534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079" name="Google Shape;5079;p250"/>
          <p:cNvSpPr/>
          <p:nvPr/>
        </p:nvSpPr>
        <p:spPr>
          <a:xfrm>
            <a:off x="7516603" y="4916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080" name="Google Shape;5080;p250"/>
          <p:cNvSpPr/>
          <p:nvPr/>
        </p:nvSpPr>
        <p:spPr>
          <a:xfrm>
            <a:off x="7510125" y="2022678"/>
            <a:ext cx="1397100" cy="69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081" name="Google Shape;5081;p250"/>
          <p:cNvSpPr/>
          <p:nvPr/>
        </p:nvSpPr>
        <p:spPr>
          <a:xfrm>
            <a:off x="7510117" y="160413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082" name="Google Shape;5082;p250"/>
          <p:cNvSpPr/>
          <p:nvPr/>
        </p:nvSpPr>
        <p:spPr>
          <a:xfrm>
            <a:off x="7510125" y="1289373"/>
            <a:ext cx="1397100" cy="290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083" name="Google Shape;5083;p250"/>
          <p:cNvSpPr/>
          <p:nvPr/>
        </p:nvSpPr>
        <p:spPr>
          <a:xfrm>
            <a:off x="242425" y="4152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084" name="Google Shape;5084;p250"/>
          <p:cNvSpPr/>
          <p:nvPr/>
        </p:nvSpPr>
        <p:spPr>
          <a:xfrm>
            <a:off x="284203" y="4534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085" name="Google Shape;5085;p250"/>
          <p:cNvSpPr/>
          <p:nvPr/>
        </p:nvSpPr>
        <p:spPr>
          <a:xfrm>
            <a:off x="277717" y="2180768"/>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086" name="Google Shape;5086;p250"/>
          <p:cNvSpPr/>
          <p:nvPr/>
        </p:nvSpPr>
        <p:spPr>
          <a:xfrm>
            <a:off x="277717" y="178578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087" name="Google Shape;5087;p250"/>
          <p:cNvSpPr/>
          <p:nvPr/>
        </p:nvSpPr>
        <p:spPr>
          <a:xfrm>
            <a:off x="277717" y="1251170"/>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088" name="Google Shape;5088;p250"/>
          <p:cNvSpPr txBox="1"/>
          <p:nvPr/>
        </p:nvSpPr>
        <p:spPr>
          <a:xfrm>
            <a:off x="1945700" y="2851913"/>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100</a:t>
            </a:r>
            <a:endParaRPr sz="1000">
              <a:solidFill>
                <a:schemeClr val="accent4"/>
              </a:solidFill>
            </a:endParaRPr>
          </a:p>
        </p:txBody>
      </p:sp>
      <p:pic>
        <p:nvPicPr>
          <p:cNvPr id="5089" name="Google Shape;5089;p250"/>
          <p:cNvPicPr preferRelativeResize="0"/>
          <p:nvPr/>
        </p:nvPicPr>
        <p:blipFill rotWithShape="1">
          <a:blip r:embed="rId3">
            <a:alphaModFix/>
          </a:blip>
          <a:srcRect b="0" l="22629" r="23052" t="3818"/>
          <a:stretch/>
        </p:blipFill>
        <p:spPr>
          <a:xfrm>
            <a:off x="3954925" y="151850"/>
            <a:ext cx="1109528" cy="1105151"/>
          </a:xfrm>
          <a:prstGeom prst="rect">
            <a:avLst/>
          </a:prstGeom>
          <a:noFill/>
          <a:ln>
            <a:noFill/>
          </a:ln>
        </p:spPr>
      </p:pic>
      <p:sp>
        <p:nvSpPr>
          <p:cNvPr id="5090" name="Google Shape;5090;p250"/>
          <p:cNvSpPr txBox="1"/>
          <p:nvPr/>
        </p:nvSpPr>
        <p:spPr>
          <a:xfrm>
            <a:off x="1986813" y="2022675"/>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pc=4008</a:t>
            </a:r>
            <a:endParaRPr sz="800">
              <a:solidFill>
                <a:schemeClr val="accent6"/>
              </a:solidFill>
            </a:endParaRPr>
          </a:p>
        </p:txBody>
      </p:sp>
      <p:cxnSp>
        <p:nvCxnSpPr>
          <p:cNvPr id="5091" name="Google Shape;5091;p250"/>
          <p:cNvCxnSpPr/>
          <p:nvPr/>
        </p:nvCxnSpPr>
        <p:spPr>
          <a:xfrm flipH="1">
            <a:off x="1730763" y="2195650"/>
            <a:ext cx="270300" cy="68100"/>
          </a:xfrm>
          <a:prstGeom prst="straightConnector1">
            <a:avLst/>
          </a:prstGeom>
          <a:noFill/>
          <a:ln cap="flat" cmpd="sng" w="9525">
            <a:solidFill>
              <a:schemeClr val="accent2"/>
            </a:solidFill>
            <a:prstDash val="solid"/>
            <a:round/>
            <a:headEnd len="med" w="med" type="none"/>
            <a:tailEnd len="med" w="med" type="triangle"/>
          </a:ln>
        </p:spPr>
      </p:cxnSp>
      <p:sp>
        <p:nvSpPr>
          <p:cNvPr id="5092" name="Google Shape;5092;p250"/>
          <p:cNvSpPr txBox="1"/>
          <p:nvPr/>
        </p:nvSpPr>
        <p:spPr>
          <a:xfrm>
            <a:off x="6532650" y="2008200"/>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pc=8008</a:t>
            </a:r>
            <a:endParaRPr sz="800">
              <a:solidFill>
                <a:schemeClr val="accent6"/>
              </a:solidFill>
            </a:endParaRPr>
          </a:p>
        </p:txBody>
      </p:sp>
      <p:cxnSp>
        <p:nvCxnSpPr>
          <p:cNvPr id="5093" name="Google Shape;5093;p250"/>
          <p:cNvCxnSpPr/>
          <p:nvPr/>
        </p:nvCxnSpPr>
        <p:spPr>
          <a:xfrm>
            <a:off x="7088700" y="2189750"/>
            <a:ext cx="311400" cy="27600"/>
          </a:xfrm>
          <a:prstGeom prst="straightConnector1">
            <a:avLst/>
          </a:prstGeom>
          <a:noFill/>
          <a:ln cap="flat" cmpd="sng" w="9525">
            <a:solidFill>
              <a:schemeClr val="accent2"/>
            </a:solidFill>
            <a:prstDash val="solid"/>
            <a:round/>
            <a:headEnd len="med" w="med" type="none"/>
            <a:tailEnd len="med" w="med" type="triangle"/>
          </a:ln>
        </p:spPr>
      </p:cxnSp>
      <p:sp>
        <p:nvSpPr>
          <p:cNvPr id="5094" name="Google Shape;5094;p250"/>
          <p:cNvSpPr txBox="1"/>
          <p:nvPr/>
        </p:nvSpPr>
        <p:spPr>
          <a:xfrm>
            <a:off x="256125" y="2781450"/>
            <a:ext cx="11094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100’s</a:t>
            </a:r>
            <a:r>
              <a:rPr lang="en" sz="1000">
                <a:solidFill>
                  <a:schemeClr val="accent4"/>
                </a:solidFill>
              </a:rPr>
              <a:t> page table</a:t>
            </a:r>
            <a:endParaRPr sz="1000">
              <a:solidFill>
                <a:schemeClr val="accent4"/>
              </a:solidFill>
            </a:endParaRPr>
          </a:p>
          <a:p>
            <a:pPr indent="0" lvl="0" marL="0" rtl="0" algn="l">
              <a:spcBef>
                <a:spcPts val="0"/>
              </a:spcBef>
              <a:spcAft>
                <a:spcPts val="0"/>
              </a:spcAft>
              <a:buNone/>
            </a:pPr>
            <a:r>
              <a:rPr lang="en" sz="900">
                <a:solidFill>
                  <a:schemeClr val="accent4"/>
                </a:solidFill>
              </a:rPr>
              <a:t>0x555555</a:t>
            </a:r>
            <a:endParaRPr sz="9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095" name="Google Shape;5095;p250"/>
          <p:cNvGraphicFramePr/>
          <p:nvPr/>
        </p:nvGraphicFramePr>
        <p:xfrm>
          <a:off x="242425" y="317725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bl>
          </a:graphicData>
        </a:graphic>
      </p:graphicFrame>
      <p:sp>
        <p:nvSpPr>
          <p:cNvPr id="5096" name="Google Shape;5096;p250"/>
          <p:cNvSpPr txBox="1"/>
          <p:nvPr/>
        </p:nvSpPr>
        <p:spPr>
          <a:xfrm>
            <a:off x="4363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100</a:t>
            </a:r>
            <a:endParaRPr sz="1000">
              <a:solidFill>
                <a:schemeClr val="accent4"/>
              </a:solidFill>
            </a:endParaRPr>
          </a:p>
        </p:txBody>
      </p:sp>
      <p:sp>
        <p:nvSpPr>
          <p:cNvPr id="5097" name="Google Shape;5097;p250"/>
          <p:cNvSpPr txBox="1"/>
          <p:nvPr/>
        </p:nvSpPr>
        <p:spPr>
          <a:xfrm>
            <a:off x="77249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200</a:t>
            </a:r>
            <a:endParaRPr sz="1000">
              <a:solidFill>
                <a:schemeClr val="accent4"/>
              </a:solidFill>
            </a:endParaRPr>
          </a:p>
        </p:txBody>
      </p:sp>
      <p:sp>
        <p:nvSpPr>
          <p:cNvPr id="5098" name="Google Shape;5098;p250"/>
          <p:cNvSpPr/>
          <p:nvPr/>
        </p:nvSpPr>
        <p:spPr>
          <a:xfrm>
            <a:off x="3644788" y="3265975"/>
            <a:ext cx="17298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PID |          PCB</a:t>
            </a:r>
            <a:endParaRPr sz="1300"/>
          </a:p>
          <a:p>
            <a:pPr indent="0" lvl="0" marL="0" rtl="0" algn="ctr">
              <a:spcBef>
                <a:spcPts val="0"/>
              </a:spcBef>
              <a:spcAft>
                <a:spcPts val="0"/>
              </a:spcAft>
              <a:buNone/>
            </a:pPr>
            <a:r>
              <a:rPr lang="en" sz="1300"/>
              <a:t>100 | 0x222222</a:t>
            </a:r>
            <a:endParaRPr sz="1300"/>
          </a:p>
          <a:p>
            <a:pPr indent="0" lvl="0" marL="0" rtl="0" algn="ctr">
              <a:spcBef>
                <a:spcPts val="0"/>
              </a:spcBef>
              <a:spcAft>
                <a:spcPts val="0"/>
              </a:spcAft>
              <a:buNone/>
            </a:pPr>
            <a:r>
              <a:rPr lang="en" sz="1300"/>
              <a:t>200 | 0x333333</a:t>
            </a:r>
            <a:endParaRPr sz="1300"/>
          </a:p>
        </p:txBody>
      </p:sp>
      <p:sp>
        <p:nvSpPr>
          <p:cNvPr id="5099" name="Google Shape;5099;p250"/>
          <p:cNvSpPr txBox="1"/>
          <p:nvPr/>
        </p:nvSpPr>
        <p:spPr>
          <a:xfrm>
            <a:off x="3776538" y="2945400"/>
            <a:ext cx="1397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Process table (kernel)</a:t>
            </a:r>
            <a:endParaRPr sz="900">
              <a:solidFill>
                <a:schemeClr val="accent4"/>
              </a:solidFill>
            </a:endParaRPr>
          </a:p>
        </p:txBody>
      </p:sp>
      <p:sp>
        <p:nvSpPr>
          <p:cNvPr id="5100" name="Google Shape;5100;p250"/>
          <p:cNvSpPr/>
          <p:nvPr/>
        </p:nvSpPr>
        <p:spPr>
          <a:xfrm>
            <a:off x="6098825" y="3313525"/>
            <a:ext cx="16467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2</a:t>
            </a:r>
            <a:r>
              <a:rPr lang="en" sz="1100"/>
              <a:t>00, ready,</a:t>
            </a:r>
            <a:endParaRPr sz="1100"/>
          </a:p>
          <a:p>
            <a:pPr indent="0" lvl="0" marL="0" rtl="0" algn="ctr">
              <a:spcBef>
                <a:spcPts val="0"/>
              </a:spcBef>
              <a:spcAft>
                <a:spcPts val="0"/>
              </a:spcAft>
              <a:buNone/>
            </a:pPr>
            <a:r>
              <a:rPr lang="en" sz="1100"/>
              <a:t>Page table: 0x444444, pc=8008</a:t>
            </a:r>
            <a:endParaRPr sz="1100"/>
          </a:p>
        </p:txBody>
      </p:sp>
      <p:sp>
        <p:nvSpPr>
          <p:cNvPr id="5101" name="Google Shape;5101;p250"/>
          <p:cNvSpPr txBox="1"/>
          <p:nvPr/>
        </p:nvSpPr>
        <p:spPr>
          <a:xfrm>
            <a:off x="6492650" y="2945388"/>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200</a:t>
            </a:r>
            <a:endParaRPr sz="1000">
              <a:solidFill>
                <a:schemeClr val="accent4"/>
              </a:solidFill>
            </a:endParaRPr>
          </a:p>
        </p:txBody>
      </p:sp>
      <p:cxnSp>
        <p:nvCxnSpPr>
          <p:cNvPr id="5102" name="Google Shape;5102;p250"/>
          <p:cNvCxnSpPr/>
          <p:nvPr/>
        </p:nvCxnSpPr>
        <p:spPr>
          <a:xfrm flipH="1" rot="10800000">
            <a:off x="5115800" y="3315725"/>
            <a:ext cx="1031400" cy="4848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103" name="Google Shape;5103;p250"/>
          <p:cNvSpPr txBox="1"/>
          <p:nvPr/>
        </p:nvSpPr>
        <p:spPr>
          <a:xfrm>
            <a:off x="7753125" y="2842025"/>
            <a:ext cx="1260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200’s page table</a:t>
            </a:r>
            <a:endParaRPr sz="1000">
              <a:solidFill>
                <a:schemeClr val="accent4"/>
              </a:solidFill>
            </a:endParaRPr>
          </a:p>
          <a:p>
            <a:pPr indent="0" lvl="0" marL="0" rtl="0" algn="l">
              <a:spcBef>
                <a:spcPts val="0"/>
              </a:spcBef>
              <a:spcAft>
                <a:spcPts val="0"/>
              </a:spcAft>
              <a:buNone/>
            </a:pPr>
            <a:r>
              <a:rPr lang="en" sz="800">
                <a:solidFill>
                  <a:schemeClr val="accent4"/>
                </a:solidFill>
              </a:rPr>
              <a:t>0x444444</a:t>
            </a:r>
            <a:endParaRPr sz="8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104" name="Google Shape;5104;p250"/>
          <p:cNvGraphicFramePr/>
          <p:nvPr/>
        </p:nvGraphicFramePr>
        <p:xfrm>
          <a:off x="7814725" y="326020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20,000</a:t>
                      </a:r>
                      <a:endParaRPr b="1" sz="800">
                        <a:solidFill>
                          <a:schemeClr val="accent2"/>
                        </a:solidFill>
                      </a:endParaRPr>
                    </a:p>
                  </a:txBody>
                  <a:tcPr marT="91425" marB="91425" marR="91425" marL="91425"/>
                </a:tc>
              </a:tr>
            </a:tbl>
          </a:graphicData>
        </a:graphic>
      </p:graphicFrame>
      <p:cxnSp>
        <p:nvCxnSpPr>
          <p:cNvPr id="5105" name="Google Shape;5105;p250"/>
          <p:cNvCxnSpPr/>
          <p:nvPr/>
        </p:nvCxnSpPr>
        <p:spPr>
          <a:xfrm rot="10800000">
            <a:off x="3233050" y="3253600"/>
            <a:ext cx="699000" cy="3600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106" name="Google Shape;5106;p250"/>
          <p:cNvSpPr txBox="1"/>
          <p:nvPr/>
        </p:nvSpPr>
        <p:spPr>
          <a:xfrm>
            <a:off x="3769063" y="1261425"/>
            <a:ext cx="1646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pc=4008</a:t>
            </a:r>
            <a:endParaRPr sz="1300">
              <a:solidFill>
                <a:schemeClr val="lt2"/>
              </a:solidFill>
            </a:endParaRPr>
          </a:p>
          <a:p>
            <a:pPr indent="0" lvl="0" marL="0" rtl="0" algn="l">
              <a:spcBef>
                <a:spcPts val="0"/>
              </a:spcBef>
              <a:spcAft>
                <a:spcPts val="0"/>
              </a:spcAft>
              <a:buNone/>
            </a:pPr>
            <a:r>
              <a:rPr lang="en" sz="1300">
                <a:solidFill>
                  <a:schemeClr val="lt2"/>
                </a:solidFill>
              </a:rPr>
              <a:t>ptbr=0x555555</a:t>
            </a:r>
            <a:endParaRPr sz="1300">
              <a:solidFill>
                <a:schemeClr val="lt2"/>
              </a:solidFill>
            </a:endParaRPr>
          </a:p>
        </p:txBody>
      </p:sp>
      <p:sp>
        <p:nvSpPr>
          <p:cNvPr id="5107" name="Google Shape;5107;p250"/>
          <p:cNvSpPr txBox="1"/>
          <p:nvPr/>
        </p:nvSpPr>
        <p:spPr>
          <a:xfrm>
            <a:off x="18450" y="4592975"/>
            <a:ext cx="7063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The CPU is executing process 100’s instructions, lots of registers are in place but we will only show pc and ptbr for </a:t>
            </a:r>
            <a:r>
              <a:rPr i="1" lang="en" sz="800">
                <a:solidFill>
                  <a:schemeClr val="lt2"/>
                </a:solidFill>
              </a:rPr>
              <a:t>simplicity. Ptbr is the page table base register, pointing to the page table physical memory address where mapping is stored. Pc is the program counter which points to the virtual memory address of the current instruction. </a:t>
            </a:r>
            <a:endParaRPr i="1" sz="800">
              <a:solidFill>
                <a:schemeClr val="lt2"/>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1" name="Shape 5111"/>
        <p:cNvGrpSpPr/>
        <p:nvPr/>
      </p:nvGrpSpPr>
      <p:grpSpPr>
        <a:xfrm>
          <a:off x="0" y="0"/>
          <a:ext cx="0" cy="0"/>
          <a:chOff x="0" y="0"/>
          <a:chExt cx="0" cy="0"/>
        </a:xfrm>
      </p:grpSpPr>
      <p:sp>
        <p:nvSpPr>
          <p:cNvPr id="5112" name="Google Shape;5112;p251"/>
          <p:cNvSpPr/>
          <p:nvPr/>
        </p:nvSpPr>
        <p:spPr>
          <a:xfrm>
            <a:off x="1557900" y="3214025"/>
            <a:ext cx="16749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100, running,</a:t>
            </a:r>
            <a:endParaRPr sz="1100"/>
          </a:p>
          <a:p>
            <a:pPr indent="0" lvl="0" marL="0" rtl="0" algn="ctr">
              <a:spcBef>
                <a:spcPts val="0"/>
              </a:spcBef>
              <a:spcAft>
                <a:spcPts val="0"/>
              </a:spcAft>
              <a:buNone/>
            </a:pPr>
            <a:r>
              <a:rPr lang="en" sz="1100"/>
              <a:t>Page table: 0x555555, pc=4008</a:t>
            </a:r>
            <a:endParaRPr sz="1100"/>
          </a:p>
        </p:txBody>
      </p:sp>
      <p:sp>
        <p:nvSpPr>
          <p:cNvPr id="5113" name="Google Shape;5113;p251"/>
          <p:cNvSpPr/>
          <p:nvPr/>
        </p:nvSpPr>
        <p:spPr>
          <a:xfrm>
            <a:off x="7474825" y="4534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114" name="Google Shape;5114;p251"/>
          <p:cNvSpPr/>
          <p:nvPr/>
        </p:nvSpPr>
        <p:spPr>
          <a:xfrm>
            <a:off x="7516603" y="4916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115" name="Google Shape;5115;p251"/>
          <p:cNvSpPr/>
          <p:nvPr/>
        </p:nvSpPr>
        <p:spPr>
          <a:xfrm>
            <a:off x="7510125" y="2022678"/>
            <a:ext cx="1397100" cy="69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116" name="Google Shape;5116;p251"/>
          <p:cNvSpPr/>
          <p:nvPr/>
        </p:nvSpPr>
        <p:spPr>
          <a:xfrm>
            <a:off x="7510117" y="160413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117" name="Google Shape;5117;p251"/>
          <p:cNvSpPr/>
          <p:nvPr/>
        </p:nvSpPr>
        <p:spPr>
          <a:xfrm>
            <a:off x="7510125" y="1289373"/>
            <a:ext cx="1397100" cy="290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118" name="Google Shape;5118;p251"/>
          <p:cNvSpPr/>
          <p:nvPr/>
        </p:nvSpPr>
        <p:spPr>
          <a:xfrm>
            <a:off x="242425" y="4152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119" name="Google Shape;5119;p251"/>
          <p:cNvSpPr/>
          <p:nvPr/>
        </p:nvSpPr>
        <p:spPr>
          <a:xfrm>
            <a:off x="284203" y="4534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120" name="Google Shape;5120;p251"/>
          <p:cNvSpPr/>
          <p:nvPr/>
        </p:nvSpPr>
        <p:spPr>
          <a:xfrm>
            <a:off x="277717" y="2180768"/>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121" name="Google Shape;5121;p251"/>
          <p:cNvSpPr/>
          <p:nvPr/>
        </p:nvSpPr>
        <p:spPr>
          <a:xfrm>
            <a:off x="277717" y="178578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122" name="Google Shape;5122;p251"/>
          <p:cNvSpPr/>
          <p:nvPr/>
        </p:nvSpPr>
        <p:spPr>
          <a:xfrm>
            <a:off x="277717" y="1251170"/>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123" name="Google Shape;5123;p251"/>
          <p:cNvSpPr txBox="1"/>
          <p:nvPr/>
        </p:nvSpPr>
        <p:spPr>
          <a:xfrm>
            <a:off x="1945700" y="2851913"/>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100</a:t>
            </a:r>
            <a:endParaRPr sz="1000">
              <a:solidFill>
                <a:schemeClr val="accent4"/>
              </a:solidFill>
            </a:endParaRPr>
          </a:p>
        </p:txBody>
      </p:sp>
      <p:pic>
        <p:nvPicPr>
          <p:cNvPr id="5124" name="Google Shape;5124;p251"/>
          <p:cNvPicPr preferRelativeResize="0"/>
          <p:nvPr/>
        </p:nvPicPr>
        <p:blipFill rotWithShape="1">
          <a:blip r:embed="rId3">
            <a:alphaModFix/>
          </a:blip>
          <a:srcRect b="0" l="22629" r="23052" t="3818"/>
          <a:stretch/>
        </p:blipFill>
        <p:spPr>
          <a:xfrm>
            <a:off x="3954925" y="151850"/>
            <a:ext cx="1109528" cy="1105151"/>
          </a:xfrm>
          <a:prstGeom prst="rect">
            <a:avLst/>
          </a:prstGeom>
          <a:noFill/>
          <a:ln>
            <a:noFill/>
          </a:ln>
        </p:spPr>
      </p:pic>
      <p:sp>
        <p:nvSpPr>
          <p:cNvPr id="5125" name="Google Shape;5125;p251"/>
          <p:cNvSpPr txBox="1"/>
          <p:nvPr/>
        </p:nvSpPr>
        <p:spPr>
          <a:xfrm>
            <a:off x="1986813" y="2098875"/>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a:t>
            </a:r>
            <a:r>
              <a:rPr lang="en" sz="800">
                <a:solidFill>
                  <a:srgbClr val="DF3079"/>
                </a:solidFill>
              </a:rPr>
              <a:t>4012</a:t>
            </a:r>
            <a:endParaRPr sz="800">
              <a:solidFill>
                <a:srgbClr val="DF3079"/>
              </a:solidFill>
            </a:endParaRPr>
          </a:p>
        </p:txBody>
      </p:sp>
      <p:cxnSp>
        <p:nvCxnSpPr>
          <p:cNvPr id="5126" name="Google Shape;5126;p251"/>
          <p:cNvCxnSpPr/>
          <p:nvPr/>
        </p:nvCxnSpPr>
        <p:spPr>
          <a:xfrm flipH="1">
            <a:off x="1730763" y="2271850"/>
            <a:ext cx="270300" cy="68100"/>
          </a:xfrm>
          <a:prstGeom prst="straightConnector1">
            <a:avLst/>
          </a:prstGeom>
          <a:noFill/>
          <a:ln cap="flat" cmpd="sng" w="9525">
            <a:solidFill>
              <a:schemeClr val="accent2"/>
            </a:solidFill>
            <a:prstDash val="solid"/>
            <a:round/>
            <a:headEnd len="med" w="med" type="none"/>
            <a:tailEnd len="med" w="med" type="triangle"/>
          </a:ln>
        </p:spPr>
      </p:cxnSp>
      <p:sp>
        <p:nvSpPr>
          <p:cNvPr id="5127" name="Google Shape;5127;p251"/>
          <p:cNvSpPr txBox="1"/>
          <p:nvPr/>
        </p:nvSpPr>
        <p:spPr>
          <a:xfrm>
            <a:off x="6532650" y="2008200"/>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pc=8008</a:t>
            </a:r>
            <a:endParaRPr sz="800">
              <a:solidFill>
                <a:schemeClr val="accent6"/>
              </a:solidFill>
            </a:endParaRPr>
          </a:p>
        </p:txBody>
      </p:sp>
      <p:cxnSp>
        <p:nvCxnSpPr>
          <p:cNvPr id="5128" name="Google Shape;5128;p251"/>
          <p:cNvCxnSpPr/>
          <p:nvPr/>
        </p:nvCxnSpPr>
        <p:spPr>
          <a:xfrm>
            <a:off x="7088700" y="2189750"/>
            <a:ext cx="311400" cy="27600"/>
          </a:xfrm>
          <a:prstGeom prst="straightConnector1">
            <a:avLst/>
          </a:prstGeom>
          <a:noFill/>
          <a:ln cap="flat" cmpd="sng" w="9525">
            <a:solidFill>
              <a:schemeClr val="accent2"/>
            </a:solidFill>
            <a:prstDash val="solid"/>
            <a:round/>
            <a:headEnd len="med" w="med" type="none"/>
            <a:tailEnd len="med" w="med" type="triangle"/>
          </a:ln>
        </p:spPr>
      </p:cxnSp>
      <p:sp>
        <p:nvSpPr>
          <p:cNvPr id="5129" name="Google Shape;5129;p251"/>
          <p:cNvSpPr txBox="1"/>
          <p:nvPr/>
        </p:nvSpPr>
        <p:spPr>
          <a:xfrm>
            <a:off x="256125" y="2781450"/>
            <a:ext cx="11094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100’s page table</a:t>
            </a:r>
            <a:endParaRPr sz="1000">
              <a:solidFill>
                <a:schemeClr val="accent4"/>
              </a:solidFill>
            </a:endParaRPr>
          </a:p>
          <a:p>
            <a:pPr indent="0" lvl="0" marL="0" rtl="0" algn="l">
              <a:spcBef>
                <a:spcPts val="0"/>
              </a:spcBef>
              <a:spcAft>
                <a:spcPts val="0"/>
              </a:spcAft>
              <a:buNone/>
            </a:pPr>
            <a:r>
              <a:rPr lang="en" sz="900">
                <a:solidFill>
                  <a:schemeClr val="accent4"/>
                </a:solidFill>
              </a:rPr>
              <a:t>0x555555</a:t>
            </a:r>
            <a:endParaRPr sz="9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130" name="Google Shape;5130;p251"/>
          <p:cNvGraphicFramePr/>
          <p:nvPr/>
        </p:nvGraphicFramePr>
        <p:xfrm>
          <a:off x="242425" y="317725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bl>
          </a:graphicData>
        </a:graphic>
      </p:graphicFrame>
      <p:sp>
        <p:nvSpPr>
          <p:cNvPr id="5131" name="Google Shape;5131;p251"/>
          <p:cNvSpPr txBox="1"/>
          <p:nvPr/>
        </p:nvSpPr>
        <p:spPr>
          <a:xfrm>
            <a:off x="4363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100</a:t>
            </a:r>
            <a:endParaRPr sz="1000">
              <a:solidFill>
                <a:schemeClr val="accent4"/>
              </a:solidFill>
            </a:endParaRPr>
          </a:p>
        </p:txBody>
      </p:sp>
      <p:sp>
        <p:nvSpPr>
          <p:cNvPr id="5132" name="Google Shape;5132;p251"/>
          <p:cNvSpPr txBox="1"/>
          <p:nvPr/>
        </p:nvSpPr>
        <p:spPr>
          <a:xfrm>
            <a:off x="77249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200</a:t>
            </a:r>
            <a:endParaRPr sz="1000">
              <a:solidFill>
                <a:schemeClr val="accent4"/>
              </a:solidFill>
            </a:endParaRPr>
          </a:p>
        </p:txBody>
      </p:sp>
      <p:sp>
        <p:nvSpPr>
          <p:cNvPr id="5133" name="Google Shape;5133;p251"/>
          <p:cNvSpPr/>
          <p:nvPr/>
        </p:nvSpPr>
        <p:spPr>
          <a:xfrm>
            <a:off x="3644788" y="3265975"/>
            <a:ext cx="17298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PID |          PCB</a:t>
            </a:r>
            <a:endParaRPr sz="1300"/>
          </a:p>
          <a:p>
            <a:pPr indent="0" lvl="0" marL="0" rtl="0" algn="ctr">
              <a:spcBef>
                <a:spcPts val="0"/>
              </a:spcBef>
              <a:spcAft>
                <a:spcPts val="0"/>
              </a:spcAft>
              <a:buNone/>
            </a:pPr>
            <a:r>
              <a:rPr lang="en" sz="1300"/>
              <a:t>100 | 0x222222</a:t>
            </a:r>
            <a:endParaRPr sz="1300"/>
          </a:p>
          <a:p>
            <a:pPr indent="0" lvl="0" marL="0" rtl="0" algn="ctr">
              <a:spcBef>
                <a:spcPts val="0"/>
              </a:spcBef>
              <a:spcAft>
                <a:spcPts val="0"/>
              </a:spcAft>
              <a:buNone/>
            </a:pPr>
            <a:r>
              <a:rPr lang="en" sz="1300"/>
              <a:t>200 | 0x333333</a:t>
            </a:r>
            <a:endParaRPr sz="1300"/>
          </a:p>
        </p:txBody>
      </p:sp>
      <p:sp>
        <p:nvSpPr>
          <p:cNvPr id="5134" name="Google Shape;5134;p251"/>
          <p:cNvSpPr txBox="1"/>
          <p:nvPr/>
        </p:nvSpPr>
        <p:spPr>
          <a:xfrm>
            <a:off x="3776538" y="2945400"/>
            <a:ext cx="1397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Process table (kernel)</a:t>
            </a:r>
            <a:endParaRPr sz="900">
              <a:solidFill>
                <a:schemeClr val="accent4"/>
              </a:solidFill>
            </a:endParaRPr>
          </a:p>
        </p:txBody>
      </p:sp>
      <p:sp>
        <p:nvSpPr>
          <p:cNvPr id="5135" name="Google Shape;5135;p251"/>
          <p:cNvSpPr/>
          <p:nvPr/>
        </p:nvSpPr>
        <p:spPr>
          <a:xfrm>
            <a:off x="6098825" y="3313525"/>
            <a:ext cx="16467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200, ready,</a:t>
            </a:r>
            <a:endParaRPr sz="1100"/>
          </a:p>
          <a:p>
            <a:pPr indent="0" lvl="0" marL="0" rtl="0" algn="ctr">
              <a:spcBef>
                <a:spcPts val="0"/>
              </a:spcBef>
              <a:spcAft>
                <a:spcPts val="0"/>
              </a:spcAft>
              <a:buNone/>
            </a:pPr>
            <a:r>
              <a:rPr lang="en" sz="1100"/>
              <a:t>Page table: 0x444444, pc=8008</a:t>
            </a:r>
            <a:endParaRPr sz="1100"/>
          </a:p>
        </p:txBody>
      </p:sp>
      <p:sp>
        <p:nvSpPr>
          <p:cNvPr id="5136" name="Google Shape;5136;p251"/>
          <p:cNvSpPr txBox="1"/>
          <p:nvPr/>
        </p:nvSpPr>
        <p:spPr>
          <a:xfrm>
            <a:off x="6492650" y="2945388"/>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200</a:t>
            </a:r>
            <a:endParaRPr sz="1000">
              <a:solidFill>
                <a:schemeClr val="accent4"/>
              </a:solidFill>
            </a:endParaRPr>
          </a:p>
        </p:txBody>
      </p:sp>
      <p:cxnSp>
        <p:nvCxnSpPr>
          <p:cNvPr id="5137" name="Google Shape;5137;p251"/>
          <p:cNvCxnSpPr/>
          <p:nvPr/>
        </p:nvCxnSpPr>
        <p:spPr>
          <a:xfrm flipH="1" rot="10800000">
            <a:off x="5115800" y="3315725"/>
            <a:ext cx="1031400" cy="4848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138" name="Google Shape;5138;p251"/>
          <p:cNvSpPr txBox="1"/>
          <p:nvPr/>
        </p:nvSpPr>
        <p:spPr>
          <a:xfrm>
            <a:off x="7753125" y="2842025"/>
            <a:ext cx="1260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200’s page table</a:t>
            </a:r>
            <a:endParaRPr sz="1000">
              <a:solidFill>
                <a:schemeClr val="accent4"/>
              </a:solidFill>
            </a:endParaRPr>
          </a:p>
          <a:p>
            <a:pPr indent="0" lvl="0" marL="0" rtl="0" algn="l">
              <a:spcBef>
                <a:spcPts val="0"/>
              </a:spcBef>
              <a:spcAft>
                <a:spcPts val="0"/>
              </a:spcAft>
              <a:buNone/>
            </a:pPr>
            <a:r>
              <a:rPr lang="en" sz="800">
                <a:solidFill>
                  <a:schemeClr val="accent4"/>
                </a:solidFill>
              </a:rPr>
              <a:t>0x444444</a:t>
            </a:r>
            <a:endParaRPr sz="8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139" name="Google Shape;5139;p251"/>
          <p:cNvGraphicFramePr/>
          <p:nvPr/>
        </p:nvGraphicFramePr>
        <p:xfrm>
          <a:off x="7814725" y="326020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20,000</a:t>
                      </a:r>
                      <a:endParaRPr b="1" sz="800">
                        <a:solidFill>
                          <a:schemeClr val="accent2"/>
                        </a:solidFill>
                      </a:endParaRPr>
                    </a:p>
                  </a:txBody>
                  <a:tcPr marT="91425" marB="91425" marR="91425" marL="91425"/>
                </a:tc>
              </a:tr>
            </a:tbl>
          </a:graphicData>
        </a:graphic>
      </p:graphicFrame>
      <p:cxnSp>
        <p:nvCxnSpPr>
          <p:cNvPr id="5140" name="Google Shape;5140;p251"/>
          <p:cNvCxnSpPr/>
          <p:nvPr/>
        </p:nvCxnSpPr>
        <p:spPr>
          <a:xfrm rot="10800000">
            <a:off x="3233050" y="3253600"/>
            <a:ext cx="699000" cy="3600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141" name="Google Shape;5141;p251"/>
          <p:cNvSpPr txBox="1"/>
          <p:nvPr/>
        </p:nvSpPr>
        <p:spPr>
          <a:xfrm>
            <a:off x="3769063" y="1261425"/>
            <a:ext cx="1646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pc=</a:t>
            </a:r>
            <a:r>
              <a:rPr lang="en" sz="1300">
                <a:solidFill>
                  <a:srgbClr val="DF3079"/>
                </a:solidFill>
              </a:rPr>
              <a:t>4012</a:t>
            </a:r>
            <a:endParaRPr sz="1300">
              <a:solidFill>
                <a:srgbClr val="DF3079"/>
              </a:solidFill>
            </a:endParaRPr>
          </a:p>
          <a:p>
            <a:pPr indent="0" lvl="0" marL="0" rtl="0" algn="l">
              <a:spcBef>
                <a:spcPts val="0"/>
              </a:spcBef>
              <a:spcAft>
                <a:spcPts val="0"/>
              </a:spcAft>
              <a:buNone/>
            </a:pPr>
            <a:r>
              <a:rPr lang="en" sz="1300">
                <a:solidFill>
                  <a:schemeClr val="lt2"/>
                </a:solidFill>
              </a:rPr>
              <a:t>ptbr=0x555555</a:t>
            </a:r>
            <a:endParaRPr sz="1300">
              <a:solidFill>
                <a:schemeClr val="lt2"/>
              </a:solidFill>
            </a:endParaRPr>
          </a:p>
        </p:txBody>
      </p:sp>
      <p:sp>
        <p:nvSpPr>
          <p:cNvPr id="5142" name="Google Shape;5142;p251"/>
          <p:cNvSpPr txBox="1"/>
          <p:nvPr/>
        </p:nvSpPr>
        <p:spPr>
          <a:xfrm>
            <a:off x="18450" y="4592975"/>
            <a:ext cx="7063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CPU moves to the next instruction, pc register is currently 4012 , but the PCB pc value in memory still has the old values.</a:t>
            </a:r>
            <a:endParaRPr i="1" sz="8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32" name="Google Shape;232;p36"/>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System has resources</a:t>
            </a:r>
            <a:endParaRPr sz="2200"/>
          </a:p>
          <a:p>
            <a:pPr indent="-368300" lvl="0" marL="457200" rtl="0" algn="l">
              <a:spcBef>
                <a:spcPts val="0"/>
              </a:spcBef>
              <a:spcAft>
                <a:spcPts val="0"/>
              </a:spcAft>
              <a:buSzPts val="2200"/>
              <a:buChar char="●"/>
            </a:pPr>
            <a:r>
              <a:rPr lang="en" sz="2200"/>
              <a:t>The Kernel is OS core component</a:t>
            </a:r>
            <a:endParaRPr sz="2200"/>
          </a:p>
          <a:p>
            <a:pPr indent="-368300" lvl="0" marL="457200" rtl="0" algn="l">
              <a:spcBef>
                <a:spcPts val="0"/>
              </a:spcBef>
              <a:spcAft>
                <a:spcPts val="0"/>
              </a:spcAft>
              <a:buSzPts val="2200"/>
              <a:buChar char="●"/>
            </a:pPr>
            <a:r>
              <a:rPr lang="en" sz="2200"/>
              <a:t>The Kernel manages the resources </a:t>
            </a:r>
            <a:endParaRPr sz="2200"/>
          </a:p>
          <a:p>
            <a:pPr indent="-368300" lvl="0" marL="457200" rtl="0" algn="l">
              <a:spcBef>
                <a:spcPts val="0"/>
              </a:spcBef>
              <a:spcAft>
                <a:spcPts val="0"/>
              </a:spcAft>
              <a:buSzPts val="2200"/>
              <a:buChar char="●"/>
            </a:pPr>
            <a:r>
              <a:rPr lang="en" sz="2200"/>
              <a:t>OS has more tools for usability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animEffect filter="fade" transition="in">
                                      <p:cBhvr>
                                        <p:cTn dur="1000"/>
                                        <p:tgtEl>
                                          <p:spTgt spid="2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6" name="Shape 5146"/>
        <p:cNvGrpSpPr/>
        <p:nvPr/>
      </p:nvGrpSpPr>
      <p:grpSpPr>
        <a:xfrm>
          <a:off x="0" y="0"/>
          <a:ext cx="0" cy="0"/>
          <a:chOff x="0" y="0"/>
          <a:chExt cx="0" cy="0"/>
        </a:xfrm>
      </p:grpSpPr>
      <p:sp>
        <p:nvSpPr>
          <p:cNvPr id="5147" name="Google Shape;5147;p252"/>
          <p:cNvSpPr/>
          <p:nvPr/>
        </p:nvSpPr>
        <p:spPr>
          <a:xfrm>
            <a:off x="1557900" y="3214025"/>
            <a:ext cx="16749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100, ready,</a:t>
            </a:r>
            <a:endParaRPr sz="1100"/>
          </a:p>
          <a:p>
            <a:pPr indent="0" lvl="0" marL="0" rtl="0" algn="ctr">
              <a:spcBef>
                <a:spcPts val="0"/>
              </a:spcBef>
              <a:spcAft>
                <a:spcPts val="0"/>
              </a:spcAft>
              <a:buNone/>
            </a:pPr>
            <a:r>
              <a:rPr lang="en" sz="1100"/>
              <a:t>Page table: 0x555555, pc=</a:t>
            </a:r>
            <a:r>
              <a:rPr lang="en" sz="1100">
                <a:solidFill>
                  <a:srgbClr val="DF3079"/>
                </a:solidFill>
              </a:rPr>
              <a:t>4012</a:t>
            </a:r>
            <a:endParaRPr sz="1100">
              <a:solidFill>
                <a:srgbClr val="DF3079"/>
              </a:solidFill>
            </a:endParaRPr>
          </a:p>
        </p:txBody>
      </p:sp>
      <p:sp>
        <p:nvSpPr>
          <p:cNvPr id="5148" name="Google Shape;5148;p252"/>
          <p:cNvSpPr/>
          <p:nvPr/>
        </p:nvSpPr>
        <p:spPr>
          <a:xfrm>
            <a:off x="7474825" y="4534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149" name="Google Shape;5149;p252"/>
          <p:cNvSpPr/>
          <p:nvPr/>
        </p:nvSpPr>
        <p:spPr>
          <a:xfrm>
            <a:off x="7516603" y="4916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150" name="Google Shape;5150;p252"/>
          <p:cNvSpPr/>
          <p:nvPr/>
        </p:nvSpPr>
        <p:spPr>
          <a:xfrm>
            <a:off x="7510125" y="2022678"/>
            <a:ext cx="1397100" cy="69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151" name="Google Shape;5151;p252"/>
          <p:cNvSpPr/>
          <p:nvPr/>
        </p:nvSpPr>
        <p:spPr>
          <a:xfrm>
            <a:off x="7510117" y="160413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152" name="Google Shape;5152;p252"/>
          <p:cNvSpPr/>
          <p:nvPr/>
        </p:nvSpPr>
        <p:spPr>
          <a:xfrm>
            <a:off x="7510125" y="1289373"/>
            <a:ext cx="1397100" cy="290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153" name="Google Shape;5153;p252"/>
          <p:cNvSpPr/>
          <p:nvPr/>
        </p:nvSpPr>
        <p:spPr>
          <a:xfrm>
            <a:off x="242425" y="4152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154" name="Google Shape;5154;p252"/>
          <p:cNvSpPr/>
          <p:nvPr/>
        </p:nvSpPr>
        <p:spPr>
          <a:xfrm>
            <a:off x="284203" y="4534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155" name="Google Shape;5155;p252"/>
          <p:cNvSpPr/>
          <p:nvPr/>
        </p:nvSpPr>
        <p:spPr>
          <a:xfrm>
            <a:off x="277717" y="2180768"/>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156" name="Google Shape;5156;p252"/>
          <p:cNvSpPr/>
          <p:nvPr/>
        </p:nvSpPr>
        <p:spPr>
          <a:xfrm>
            <a:off x="277717" y="178578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157" name="Google Shape;5157;p252"/>
          <p:cNvSpPr/>
          <p:nvPr/>
        </p:nvSpPr>
        <p:spPr>
          <a:xfrm>
            <a:off x="277717" y="1251170"/>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158" name="Google Shape;5158;p252"/>
          <p:cNvSpPr txBox="1"/>
          <p:nvPr/>
        </p:nvSpPr>
        <p:spPr>
          <a:xfrm>
            <a:off x="1945700" y="2851913"/>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100</a:t>
            </a:r>
            <a:endParaRPr sz="1000">
              <a:solidFill>
                <a:schemeClr val="accent4"/>
              </a:solidFill>
            </a:endParaRPr>
          </a:p>
        </p:txBody>
      </p:sp>
      <p:pic>
        <p:nvPicPr>
          <p:cNvPr id="5159" name="Google Shape;5159;p252"/>
          <p:cNvPicPr preferRelativeResize="0"/>
          <p:nvPr/>
        </p:nvPicPr>
        <p:blipFill rotWithShape="1">
          <a:blip r:embed="rId3">
            <a:alphaModFix/>
          </a:blip>
          <a:srcRect b="0" l="22629" r="23052" t="3818"/>
          <a:stretch/>
        </p:blipFill>
        <p:spPr>
          <a:xfrm>
            <a:off x="3954925" y="151850"/>
            <a:ext cx="1109528" cy="1105151"/>
          </a:xfrm>
          <a:prstGeom prst="rect">
            <a:avLst/>
          </a:prstGeom>
          <a:noFill/>
          <a:ln>
            <a:noFill/>
          </a:ln>
        </p:spPr>
      </p:pic>
      <p:sp>
        <p:nvSpPr>
          <p:cNvPr id="5160" name="Google Shape;5160;p252"/>
          <p:cNvSpPr txBox="1"/>
          <p:nvPr/>
        </p:nvSpPr>
        <p:spPr>
          <a:xfrm>
            <a:off x="1986813" y="2098875"/>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a:t>
            </a:r>
            <a:r>
              <a:rPr lang="en" sz="800">
                <a:solidFill>
                  <a:srgbClr val="DF3079"/>
                </a:solidFill>
              </a:rPr>
              <a:t>4012</a:t>
            </a:r>
            <a:endParaRPr sz="800">
              <a:solidFill>
                <a:srgbClr val="DF3079"/>
              </a:solidFill>
            </a:endParaRPr>
          </a:p>
        </p:txBody>
      </p:sp>
      <p:cxnSp>
        <p:nvCxnSpPr>
          <p:cNvPr id="5161" name="Google Shape;5161;p252"/>
          <p:cNvCxnSpPr/>
          <p:nvPr/>
        </p:nvCxnSpPr>
        <p:spPr>
          <a:xfrm flipH="1">
            <a:off x="1730763" y="2271850"/>
            <a:ext cx="270300" cy="68100"/>
          </a:xfrm>
          <a:prstGeom prst="straightConnector1">
            <a:avLst/>
          </a:prstGeom>
          <a:noFill/>
          <a:ln cap="flat" cmpd="sng" w="9525">
            <a:solidFill>
              <a:schemeClr val="accent2"/>
            </a:solidFill>
            <a:prstDash val="solid"/>
            <a:round/>
            <a:headEnd len="med" w="med" type="none"/>
            <a:tailEnd len="med" w="med" type="triangle"/>
          </a:ln>
        </p:spPr>
      </p:cxnSp>
      <p:sp>
        <p:nvSpPr>
          <p:cNvPr id="5162" name="Google Shape;5162;p252"/>
          <p:cNvSpPr txBox="1"/>
          <p:nvPr/>
        </p:nvSpPr>
        <p:spPr>
          <a:xfrm>
            <a:off x="6532650" y="2008200"/>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pc=8008</a:t>
            </a:r>
            <a:endParaRPr sz="800">
              <a:solidFill>
                <a:schemeClr val="accent6"/>
              </a:solidFill>
            </a:endParaRPr>
          </a:p>
        </p:txBody>
      </p:sp>
      <p:cxnSp>
        <p:nvCxnSpPr>
          <p:cNvPr id="5163" name="Google Shape;5163;p252"/>
          <p:cNvCxnSpPr/>
          <p:nvPr/>
        </p:nvCxnSpPr>
        <p:spPr>
          <a:xfrm>
            <a:off x="7088700" y="2189750"/>
            <a:ext cx="311400" cy="27600"/>
          </a:xfrm>
          <a:prstGeom prst="straightConnector1">
            <a:avLst/>
          </a:prstGeom>
          <a:noFill/>
          <a:ln cap="flat" cmpd="sng" w="9525">
            <a:solidFill>
              <a:schemeClr val="accent2"/>
            </a:solidFill>
            <a:prstDash val="solid"/>
            <a:round/>
            <a:headEnd len="med" w="med" type="none"/>
            <a:tailEnd len="med" w="med" type="triangle"/>
          </a:ln>
        </p:spPr>
      </p:cxnSp>
      <p:sp>
        <p:nvSpPr>
          <p:cNvPr id="5164" name="Google Shape;5164;p252"/>
          <p:cNvSpPr txBox="1"/>
          <p:nvPr/>
        </p:nvSpPr>
        <p:spPr>
          <a:xfrm>
            <a:off x="256125" y="2781450"/>
            <a:ext cx="11094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100’s page table</a:t>
            </a:r>
            <a:endParaRPr sz="1000">
              <a:solidFill>
                <a:schemeClr val="accent4"/>
              </a:solidFill>
            </a:endParaRPr>
          </a:p>
          <a:p>
            <a:pPr indent="0" lvl="0" marL="0" rtl="0" algn="l">
              <a:spcBef>
                <a:spcPts val="0"/>
              </a:spcBef>
              <a:spcAft>
                <a:spcPts val="0"/>
              </a:spcAft>
              <a:buNone/>
            </a:pPr>
            <a:r>
              <a:rPr lang="en" sz="900">
                <a:solidFill>
                  <a:schemeClr val="accent4"/>
                </a:solidFill>
              </a:rPr>
              <a:t>0x555555</a:t>
            </a:r>
            <a:endParaRPr sz="9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165" name="Google Shape;5165;p252"/>
          <p:cNvGraphicFramePr/>
          <p:nvPr/>
        </p:nvGraphicFramePr>
        <p:xfrm>
          <a:off x="242425" y="317725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bl>
          </a:graphicData>
        </a:graphic>
      </p:graphicFrame>
      <p:sp>
        <p:nvSpPr>
          <p:cNvPr id="5166" name="Google Shape;5166;p252"/>
          <p:cNvSpPr txBox="1"/>
          <p:nvPr/>
        </p:nvSpPr>
        <p:spPr>
          <a:xfrm>
            <a:off x="4363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100</a:t>
            </a:r>
            <a:endParaRPr sz="1000">
              <a:solidFill>
                <a:schemeClr val="accent4"/>
              </a:solidFill>
            </a:endParaRPr>
          </a:p>
        </p:txBody>
      </p:sp>
      <p:sp>
        <p:nvSpPr>
          <p:cNvPr id="5167" name="Google Shape;5167;p252"/>
          <p:cNvSpPr txBox="1"/>
          <p:nvPr/>
        </p:nvSpPr>
        <p:spPr>
          <a:xfrm>
            <a:off x="77249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200</a:t>
            </a:r>
            <a:endParaRPr sz="1000">
              <a:solidFill>
                <a:schemeClr val="accent4"/>
              </a:solidFill>
            </a:endParaRPr>
          </a:p>
        </p:txBody>
      </p:sp>
      <p:sp>
        <p:nvSpPr>
          <p:cNvPr id="5168" name="Google Shape;5168;p252"/>
          <p:cNvSpPr/>
          <p:nvPr/>
        </p:nvSpPr>
        <p:spPr>
          <a:xfrm>
            <a:off x="3644788" y="3265975"/>
            <a:ext cx="17298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PID |          PCB</a:t>
            </a:r>
            <a:endParaRPr sz="1300"/>
          </a:p>
          <a:p>
            <a:pPr indent="0" lvl="0" marL="0" rtl="0" algn="ctr">
              <a:spcBef>
                <a:spcPts val="0"/>
              </a:spcBef>
              <a:spcAft>
                <a:spcPts val="0"/>
              </a:spcAft>
              <a:buNone/>
            </a:pPr>
            <a:r>
              <a:rPr lang="en" sz="1300"/>
              <a:t>100 | 0x222222</a:t>
            </a:r>
            <a:endParaRPr sz="1300"/>
          </a:p>
          <a:p>
            <a:pPr indent="0" lvl="0" marL="0" rtl="0" algn="ctr">
              <a:spcBef>
                <a:spcPts val="0"/>
              </a:spcBef>
              <a:spcAft>
                <a:spcPts val="0"/>
              </a:spcAft>
              <a:buNone/>
            </a:pPr>
            <a:r>
              <a:rPr lang="en" sz="1300"/>
              <a:t>200 | 0x333333</a:t>
            </a:r>
            <a:endParaRPr sz="1300"/>
          </a:p>
        </p:txBody>
      </p:sp>
      <p:sp>
        <p:nvSpPr>
          <p:cNvPr id="5169" name="Google Shape;5169;p252"/>
          <p:cNvSpPr txBox="1"/>
          <p:nvPr/>
        </p:nvSpPr>
        <p:spPr>
          <a:xfrm>
            <a:off x="3776538" y="2945400"/>
            <a:ext cx="1397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Process table (kernel)</a:t>
            </a:r>
            <a:endParaRPr sz="900">
              <a:solidFill>
                <a:schemeClr val="accent4"/>
              </a:solidFill>
            </a:endParaRPr>
          </a:p>
        </p:txBody>
      </p:sp>
      <p:sp>
        <p:nvSpPr>
          <p:cNvPr id="5170" name="Google Shape;5170;p252"/>
          <p:cNvSpPr/>
          <p:nvPr/>
        </p:nvSpPr>
        <p:spPr>
          <a:xfrm>
            <a:off x="6098825" y="3313525"/>
            <a:ext cx="16467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200, ready,</a:t>
            </a:r>
            <a:endParaRPr sz="1100"/>
          </a:p>
          <a:p>
            <a:pPr indent="0" lvl="0" marL="0" rtl="0" algn="ctr">
              <a:spcBef>
                <a:spcPts val="0"/>
              </a:spcBef>
              <a:spcAft>
                <a:spcPts val="0"/>
              </a:spcAft>
              <a:buNone/>
            </a:pPr>
            <a:r>
              <a:rPr lang="en" sz="1100"/>
              <a:t>Page table: 0x444444, pc=8008</a:t>
            </a:r>
            <a:endParaRPr sz="1100"/>
          </a:p>
        </p:txBody>
      </p:sp>
      <p:sp>
        <p:nvSpPr>
          <p:cNvPr id="5171" name="Google Shape;5171;p252"/>
          <p:cNvSpPr txBox="1"/>
          <p:nvPr/>
        </p:nvSpPr>
        <p:spPr>
          <a:xfrm>
            <a:off x="6492650" y="2945388"/>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200</a:t>
            </a:r>
            <a:endParaRPr sz="1000">
              <a:solidFill>
                <a:schemeClr val="accent4"/>
              </a:solidFill>
            </a:endParaRPr>
          </a:p>
        </p:txBody>
      </p:sp>
      <p:cxnSp>
        <p:nvCxnSpPr>
          <p:cNvPr id="5172" name="Google Shape;5172;p252"/>
          <p:cNvCxnSpPr/>
          <p:nvPr/>
        </p:nvCxnSpPr>
        <p:spPr>
          <a:xfrm flipH="1" rot="10800000">
            <a:off x="5115800" y="3315725"/>
            <a:ext cx="1031400" cy="4848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173" name="Google Shape;5173;p252"/>
          <p:cNvSpPr txBox="1"/>
          <p:nvPr/>
        </p:nvSpPr>
        <p:spPr>
          <a:xfrm>
            <a:off x="7753125" y="2842025"/>
            <a:ext cx="1260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200’s page table</a:t>
            </a:r>
            <a:endParaRPr sz="1000">
              <a:solidFill>
                <a:schemeClr val="accent4"/>
              </a:solidFill>
            </a:endParaRPr>
          </a:p>
          <a:p>
            <a:pPr indent="0" lvl="0" marL="0" rtl="0" algn="l">
              <a:spcBef>
                <a:spcPts val="0"/>
              </a:spcBef>
              <a:spcAft>
                <a:spcPts val="0"/>
              </a:spcAft>
              <a:buNone/>
            </a:pPr>
            <a:r>
              <a:rPr lang="en" sz="800">
                <a:solidFill>
                  <a:schemeClr val="accent4"/>
                </a:solidFill>
              </a:rPr>
              <a:t>0x444444</a:t>
            </a:r>
            <a:endParaRPr sz="8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174" name="Google Shape;5174;p252"/>
          <p:cNvGraphicFramePr/>
          <p:nvPr/>
        </p:nvGraphicFramePr>
        <p:xfrm>
          <a:off x="7814725" y="326020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20,000</a:t>
                      </a:r>
                      <a:endParaRPr b="1" sz="800">
                        <a:solidFill>
                          <a:schemeClr val="accent2"/>
                        </a:solidFill>
                      </a:endParaRPr>
                    </a:p>
                  </a:txBody>
                  <a:tcPr marT="91425" marB="91425" marR="91425" marL="91425"/>
                </a:tc>
              </a:tr>
            </a:tbl>
          </a:graphicData>
        </a:graphic>
      </p:graphicFrame>
      <p:cxnSp>
        <p:nvCxnSpPr>
          <p:cNvPr id="5175" name="Google Shape;5175;p252"/>
          <p:cNvCxnSpPr/>
          <p:nvPr/>
        </p:nvCxnSpPr>
        <p:spPr>
          <a:xfrm rot="10800000">
            <a:off x="3233050" y="3253600"/>
            <a:ext cx="699000" cy="3600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176" name="Google Shape;5176;p252"/>
          <p:cNvSpPr txBox="1"/>
          <p:nvPr/>
        </p:nvSpPr>
        <p:spPr>
          <a:xfrm>
            <a:off x="3769063" y="1261425"/>
            <a:ext cx="1646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pc=</a:t>
            </a:r>
            <a:r>
              <a:rPr lang="en" sz="1300">
                <a:solidFill>
                  <a:srgbClr val="DF3079"/>
                </a:solidFill>
              </a:rPr>
              <a:t>4012</a:t>
            </a:r>
            <a:endParaRPr sz="1300">
              <a:solidFill>
                <a:srgbClr val="DF3079"/>
              </a:solidFill>
            </a:endParaRPr>
          </a:p>
          <a:p>
            <a:pPr indent="0" lvl="0" marL="0" rtl="0" algn="l">
              <a:spcBef>
                <a:spcPts val="0"/>
              </a:spcBef>
              <a:spcAft>
                <a:spcPts val="0"/>
              </a:spcAft>
              <a:buNone/>
            </a:pPr>
            <a:r>
              <a:rPr lang="en" sz="1300">
                <a:solidFill>
                  <a:schemeClr val="lt2"/>
                </a:solidFill>
              </a:rPr>
              <a:t>ptbr=0x555555</a:t>
            </a:r>
            <a:endParaRPr sz="1300">
              <a:solidFill>
                <a:schemeClr val="lt2"/>
              </a:solidFill>
            </a:endParaRPr>
          </a:p>
        </p:txBody>
      </p:sp>
      <p:sp>
        <p:nvSpPr>
          <p:cNvPr id="5177" name="Google Shape;5177;p252"/>
          <p:cNvSpPr txBox="1"/>
          <p:nvPr/>
        </p:nvSpPr>
        <p:spPr>
          <a:xfrm>
            <a:off x="18450" y="4592975"/>
            <a:ext cx="7063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OS initiates a context switch, process 100 state must be saved to its PCB, the process now becomes in a ready state</a:t>
            </a:r>
            <a:endParaRPr i="1" sz="800">
              <a:solidFill>
                <a:schemeClr val="lt2"/>
              </a:solidFill>
            </a:endParaRPr>
          </a:p>
        </p:txBody>
      </p:sp>
      <p:cxnSp>
        <p:nvCxnSpPr>
          <p:cNvPr id="5178" name="Google Shape;5178;p252"/>
          <p:cNvCxnSpPr>
            <a:stCxn id="5176" idx="1"/>
            <a:endCxn id="5158" idx="3"/>
          </p:cNvCxnSpPr>
          <p:nvPr/>
        </p:nvCxnSpPr>
        <p:spPr>
          <a:xfrm flipH="1">
            <a:off x="2769163" y="1576425"/>
            <a:ext cx="999900" cy="14565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2" name="Shape 5182"/>
        <p:cNvGrpSpPr/>
        <p:nvPr/>
      </p:nvGrpSpPr>
      <p:grpSpPr>
        <a:xfrm>
          <a:off x="0" y="0"/>
          <a:ext cx="0" cy="0"/>
          <a:chOff x="0" y="0"/>
          <a:chExt cx="0" cy="0"/>
        </a:xfrm>
      </p:grpSpPr>
      <p:sp>
        <p:nvSpPr>
          <p:cNvPr id="5183" name="Google Shape;5183;p253"/>
          <p:cNvSpPr/>
          <p:nvPr/>
        </p:nvSpPr>
        <p:spPr>
          <a:xfrm>
            <a:off x="1557900" y="3214025"/>
            <a:ext cx="16749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100, ready,</a:t>
            </a:r>
            <a:endParaRPr sz="1100"/>
          </a:p>
          <a:p>
            <a:pPr indent="0" lvl="0" marL="0" rtl="0" algn="ctr">
              <a:spcBef>
                <a:spcPts val="0"/>
              </a:spcBef>
              <a:spcAft>
                <a:spcPts val="0"/>
              </a:spcAft>
              <a:buNone/>
            </a:pPr>
            <a:r>
              <a:rPr lang="en" sz="1100"/>
              <a:t>Page table: 0x555555, pc=</a:t>
            </a:r>
            <a:r>
              <a:rPr lang="en" sz="1100">
                <a:solidFill>
                  <a:srgbClr val="DF3079"/>
                </a:solidFill>
              </a:rPr>
              <a:t>4012</a:t>
            </a:r>
            <a:endParaRPr sz="1100">
              <a:solidFill>
                <a:srgbClr val="DF3079"/>
              </a:solidFill>
            </a:endParaRPr>
          </a:p>
        </p:txBody>
      </p:sp>
      <p:sp>
        <p:nvSpPr>
          <p:cNvPr id="5184" name="Google Shape;5184;p253"/>
          <p:cNvSpPr/>
          <p:nvPr/>
        </p:nvSpPr>
        <p:spPr>
          <a:xfrm>
            <a:off x="7474825" y="4534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185" name="Google Shape;5185;p253"/>
          <p:cNvSpPr/>
          <p:nvPr/>
        </p:nvSpPr>
        <p:spPr>
          <a:xfrm>
            <a:off x="7516603" y="4916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186" name="Google Shape;5186;p253"/>
          <p:cNvSpPr/>
          <p:nvPr/>
        </p:nvSpPr>
        <p:spPr>
          <a:xfrm>
            <a:off x="7510125" y="2022678"/>
            <a:ext cx="1397100" cy="698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187" name="Google Shape;5187;p253"/>
          <p:cNvSpPr/>
          <p:nvPr/>
        </p:nvSpPr>
        <p:spPr>
          <a:xfrm>
            <a:off x="7510117" y="160413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188" name="Google Shape;5188;p253"/>
          <p:cNvSpPr/>
          <p:nvPr/>
        </p:nvSpPr>
        <p:spPr>
          <a:xfrm>
            <a:off x="7510125" y="1289373"/>
            <a:ext cx="1397100" cy="290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189" name="Google Shape;5189;p253"/>
          <p:cNvSpPr/>
          <p:nvPr/>
        </p:nvSpPr>
        <p:spPr>
          <a:xfrm>
            <a:off x="242425" y="415275"/>
            <a:ext cx="1467600" cy="232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5190" name="Google Shape;5190;p253"/>
          <p:cNvSpPr/>
          <p:nvPr/>
        </p:nvSpPr>
        <p:spPr>
          <a:xfrm>
            <a:off x="284203" y="453464"/>
            <a:ext cx="1397100" cy="501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6"/>
                </a:solidFill>
              </a:rPr>
              <a:t>int a</a:t>
            </a:r>
            <a:endParaRPr sz="500">
              <a:solidFill>
                <a:schemeClr val="accent6"/>
              </a:solidFill>
            </a:endParaRPr>
          </a:p>
          <a:p>
            <a:pPr indent="0" lvl="0" marL="0" rtl="0" algn="l">
              <a:spcBef>
                <a:spcPts val="0"/>
              </a:spcBef>
              <a:spcAft>
                <a:spcPts val="0"/>
              </a:spcAft>
              <a:buNone/>
            </a:pPr>
            <a:r>
              <a:t/>
            </a:r>
            <a:endParaRPr sz="500">
              <a:solidFill>
                <a:schemeClr val="accent6"/>
              </a:solidFill>
            </a:endParaRPr>
          </a:p>
        </p:txBody>
      </p:sp>
      <p:sp>
        <p:nvSpPr>
          <p:cNvPr id="5191" name="Google Shape;5191;p253"/>
          <p:cNvSpPr/>
          <p:nvPr/>
        </p:nvSpPr>
        <p:spPr>
          <a:xfrm>
            <a:off x="277717" y="2180768"/>
            <a:ext cx="1397100" cy="501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500">
              <a:solidFill>
                <a:srgbClr val="9CDCFE"/>
              </a:solidFill>
            </a:endParaRPr>
          </a:p>
          <a:p>
            <a:pPr indent="0" lvl="0" marL="0" rtl="0" algn="ctr">
              <a:spcBef>
                <a:spcPts val="0"/>
              </a:spcBef>
              <a:spcAft>
                <a:spcPts val="0"/>
              </a:spcAft>
              <a:buNone/>
            </a:pPr>
            <a:r>
              <a:rPr lang="en" sz="500">
                <a:solidFill>
                  <a:srgbClr val="9CDCFE"/>
                </a:solidFill>
              </a:rPr>
              <a:t>Text / code</a:t>
            </a:r>
            <a:endParaRPr sz="500">
              <a:solidFill>
                <a:schemeClr val="accent6"/>
              </a:solidFill>
            </a:endParaRPr>
          </a:p>
        </p:txBody>
      </p:sp>
      <p:sp>
        <p:nvSpPr>
          <p:cNvPr id="5192" name="Google Shape;5192;p253"/>
          <p:cNvSpPr/>
          <p:nvPr/>
        </p:nvSpPr>
        <p:spPr>
          <a:xfrm>
            <a:off x="277717" y="1785782"/>
            <a:ext cx="1397100" cy="3621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2FFF12"/>
                </a:solidFill>
              </a:rPr>
              <a:t>Data (static)</a:t>
            </a:r>
            <a:endParaRPr sz="500">
              <a:solidFill>
                <a:srgbClr val="2FFF12"/>
              </a:solidFill>
            </a:endParaRPr>
          </a:p>
        </p:txBody>
      </p:sp>
      <p:sp>
        <p:nvSpPr>
          <p:cNvPr id="5193" name="Google Shape;5193;p253"/>
          <p:cNvSpPr/>
          <p:nvPr/>
        </p:nvSpPr>
        <p:spPr>
          <a:xfrm>
            <a:off x="277717" y="1251170"/>
            <a:ext cx="1397100" cy="5019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rgbClr val="FF00FF"/>
                </a:solidFill>
              </a:rPr>
              <a:t>Heap</a:t>
            </a:r>
            <a:endParaRPr sz="500">
              <a:solidFill>
                <a:srgbClr val="FF00FF"/>
              </a:solidFill>
            </a:endParaRPr>
          </a:p>
        </p:txBody>
      </p:sp>
      <p:sp>
        <p:nvSpPr>
          <p:cNvPr id="5194" name="Google Shape;5194;p253"/>
          <p:cNvSpPr txBox="1"/>
          <p:nvPr/>
        </p:nvSpPr>
        <p:spPr>
          <a:xfrm>
            <a:off x="2111625" y="2776338"/>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100</a:t>
            </a:r>
            <a:endParaRPr sz="1000">
              <a:solidFill>
                <a:schemeClr val="accent4"/>
              </a:solidFill>
            </a:endParaRPr>
          </a:p>
        </p:txBody>
      </p:sp>
      <p:pic>
        <p:nvPicPr>
          <p:cNvPr id="5195" name="Google Shape;5195;p253"/>
          <p:cNvPicPr preferRelativeResize="0"/>
          <p:nvPr/>
        </p:nvPicPr>
        <p:blipFill rotWithShape="1">
          <a:blip r:embed="rId3">
            <a:alphaModFix/>
          </a:blip>
          <a:srcRect b="0" l="22629" r="23052" t="3818"/>
          <a:stretch/>
        </p:blipFill>
        <p:spPr>
          <a:xfrm>
            <a:off x="3954925" y="151850"/>
            <a:ext cx="1109528" cy="1105151"/>
          </a:xfrm>
          <a:prstGeom prst="rect">
            <a:avLst/>
          </a:prstGeom>
          <a:noFill/>
          <a:ln>
            <a:noFill/>
          </a:ln>
        </p:spPr>
      </p:pic>
      <p:sp>
        <p:nvSpPr>
          <p:cNvPr id="5196" name="Google Shape;5196;p253"/>
          <p:cNvSpPr txBox="1"/>
          <p:nvPr/>
        </p:nvSpPr>
        <p:spPr>
          <a:xfrm>
            <a:off x="1986813" y="2098875"/>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pc=4012</a:t>
            </a:r>
            <a:endParaRPr sz="800">
              <a:solidFill>
                <a:schemeClr val="accent6"/>
              </a:solidFill>
            </a:endParaRPr>
          </a:p>
        </p:txBody>
      </p:sp>
      <p:cxnSp>
        <p:nvCxnSpPr>
          <p:cNvPr id="5197" name="Google Shape;5197;p253"/>
          <p:cNvCxnSpPr/>
          <p:nvPr/>
        </p:nvCxnSpPr>
        <p:spPr>
          <a:xfrm flipH="1">
            <a:off x="1730763" y="2271850"/>
            <a:ext cx="270300" cy="68100"/>
          </a:xfrm>
          <a:prstGeom prst="straightConnector1">
            <a:avLst/>
          </a:prstGeom>
          <a:noFill/>
          <a:ln cap="flat" cmpd="sng" w="9525">
            <a:solidFill>
              <a:schemeClr val="accent2"/>
            </a:solidFill>
            <a:prstDash val="solid"/>
            <a:round/>
            <a:headEnd len="med" w="med" type="none"/>
            <a:tailEnd len="med" w="med" type="triangle"/>
          </a:ln>
        </p:spPr>
      </p:cxnSp>
      <p:sp>
        <p:nvSpPr>
          <p:cNvPr id="5198" name="Google Shape;5198;p253"/>
          <p:cNvSpPr txBox="1"/>
          <p:nvPr/>
        </p:nvSpPr>
        <p:spPr>
          <a:xfrm>
            <a:off x="6532650" y="2008200"/>
            <a:ext cx="10731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6"/>
                </a:solidFill>
              </a:rPr>
              <a:t>pc=8008</a:t>
            </a:r>
            <a:endParaRPr sz="800">
              <a:solidFill>
                <a:schemeClr val="accent6"/>
              </a:solidFill>
            </a:endParaRPr>
          </a:p>
        </p:txBody>
      </p:sp>
      <p:cxnSp>
        <p:nvCxnSpPr>
          <p:cNvPr id="5199" name="Google Shape;5199;p253"/>
          <p:cNvCxnSpPr/>
          <p:nvPr/>
        </p:nvCxnSpPr>
        <p:spPr>
          <a:xfrm>
            <a:off x="7088700" y="2189750"/>
            <a:ext cx="311400" cy="27600"/>
          </a:xfrm>
          <a:prstGeom prst="straightConnector1">
            <a:avLst/>
          </a:prstGeom>
          <a:noFill/>
          <a:ln cap="flat" cmpd="sng" w="9525">
            <a:solidFill>
              <a:schemeClr val="accent2"/>
            </a:solidFill>
            <a:prstDash val="solid"/>
            <a:round/>
            <a:headEnd len="med" w="med" type="none"/>
            <a:tailEnd len="med" w="med" type="triangle"/>
          </a:ln>
        </p:spPr>
      </p:cxnSp>
      <p:sp>
        <p:nvSpPr>
          <p:cNvPr id="5200" name="Google Shape;5200;p253"/>
          <p:cNvSpPr txBox="1"/>
          <p:nvPr/>
        </p:nvSpPr>
        <p:spPr>
          <a:xfrm>
            <a:off x="256125" y="2781450"/>
            <a:ext cx="11094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100’s page table</a:t>
            </a:r>
            <a:endParaRPr sz="1000">
              <a:solidFill>
                <a:schemeClr val="accent4"/>
              </a:solidFill>
            </a:endParaRPr>
          </a:p>
          <a:p>
            <a:pPr indent="0" lvl="0" marL="0" rtl="0" algn="l">
              <a:spcBef>
                <a:spcPts val="0"/>
              </a:spcBef>
              <a:spcAft>
                <a:spcPts val="0"/>
              </a:spcAft>
              <a:buNone/>
            </a:pPr>
            <a:r>
              <a:rPr lang="en" sz="900">
                <a:solidFill>
                  <a:schemeClr val="accent4"/>
                </a:solidFill>
              </a:rPr>
              <a:t>0x555555</a:t>
            </a:r>
            <a:endParaRPr sz="9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201" name="Google Shape;5201;p253"/>
          <p:cNvGraphicFramePr/>
          <p:nvPr/>
        </p:nvGraphicFramePr>
        <p:xfrm>
          <a:off x="242425" y="317725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40,000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44,000</a:t>
                      </a:r>
                      <a:endParaRPr b="1" sz="800">
                        <a:solidFill>
                          <a:schemeClr val="accent2"/>
                        </a:solidFill>
                      </a:endParaRPr>
                    </a:p>
                  </a:txBody>
                  <a:tcPr marT="91425" marB="91425" marR="91425" marL="91425"/>
                </a:tc>
              </a:tr>
            </a:tbl>
          </a:graphicData>
        </a:graphic>
      </p:graphicFrame>
      <p:sp>
        <p:nvSpPr>
          <p:cNvPr id="5202" name="Google Shape;5202;p253"/>
          <p:cNvSpPr txBox="1"/>
          <p:nvPr/>
        </p:nvSpPr>
        <p:spPr>
          <a:xfrm>
            <a:off x="4363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100</a:t>
            </a:r>
            <a:endParaRPr sz="1000">
              <a:solidFill>
                <a:schemeClr val="accent4"/>
              </a:solidFill>
            </a:endParaRPr>
          </a:p>
        </p:txBody>
      </p:sp>
      <p:sp>
        <p:nvSpPr>
          <p:cNvPr id="5203" name="Google Shape;5203;p253"/>
          <p:cNvSpPr txBox="1"/>
          <p:nvPr/>
        </p:nvSpPr>
        <p:spPr>
          <a:xfrm>
            <a:off x="7724950" y="91375"/>
            <a:ext cx="9804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Process 200</a:t>
            </a:r>
            <a:endParaRPr sz="1000">
              <a:solidFill>
                <a:schemeClr val="accent4"/>
              </a:solidFill>
            </a:endParaRPr>
          </a:p>
        </p:txBody>
      </p:sp>
      <p:sp>
        <p:nvSpPr>
          <p:cNvPr id="5204" name="Google Shape;5204;p253"/>
          <p:cNvSpPr/>
          <p:nvPr/>
        </p:nvSpPr>
        <p:spPr>
          <a:xfrm>
            <a:off x="3644788" y="3265975"/>
            <a:ext cx="1729800" cy="67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PID |          PCB</a:t>
            </a:r>
            <a:endParaRPr sz="1300"/>
          </a:p>
          <a:p>
            <a:pPr indent="0" lvl="0" marL="0" rtl="0" algn="ctr">
              <a:spcBef>
                <a:spcPts val="0"/>
              </a:spcBef>
              <a:spcAft>
                <a:spcPts val="0"/>
              </a:spcAft>
              <a:buNone/>
            </a:pPr>
            <a:r>
              <a:rPr lang="en" sz="1300"/>
              <a:t>100 | 0x222222</a:t>
            </a:r>
            <a:endParaRPr sz="1300"/>
          </a:p>
          <a:p>
            <a:pPr indent="0" lvl="0" marL="0" rtl="0" algn="ctr">
              <a:spcBef>
                <a:spcPts val="0"/>
              </a:spcBef>
              <a:spcAft>
                <a:spcPts val="0"/>
              </a:spcAft>
              <a:buNone/>
            </a:pPr>
            <a:r>
              <a:rPr lang="en" sz="1300"/>
              <a:t>200 | 0x333333</a:t>
            </a:r>
            <a:endParaRPr sz="1300"/>
          </a:p>
        </p:txBody>
      </p:sp>
      <p:sp>
        <p:nvSpPr>
          <p:cNvPr id="5205" name="Google Shape;5205;p253"/>
          <p:cNvSpPr txBox="1"/>
          <p:nvPr/>
        </p:nvSpPr>
        <p:spPr>
          <a:xfrm>
            <a:off x="3776538" y="2945400"/>
            <a:ext cx="1397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Process table (kernel)</a:t>
            </a:r>
            <a:endParaRPr sz="900">
              <a:solidFill>
                <a:schemeClr val="accent4"/>
              </a:solidFill>
            </a:endParaRPr>
          </a:p>
        </p:txBody>
      </p:sp>
      <p:sp>
        <p:nvSpPr>
          <p:cNvPr id="5206" name="Google Shape;5206;p253"/>
          <p:cNvSpPr/>
          <p:nvPr/>
        </p:nvSpPr>
        <p:spPr>
          <a:xfrm>
            <a:off x="6098825" y="3313525"/>
            <a:ext cx="1646700" cy="67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200, running,</a:t>
            </a:r>
            <a:endParaRPr sz="1100"/>
          </a:p>
          <a:p>
            <a:pPr indent="0" lvl="0" marL="0" rtl="0" algn="ctr">
              <a:spcBef>
                <a:spcPts val="0"/>
              </a:spcBef>
              <a:spcAft>
                <a:spcPts val="0"/>
              </a:spcAft>
              <a:buNone/>
            </a:pPr>
            <a:r>
              <a:rPr lang="en" sz="1100"/>
              <a:t>Page table: 0x444444, pc=8008</a:t>
            </a:r>
            <a:endParaRPr sz="1100"/>
          </a:p>
        </p:txBody>
      </p:sp>
      <p:sp>
        <p:nvSpPr>
          <p:cNvPr id="5207" name="Google Shape;5207;p253"/>
          <p:cNvSpPr txBox="1"/>
          <p:nvPr/>
        </p:nvSpPr>
        <p:spPr>
          <a:xfrm>
            <a:off x="6492650" y="2945388"/>
            <a:ext cx="8235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PCB 200</a:t>
            </a:r>
            <a:endParaRPr sz="1000">
              <a:solidFill>
                <a:schemeClr val="accent4"/>
              </a:solidFill>
            </a:endParaRPr>
          </a:p>
        </p:txBody>
      </p:sp>
      <p:cxnSp>
        <p:nvCxnSpPr>
          <p:cNvPr id="5208" name="Google Shape;5208;p253"/>
          <p:cNvCxnSpPr/>
          <p:nvPr/>
        </p:nvCxnSpPr>
        <p:spPr>
          <a:xfrm flipH="1" rot="10800000">
            <a:off x="5115800" y="3315725"/>
            <a:ext cx="1031400" cy="4848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209" name="Google Shape;5209;p253"/>
          <p:cNvSpPr txBox="1"/>
          <p:nvPr/>
        </p:nvSpPr>
        <p:spPr>
          <a:xfrm>
            <a:off x="7753125" y="2842025"/>
            <a:ext cx="1260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4"/>
                </a:solidFill>
              </a:rPr>
              <a:t>200’s page table</a:t>
            </a:r>
            <a:endParaRPr sz="1000">
              <a:solidFill>
                <a:schemeClr val="accent4"/>
              </a:solidFill>
            </a:endParaRPr>
          </a:p>
          <a:p>
            <a:pPr indent="0" lvl="0" marL="0" rtl="0" algn="l">
              <a:spcBef>
                <a:spcPts val="0"/>
              </a:spcBef>
              <a:spcAft>
                <a:spcPts val="0"/>
              </a:spcAft>
              <a:buNone/>
            </a:pPr>
            <a:r>
              <a:rPr lang="en" sz="800">
                <a:solidFill>
                  <a:schemeClr val="accent4"/>
                </a:solidFill>
              </a:rPr>
              <a:t>0x444444</a:t>
            </a:r>
            <a:endParaRPr sz="800">
              <a:solidFill>
                <a:schemeClr val="accent4"/>
              </a:solidFill>
            </a:endParaRPr>
          </a:p>
          <a:p>
            <a:pPr indent="0" lvl="0" marL="0" rtl="0" algn="l">
              <a:spcBef>
                <a:spcPts val="0"/>
              </a:spcBef>
              <a:spcAft>
                <a:spcPts val="0"/>
              </a:spcAft>
              <a:buNone/>
            </a:pPr>
            <a:r>
              <a:t/>
            </a:r>
            <a:endParaRPr sz="1000">
              <a:solidFill>
                <a:schemeClr val="accent4"/>
              </a:solidFill>
            </a:endParaRPr>
          </a:p>
        </p:txBody>
      </p:sp>
      <p:graphicFrame>
        <p:nvGraphicFramePr>
          <p:cNvPr id="5210" name="Google Shape;5210;p253"/>
          <p:cNvGraphicFramePr/>
          <p:nvPr/>
        </p:nvGraphicFramePr>
        <p:xfrm>
          <a:off x="7814725" y="3260200"/>
          <a:ext cx="3000000" cy="3000000"/>
        </p:xfrm>
        <a:graphic>
          <a:graphicData uri="http://schemas.openxmlformats.org/drawingml/2006/table">
            <a:tbl>
              <a:tblPr>
                <a:noFill/>
                <a:tableStyleId>{247E3E3A-FFC2-4A28-8305-06B6C0593B3E}</a:tableStyleId>
              </a:tblPr>
              <a:tblGrid>
                <a:gridCol w="568400"/>
                <a:gridCol w="568400"/>
              </a:tblGrid>
              <a:tr h="175525">
                <a:tc>
                  <a:txBody>
                    <a:bodyPr/>
                    <a:lstStyle/>
                    <a:p>
                      <a:pPr indent="0" lvl="0" marL="0" rtl="0" algn="l">
                        <a:spcBef>
                          <a:spcPts val="0"/>
                        </a:spcBef>
                        <a:spcAft>
                          <a:spcPts val="0"/>
                        </a:spcAft>
                        <a:buNone/>
                      </a:pPr>
                      <a:r>
                        <a:rPr b="1" lang="en" sz="800">
                          <a:solidFill>
                            <a:schemeClr val="accent2"/>
                          </a:solidFill>
                        </a:rPr>
                        <a:t>VMA</a:t>
                      </a:r>
                      <a:endParaRPr b="1" sz="800">
                        <a:solidFill>
                          <a:schemeClr val="accent2"/>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 sz="800">
                          <a:solidFill>
                            <a:schemeClr val="accent2"/>
                          </a:solidFill>
                        </a:rPr>
                        <a:t>PA</a:t>
                      </a:r>
                      <a:endParaRPr b="1" sz="800">
                        <a:solidFill>
                          <a:schemeClr val="accent2"/>
                        </a:solidFill>
                      </a:endParaRPr>
                    </a:p>
                  </a:txBody>
                  <a:tcPr marT="91425" marB="91425" marR="91425" marL="91425">
                    <a:solidFill>
                      <a:srgbClr val="666666"/>
                    </a:solidFill>
                  </a:tcPr>
                </a:tc>
              </a:tr>
              <a:tr h="100000">
                <a:tc>
                  <a:txBody>
                    <a:bodyPr/>
                    <a:lstStyle/>
                    <a:p>
                      <a:pPr indent="0" lvl="0" marL="0" rtl="0" algn="l">
                        <a:spcBef>
                          <a:spcPts val="0"/>
                        </a:spcBef>
                        <a:spcAft>
                          <a:spcPts val="0"/>
                        </a:spcAft>
                        <a:buNone/>
                      </a:pPr>
                      <a:r>
                        <a:rPr b="1" lang="en" sz="800">
                          <a:solidFill>
                            <a:schemeClr val="accent2"/>
                          </a:solidFill>
                        </a:rPr>
                        <a:t>4000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8000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16,000</a:t>
                      </a:r>
                      <a:endParaRPr b="1" sz="800">
                        <a:solidFill>
                          <a:schemeClr val="accent2"/>
                        </a:solidFill>
                      </a:endParaRPr>
                    </a:p>
                  </a:txBody>
                  <a:tcPr marT="91425" marB="91425" marR="91425" marL="91425"/>
                </a:tc>
              </a:tr>
              <a:tr h="198600">
                <a:tc>
                  <a:txBody>
                    <a:bodyPr/>
                    <a:lstStyle/>
                    <a:p>
                      <a:pPr indent="0" lvl="0" marL="0" rtl="0" algn="l">
                        <a:spcBef>
                          <a:spcPts val="0"/>
                        </a:spcBef>
                        <a:spcAft>
                          <a:spcPts val="0"/>
                        </a:spcAft>
                        <a:buNone/>
                      </a:pPr>
                      <a:r>
                        <a:rPr b="1" lang="en" sz="800">
                          <a:solidFill>
                            <a:schemeClr val="accent2"/>
                          </a:solidFill>
                        </a:rPr>
                        <a:t>12,000</a:t>
                      </a:r>
                      <a:endParaRPr b="1" sz="800">
                        <a:solidFill>
                          <a:schemeClr val="accent2"/>
                        </a:solidFill>
                      </a:endParaRPr>
                    </a:p>
                  </a:txBody>
                  <a:tcPr marT="91425" marB="91425" marR="91425" marL="91425"/>
                </a:tc>
                <a:tc>
                  <a:txBody>
                    <a:bodyPr/>
                    <a:lstStyle/>
                    <a:p>
                      <a:pPr indent="0" lvl="0" marL="0" rtl="0" algn="l">
                        <a:spcBef>
                          <a:spcPts val="0"/>
                        </a:spcBef>
                        <a:spcAft>
                          <a:spcPts val="0"/>
                        </a:spcAft>
                        <a:buNone/>
                      </a:pPr>
                      <a:r>
                        <a:rPr b="1" lang="en" sz="800">
                          <a:solidFill>
                            <a:schemeClr val="accent2"/>
                          </a:solidFill>
                        </a:rPr>
                        <a:t>20,000</a:t>
                      </a:r>
                      <a:endParaRPr b="1" sz="800">
                        <a:solidFill>
                          <a:schemeClr val="accent2"/>
                        </a:solidFill>
                      </a:endParaRPr>
                    </a:p>
                  </a:txBody>
                  <a:tcPr marT="91425" marB="91425" marR="91425" marL="91425"/>
                </a:tc>
              </a:tr>
            </a:tbl>
          </a:graphicData>
        </a:graphic>
      </p:graphicFrame>
      <p:cxnSp>
        <p:nvCxnSpPr>
          <p:cNvPr id="5211" name="Google Shape;5211;p253"/>
          <p:cNvCxnSpPr/>
          <p:nvPr/>
        </p:nvCxnSpPr>
        <p:spPr>
          <a:xfrm rot="10800000">
            <a:off x="3233050" y="3253600"/>
            <a:ext cx="699000" cy="360000"/>
          </a:xfrm>
          <a:prstGeom prst="curvedConnector3">
            <a:avLst>
              <a:gd fmla="val 50000" name="adj1"/>
            </a:avLst>
          </a:prstGeom>
          <a:noFill/>
          <a:ln cap="flat" cmpd="sng" w="9525">
            <a:solidFill>
              <a:srgbClr val="FF00FF"/>
            </a:solidFill>
            <a:prstDash val="solid"/>
            <a:round/>
            <a:headEnd len="med" w="med" type="none"/>
            <a:tailEnd len="med" w="med" type="triangle"/>
          </a:ln>
        </p:spPr>
      </p:cxnSp>
      <p:sp>
        <p:nvSpPr>
          <p:cNvPr id="5212" name="Google Shape;5212;p253"/>
          <p:cNvSpPr txBox="1"/>
          <p:nvPr/>
        </p:nvSpPr>
        <p:spPr>
          <a:xfrm>
            <a:off x="3769063" y="1261425"/>
            <a:ext cx="1646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pc=</a:t>
            </a:r>
            <a:r>
              <a:rPr lang="en" sz="1300">
                <a:solidFill>
                  <a:srgbClr val="DF3079"/>
                </a:solidFill>
              </a:rPr>
              <a:t>8008</a:t>
            </a:r>
            <a:endParaRPr sz="1300">
              <a:solidFill>
                <a:srgbClr val="DF3079"/>
              </a:solidFill>
            </a:endParaRPr>
          </a:p>
          <a:p>
            <a:pPr indent="0" lvl="0" marL="0" rtl="0" algn="l">
              <a:spcBef>
                <a:spcPts val="0"/>
              </a:spcBef>
              <a:spcAft>
                <a:spcPts val="0"/>
              </a:spcAft>
              <a:buNone/>
            </a:pPr>
            <a:r>
              <a:rPr lang="en" sz="1300">
                <a:solidFill>
                  <a:schemeClr val="lt2"/>
                </a:solidFill>
              </a:rPr>
              <a:t>ptbr=</a:t>
            </a:r>
            <a:r>
              <a:rPr lang="en" sz="1300">
                <a:solidFill>
                  <a:srgbClr val="DF3079"/>
                </a:solidFill>
              </a:rPr>
              <a:t>0x444444</a:t>
            </a:r>
            <a:endParaRPr sz="1300">
              <a:solidFill>
                <a:srgbClr val="DF3079"/>
              </a:solidFill>
            </a:endParaRPr>
          </a:p>
        </p:txBody>
      </p:sp>
      <p:sp>
        <p:nvSpPr>
          <p:cNvPr id="5213" name="Google Shape;5213;p253"/>
          <p:cNvSpPr txBox="1"/>
          <p:nvPr/>
        </p:nvSpPr>
        <p:spPr>
          <a:xfrm>
            <a:off x="18450" y="4592975"/>
            <a:ext cx="7063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OS then loads Process 200’s PCB into the CPUs registers. Process 200 is now executing. We also need to flush the TLB as well, process 200 is now in running state</a:t>
            </a:r>
            <a:endParaRPr i="1" sz="800">
              <a:solidFill>
                <a:schemeClr val="lt2"/>
              </a:solidFill>
            </a:endParaRPr>
          </a:p>
        </p:txBody>
      </p:sp>
      <p:cxnSp>
        <p:nvCxnSpPr>
          <p:cNvPr id="5214" name="Google Shape;5214;p253"/>
          <p:cNvCxnSpPr/>
          <p:nvPr/>
        </p:nvCxnSpPr>
        <p:spPr>
          <a:xfrm rot="10800000">
            <a:off x="5240563" y="1495425"/>
            <a:ext cx="989700" cy="15504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25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TLB flush</a:t>
            </a:r>
            <a:endParaRPr/>
          </a:p>
        </p:txBody>
      </p:sp>
      <p:sp>
        <p:nvSpPr>
          <p:cNvPr id="5220" name="Google Shape;5220;p254"/>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TLB stores </a:t>
            </a:r>
            <a:r>
              <a:rPr lang="en" sz="2200"/>
              <a:t>Virtual</a:t>
            </a:r>
            <a:r>
              <a:rPr lang="en" sz="2200"/>
              <a:t> memory mapping cache </a:t>
            </a:r>
            <a:endParaRPr sz="2200"/>
          </a:p>
          <a:p>
            <a:pPr indent="-368300" lvl="0" marL="457200" rtl="0" algn="l">
              <a:spcBef>
                <a:spcPts val="0"/>
              </a:spcBef>
              <a:spcAft>
                <a:spcPts val="0"/>
              </a:spcAft>
              <a:buSzPts val="2200"/>
              <a:buChar char="●"/>
            </a:pPr>
            <a:r>
              <a:rPr lang="en" sz="2200"/>
              <a:t>Processes CANNOT share VM mapping</a:t>
            </a:r>
            <a:endParaRPr sz="2200"/>
          </a:p>
          <a:p>
            <a:pPr indent="-368300" lvl="0" marL="457200" rtl="0" algn="l">
              <a:spcBef>
                <a:spcPts val="0"/>
              </a:spcBef>
              <a:spcAft>
                <a:spcPts val="0"/>
              </a:spcAft>
              <a:buSzPts val="2200"/>
              <a:buChar char="●"/>
            </a:pPr>
            <a:r>
              <a:rPr lang="en" sz="2200"/>
              <a:t>Slow</a:t>
            </a:r>
            <a:endParaRPr sz="2200"/>
          </a:p>
          <a:p>
            <a:pPr indent="-368300" lvl="0" marL="457200" rtl="0" algn="l">
              <a:spcBef>
                <a:spcPts val="0"/>
              </a:spcBef>
              <a:spcAft>
                <a:spcPts val="0"/>
              </a:spcAft>
              <a:buSzPts val="2200"/>
              <a:buChar char="●"/>
            </a:pPr>
            <a:r>
              <a:rPr lang="en" sz="2200"/>
              <a:t>Threads of same process are faster to switch</a:t>
            </a:r>
            <a:endParaRPr sz="2200"/>
          </a:p>
          <a:p>
            <a:pPr indent="-368300" lvl="1" marL="914400" rtl="0" algn="l">
              <a:spcBef>
                <a:spcPts val="0"/>
              </a:spcBef>
              <a:spcAft>
                <a:spcPts val="0"/>
              </a:spcAft>
              <a:buSzPts val="2200"/>
              <a:buChar char="○"/>
            </a:pPr>
            <a:r>
              <a:rPr lang="en" sz="2200"/>
              <a:t>Same memory, paging</a:t>
            </a:r>
            <a:endParaRPr sz="2200"/>
          </a:p>
          <a:p>
            <a:pPr indent="-368300" lvl="1" marL="914400" rtl="0" algn="l">
              <a:spcBef>
                <a:spcPts val="0"/>
              </a:spcBef>
              <a:spcAft>
                <a:spcPts val="0"/>
              </a:spcAft>
              <a:buSzPts val="2200"/>
              <a:buChar char="○"/>
            </a:pPr>
            <a:r>
              <a:rPr lang="en" sz="2200"/>
              <a:t>As long as threads of the same process</a:t>
            </a:r>
            <a:endParaRPr sz="2200"/>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pic>
        <p:nvPicPr>
          <p:cNvPr id="5225" name="Google Shape;5225;p255"/>
          <p:cNvPicPr preferRelativeResize="0"/>
          <p:nvPr/>
        </p:nvPicPr>
        <p:blipFill>
          <a:blip r:embed="rId3">
            <a:alphaModFix/>
          </a:blip>
          <a:stretch>
            <a:fillRect/>
          </a:stretch>
        </p:blipFill>
        <p:spPr>
          <a:xfrm>
            <a:off x="1952275" y="152400"/>
            <a:ext cx="5374003" cy="4838702"/>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25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TLB ASID</a:t>
            </a:r>
            <a:endParaRPr/>
          </a:p>
        </p:txBody>
      </p:sp>
      <p:sp>
        <p:nvSpPr>
          <p:cNvPr id="5231" name="Google Shape;5231;p256"/>
          <p:cNvSpPr txBox="1"/>
          <p:nvPr>
            <p:ph idx="1" type="body"/>
          </p:nvPr>
        </p:nvSpPr>
        <p:spPr>
          <a:xfrm>
            <a:off x="259500" y="1123400"/>
            <a:ext cx="52995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Address space id </a:t>
            </a:r>
            <a:endParaRPr sz="2200"/>
          </a:p>
          <a:p>
            <a:pPr indent="-368300" lvl="0" marL="457200" rtl="0" algn="l">
              <a:spcBef>
                <a:spcPts val="0"/>
              </a:spcBef>
              <a:spcAft>
                <a:spcPts val="0"/>
              </a:spcAft>
              <a:buSzPts val="2200"/>
              <a:buChar char="●"/>
            </a:pPr>
            <a:r>
              <a:rPr lang="en" sz="2200"/>
              <a:t>Identify the process in the TLB</a:t>
            </a:r>
            <a:endParaRPr sz="2200"/>
          </a:p>
          <a:p>
            <a:pPr indent="-368300" lvl="0" marL="457200" rtl="0" algn="l">
              <a:spcBef>
                <a:spcPts val="0"/>
              </a:spcBef>
              <a:spcAft>
                <a:spcPts val="0"/>
              </a:spcAft>
              <a:buSzPts val="2200"/>
              <a:buChar char="●"/>
            </a:pPr>
            <a:r>
              <a:rPr lang="en" sz="2200"/>
              <a:t>255 values </a:t>
            </a:r>
            <a:endParaRPr sz="2200"/>
          </a:p>
          <a:p>
            <a:pPr indent="-368300" lvl="0" marL="457200" rtl="0" algn="l">
              <a:spcBef>
                <a:spcPts val="0"/>
              </a:spcBef>
              <a:spcAft>
                <a:spcPts val="0"/>
              </a:spcAft>
              <a:buSzPts val="2200"/>
              <a:buChar char="●"/>
            </a:pPr>
            <a:r>
              <a:rPr lang="en" sz="2200"/>
              <a:t>Avoid TLB flushing on context switch</a:t>
            </a:r>
            <a:endParaRPr sz="2200"/>
          </a:p>
          <a:p>
            <a:pPr indent="-368300" lvl="0" marL="457200" rtl="0" algn="l">
              <a:spcBef>
                <a:spcPts val="0"/>
              </a:spcBef>
              <a:spcAft>
                <a:spcPts val="0"/>
              </a:spcAft>
              <a:buSzPts val="2200"/>
              <a:buChar char="●"/>
            </a:pPr>
            <a:r>
              <a:rPr lang="en" sz="2200"/>
              <a:t>ARM/Intel</a:t>
            </a:r>
            <a:endParaRPr sz="2200"/>
          </a:p>
        </p:txBody>
      </p:sp>
      <p:pic>
        <p:nvPicPr>
          <p:cNvPr id="5232" name="Google Shape;5232;p256"/>
          <p:cNvPicPr preferRelativeResize="0"/>
          <p:nvPr/>
        </p:nvPicPr>
        <p:blipFill>
          <a:blip r:embed="rId3">
            <a:alphaModFix/>
          </a:blip>
          <a:stretch>
            <a:fillRect/>
          </a:stretch>
        </p:blipFill>
        <p:spPr>
          <a:xfrm>
            <a:off x="5690875" y="263250"/>
            <a:ext cx="3280199" cy="1963941"/>
          </a:xfrm>
          <a:prstGeom prst="rect">
            <a:avLst/>
          </a:prstGeom>
          <a:noFill/>
          <a:ln>
            <a:noFill/>
          </a:ln>
        </p:spPr>
      </p:pic>
      <p:sp>
        <p:nvSpPr>
          <p:cNvPr id="5233" name="Google Shape;5233;p256"/>
          <p:cNvSpPr txBox="1"/>
          <p:nvPr/>
        </p:nvSpPr>
        <p:spPr>
          <a:xfrm>
            <a:off x="5205800" y="4776600"/>
            <a:ext cx="1114500" cy="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Credit arm.com</a:t>
            </a:r>
            <a:endParaRPr sz="800">
              <a:solidFill>
                <a:schemeClr val="lt2"/>
              </a:solidFill>
            </a:endParaRPr>
          </a:p>
        </p:txBody>
      </p:sp>
      <p:pic>
        <p:nvPicPr>
          <p:cNvPr id="5234" name="Google Shape;5234;p256"/>
          <p:cNvPicPr preferRelativeResize="0"/>
          <p:nvPr/>
        </p:nvPicPr>
        <p:blipFill>
          <a:blip r:embed="rId4">
            <a:alphaModFix/>
          </a:blip>
          <a:stretch>
            <a:fillRect/>
          </a:stretch>
        </p:blipFill>
        <p:spPr>
          <a:xfrm>
            <a:off x="6375624" y="2346700"/>
            <a:ext cx="2221100" cy="27413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8" name="Shape 5238"/>
        <p:cNvGrpSpPr/>
        <p:nvPr/>
      </p:nvGrpSpPr>
      <p:grpSpPr>
        <a:xfrm>
          <a:off x="0" y="0"/>
          <a:ext cx="0" cy="0"/>
          <a:chOff x="0" y="0"/>
          <a:chExt cx="0" cy="0"/>
        </a:xfrm>
      </p:grpSpPr>
      <p:sp>
        <p:nvSpPr>
          <p:cNvPr id="5239" name="Google Shape;5239;p25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does context switch happens</a:t>
            </a:r>
            <a:endParaRPr/>
          </a:p>
        </p:txBody>
      </p:sp>
      <p:sp>
        <p:nvSpPr>
          <p:cNvPr id="5240" name="Google Shape;5240;p257"/>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Scheduling algorithms</a:t>
            </a:r>
            <a:endParaRPr sz="2200"/>
          </a:p>
          <a:p>
            <a:pPr indent="-368300" lvl="0" marL="457200" rtl="0" algn="l">
              <a:spcBef>
                <a:spcPts val="0"/>
              </a:spcBef>
              <a:spcAft>
                <a:spcPts val="0"/>
              </a:spcAft>
              <a:buSzPts val="2200"/>
              <a:buChar char="●"/>
            </a:pPr>
            <a:r>
              <a:rPr lang="en" sz="2200"/>
              <a:t>Preemptive</a:t>
            </a:r>
            <a:r>
              <a:rPr lang="en" sz="2200"/>
              <a:t> multitasking</a:t>
            </a:r>
            <a:endParaRPr sz="2200"/>
          </a:p>
          <a:p>
            <a:pPr indent="-368300" lvl="0" marL="457200" rtl="0" algn="l">
              <a:spcBef>
                <a:spcPts val="0"/>
              </a:spcBef>
              <a:spcAft>
                <a:spcPts val="0"/>
              </a:spcAft>
              <a:buSzPts val="2200"/>
              <a:buChar char="●"/>
            </a:pPr>
            <a:r>
              <a:rPr lang="en" sz="2200"/>
              <a:t>IO wait </a:t>
            </a:r>
            <a:endParaRPr sz="2200"/>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4" name="Shape 5244"/>
        <p:cNvGrpSpPr/>
        <p:nvPr/>
      </p:nvGrpSpPr>
      <p:grpSpPr>
        <a:xfrm>
          <a:off x="0" y="0"/>
          <a:ext cx="0" cy="0"/>
          <a:chOff x="0" y="0"/>
          <a:chExt cx="0" cy="0"/>
        </a:xfrm>
      </p:grpSpPr>
      <p:sp>
        <p:nvSpPr>
          <p:cNvPr id="5245" name="Google Shape;5245;p25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Preemptive multitasking</a:t>
            </a:r>
            <a:endParaRPr/>
          </a:p>
        </p:txBody>
      </p:sp>
      <p:sp>
        <p:nvSpPr>
          <p:cNvPr id="5246" name="Google Shape;5246;p258"/>
          <p:cNvSpPr txBox="1"/>
          <p:nvPr>
            <p:ph idx="1" type="body"/>
          </p:nvPr>
        </p:nvSpPr>
        <p:spPr>
          <a:xfrm>
            <a:off x="259500" y="1123400"/>
            <a:ext cx="9708900" cy="192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Some processes run for a long time</a:t>
            </a:r>
            <a:endParaRPr sz="2200"/>
          </a:p>
          <a:p>
            <a:pPr indent="-368300" lvl="0" marL="457200" rtl="0" algn="l">
              <a:spcBef>
                <a:spcPts val="0"/>
              </a:spcBef>
              <a:spcAft>
                <a:spcPts val="0"/>
              </a:spcAft>
              <a:buSzPts val="2200"/>
              <a:buChar char="●"/>
            </a:pPr>
            <a:r>
              <a:rPr lang="en" sz="2200"/>
              <a:t>OS must switch those out </a:t>
            </a:r>
            <a:endParaRPr sz="2200"/>
          </a:p>
          <a:p>
            <a:pPr indent="-368300" lvl="0" marL="457200" rtl="0" algn="l">
              <a:spcBef>
                <a:spcPts val="0"/>
              </a:spcBef>
              <a:spcAft>
                <a:spcPts val="0"/>
              </a:spcAft>
              <a:buSzPts val="2200"/>
              <a:buChar char="●"/>
            </a:pPr>
            <a:r>
              <a:rPr lang="en" sz="2200"/>
              <a:t>Time slice</a:t>
            </a:r>
            <a:endParaRPr sz="2200"/>
          </a:p>
          <a:p>
            <a:pPr indent="-368300" lvl="0" marL="457200" rtl="0" algn="l">
              <a:spcBef>
                <a:spcPts val="0"/>
              </a:spcBef>
              <a:spcAft>
                <a:spcPts val="0"/>
              </a:spcAft>
              <a:buSzPts val="2200"/>
              <a:buChar char="●"/>
            </a:pPr>
            <a:r>
              <a:rPr lang="en" sz="2200"/>
              <a:t>Windows 3.1 bug where other processes starve</a:t>
            </a:r>
            <a:endParaRPr sz="2200"/>
          </a:p>
        </p:txBody>
      </p:sp>
      <p:pic>
        <p:nvPicPr>
          <p:cNvPr id="5247" name="Google Shape;5247;p258"/>
          <p:cNvPicPr preferRelativeResize="0"/>
          <p:nvPr/>
        </p:nvPicPr>
        <p:blipFill rotWithShape="1">
          <a:blip r:embed="rId3">
            <a:alphaModFix/>
          </a:blip>
          <a:srcRect b="0" l="22629" r="23052" t="3818"/>
          <a:stretch/>
        </p:blipFill>
        <p:spPr>
          <a:xfrm>
            <a:off x="832850" y="3993900"/>
            <a:ext cx="1029052" cy="1025001"/>
          </a:xfrm>
          <a:prstGeom prst="rect">
            <a:avLst/>
          </a:prstGeom>
          <a:noFill/>
          <a:ln>
            <a:noFill/>
          </a:ln>
        </p:spPr>
      </p:pic>
      <p:sp>
        <p:nvSpPr>
          <p:cNvPr id="5248" name="Google Shape;5248;p258"/>
          <p:cNvSpPr/>
          <p:nvPr/>
        </p:nvSpPr>
        <p:spPr>
          <a:xfrm>
            <a:off x="249225" y="3301375"/>
            <a:ext cx="366900" cy="325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9" name="Google Shape;5249;p258"/>
          <p:cNvSpPr/>
          <p:nvPr/>
        </p:nvSpPr>
        <p:spPr>
          <a:xfrm>
            <a:off x="685450" y="3301375"/>
            <a:ext cx="366900" cy="3255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0" name="Google Shape;5250;p258"/>
          <p:cNvSpPr/>
          <p:nvPr/>
        </p:nvSpPr>
        <p:spPr>
          <a:xfrm>
            <a:off x="1121675" y="3626875"/>
            <a:ext cx="366900" cy="3255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51" name="Google Shape;5251;p258"/>
          <p:cNvCxnSpPr>
            <a:stCxn id="5250" idx="3"/>
          </p:cNvCxnSpPr>
          <p:nvPr/>
        </p:nvCxnSpPr>
        <p:spPr>
          <a:xfrm>
            <a:off x="1488575" y="3789625"/>
            <a:ext cx="3994200" cy="3900"/>
          </a:xfrm>
          <a:prstGeom prst="straightConnector1">
            <a:avLst/>
          </a:prstGeom>
          <a:noFill/>
          <a:ln cap="flat" cmpd="sng" w="9525">
            <a:solidFill>
              <a:schemeClr val="accent2"/>
            </a:solidFill>
            <a:prstDash val="solid"/>
            <a:round/>
            <a:headEnd len="med" w="med" type="none"/>
            <a:tailEnd len="med" w="med" type="triangle"/>
          </a:ln>
        </p:spPr>
      </p:cxnSp>
      <p:pic>
        <p:nvPicPr>
          <p:cNvPr id="5252" name="Google Shape;5252;p258"/>
          <p:cNvPicPr preferRelativeResize="0"/>
          <p:nvPr/>
        </p:nvPicPr>
        <p:blipFill>
          <a:blip r:embed="rId4">
            <a:alphaModFix/>
          </a:blip>
          <a:stretch>
            <a:fillRect/>
          </a:stretch>
        </p:blipFill>
        <p:spPr>
          <a:xfrm>
            <a:off x="634000" y="2770225"/>
            <a:ext cx="469800" cy="469800"/>
          </a:xfrm>
          <a:prstGeom prst="rect">
            <a:avLst/>
          </a:prstGeom>
          <a:noFill/>
          <a:ln>
            <a:noFill/>
          </a:ln>
        </p:spPr>
      </p:pic>
      <p:pic>
        <p:nvPicPr>
          <p:cNvPr id="5253" name="Google Shape;5253;p258"/>
          <p:cNvPicPr preferRelativeResize="0"/>
          <p:nvPr/>
        </p:nvPicPr>
        <p:blipFill>
          <a:blip r:embed="rId4">
            <a:alphaModFix/>
          </a:blip>
          <a:stretch>
            <a:fillRect/>
          </a:stretch>
        </p:blipFill>
        <p:spPr>
          <a:xfrm>
            <a:off x="197775" y="2770225"/>
            <a:ext cx="469800" cy="4698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sp>
        <p:nvSpPr>
          <p:cNvPr id="5258" name="Google Shape;5258;p25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Scheduling algorithms</a:t>
            </a:r>
            <a:endParaRPr/>
          </a:p>
        </p:txBody>
      </p:sp>
      <p:sp>
        <p:nvSpPr>
          <p:cNvPr id="5259" name="Google Shape;5259;p259"/>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What processes/ threads get what CPU core for how long</a:t>
            </a:r>
            <a:endParaRPr sz="2200"/>
          </a:p>
          <a:p>
            <a:pPr indent="-368300" lvl="0" marL="457200" rtl="0" algn="l">
              <a:spcBef>
                <a:spcPts val="0"/>
              </a:spcBef>
              <a:spcAft>
                <a:spcPts val="0"/>
              </a:spcAft>
              <a:buSzPts val="2200"/>
              <a:buChar char="●"/>
            </a:pPr>
            <a:r>
              <a:rPr lang="en" sz="2200"/>
              <a:t>Many papers have been written on this topic</a:t>
            </a:r>
            <a:endParaRPr sz="2200"/>
          </a:p>
          <a:p>
            <a:pPr indent="-368300" lvl="0" marL="457200" rtl="0" algn="l">
              <a:spcBef>
                <a:spcPts val="0"/>
              </a:spcBef>
              <a:spcAft>
                <a:spcPts val="0"/>
              </a:spcAft>
              <a:buSzPts val="2200"/>
              <a:buChar char="●"/>
            </a:pPr>
            <a:r>
              <a:rPr lang="en" sz="2200"/>
              <a:t>Complex and hard to find a fair algorithm</a:t>
            </a:r>
            <a:endParaRPr sz="2200"/>
          </a:p>
          <a:p>
            <a:pPr indent="-368300" lvl="0" marL="457200" rtl="0" algn="l">
              <a:spcBef>
                <a:spcPts val="0"/>
              </a:spcBef>
              <a:spcAft>
                <a:spcPts val="0"/>
              </a:spcAft>
              <a:buSzPts val="2200"/>
              <a:buChar char="●"/>
            </a:pPr>
            <a:r>
              <a:rPr lang="en" sz="2200"/>
              <a:t>You want to schedule</a:t>
            </a:r>
            <a:r>
              <a:rPr lang="en" sz="2200"/>
              <a:t> threads of same process on the same core</a:t>
            </a:r>
            <a:endParaRPr sz="2200"/>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26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Scheduling algorithms</a:t>
            </a:r>
            <a:endParaRPr/>
          </a:p>
        </p:txBody>
      </p:sp>
      <p:sp>
        <p:nvSpPr>
          <p:cNvPr id="5265" name="Google Shape;5265;p260"/>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First come first serve</a:t>
            </a:r>
            <a:endParaRPr sz="2200"/>
          </a:p>
          <a:p>
            <a:pPr indent="-368300" lvl="0" marL="457200" rtl="0" algn="l">
              <a:spcBef>
                <a:spcPts val="0"/>
              </a:spcBef>
              <a:spcAft>
                <a:spcPts val="0"/>
              </a:spcAft>
              <a:buSzPts val="2200"/>
              <a:buChar char="●"/>
            </a:pPr>
            <a:r>
              <a:rPr lang="en" sz="2200"/>
              <a:t>Shortest Job First</a:t>
            </a:r>
            <a:endParaRPr sz="2200"/>
          </a:p>
          <a:p>
            <a:pPr indent="-368300" lvl="0" marL="457200" rtl="0" algn="l">
              <a:spcBef>
                <a:spcPts val="0"/>
              </a:spcBef>
              <a:spcAft>
                <a:spcPts val="0"/>
              </a:spcAft>
              <a:buSzPts val="2200"/>
              <a:buChar char="●"/>
            </a:pPr>
            <a:r>
              <a:rPr lang="en" sz="2200"/>
              <a:t>Round Robin</a:t>
            </a:r>
            <a:endParaRPr sz="2200"/>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26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 about alignment </a:t>
            </a:r>
            <a:endParaRPr/>
          </a:p>
        </p:txBody>
      </p:sp>
      <p:sp>
        <p:nvSpPr>
          <p:cNvPr id="5271" name="Google Shape;5271;p261"/>
          <p:cNvSpPr txBox="1"/>
          <p:nvPr>
            <p:ph idx="1" type="body"/>
          </p:nvPr>
        </p:nvSpPr>
        <p:spPr>
          <a:xfrm>
            <a:off x="259500" y="1123400"/>
            <a:ext cx="53580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Data types are aligned</a:t>
            </a:r>
            <a:endParaRPr sz="2200"/>
          </a:p>
          <a:p>
            <a:pPr indent="-368300" lvl="0" marL="457200" rtl="0" algn="l">
              <a:spcBef>
                <a:spcPts val="0"/>
              </a:spcBef>
              <a:spcAft>
                <a:spcPts val="0"/>
              </a:spcAft>
              <a:buSzPts val="2200"/>
              <a:buChar char="●"/>
            </a:pPr>
            <a:r>
              <a:rPr lang="en" sz="2200"/>
              <a:t>1, 4 or 8 bytes</a:t>
            </a:r>
            <a:endParaRPr sz="2200"/>
          </a:p>
          <a:p>
            <a:pPr indent="-368300" lvl="0" marL="457200" rtl="0" algn="l">
              <a:spcBef>
                <a:spcPts val="0"/>
              </a:spcBef>
              <a:spcAft>
                <a:spcPts val="0"/>
              </a:spcAft>
              <a:buSzPts val="2200"/>
              <a:buChar char="●"/>
            </a:pPr>
            <a:r>
              <a:rPr lang="en" sz="2200"/>
              <a:t>Certain sizes are placed in specific addresses</a:t>
            </a:r>
            <a:endParaRPr sz="2200"/>
          </a:p>
          <a:p>
            <a:pPr indent="-368300" lvl="0" marL="457200" rtl="0" algn="l">
              <a:spcBef>
                <a:spcPts val="0"/>
              </a:spcBef>
              <a:spcAft>
                <a:spcPts val="0"/>
              </a:spcAft>
              <a:buSzPts val="2200"/>
              <a:buChar char="●"/>
            </a:pPr>
            <a:r>
              <a:rPr lang="en" sz="2200"/>
              <a:t>E.g. 4 bytes placed in addressed divisible by 4</a:t>
            </a:r>
            <a:endParaRPr sz="2200"/>
          </a:p>
        </p:txBody>
      </p:sp>
      <p:pic>
        <p:nvPicPr>
          <p:cNvPr id="5272" name="Google Shape;5272;p261"/>
          <p:cNvPicPr preferRelativeResize="0"/>
          <p:nvPr/>
        </p:nvPicPr>
        <p:blipFill rotWithShape="1">
          <a:blip r:embed="rId3">
            <a:alphaModFix/>
          </a:blip>
          <a:srcRect b="11237" l="14743" r="14545" t="8325"/>
          <a:stretch/>
        </p:blipFill>
        <p:spPr>
          <a:xfrm>
            <a:off x="5766525" y="913775"/>
            <a:ext cx="3163652" cy="2651374"/>
          </a:xfrm>
          <a:prstGeom prst="rect">
            <a:avLst/>
          </a:prstGeom>
          <a:noFill/>
          <a:ln>
            <a:noFill/>
          </a:ln>
        </p:spPr>
      </p:pic>
      <p:sp>
        <p:nvSpPr>
          <p:cNvPr id="5273" name="Google Shape;5273;p261"/>
          <p:cNvSpPr txBox="1"/>
          <p:nvPr>
            <p:ph idx="1" type="body"/>
          </p:nvPr>
        </p:nvSpPr>
        <p:spPr>
          <a:xfrm>
            <a:off x="152375" y="4248000"/>
            <a:ext cx="8902500" cy="7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700"/>
              <a:t>First figure, structure allocated char one byte (that can go anywhere), but next we need a double and that must go in a /8 address the next one </a:t>
            </a:r>
            <a:r>
              <a:rPr i="1" lang="en" sz="700"/>
              <a:t>available</a:t>
            </a:r>
            <a:r>
              <a:rPr i="1" lang="en" sz="700"/>
              <a:t> is address 0x8, leaving bytes 1-7 empty, followed 2 bytes short which we can put on the address 0x16 then the 4 byte int on address 0x20  </a:t>
            </a:r>
            <a:endParaRPr i="1" sz="700"/>
          </a:p>
          <a:p>
            <a:pPr indent="0" lvl="0" marL="0" rtl="0" algn="l">
              <a:spcBef>
                <a:spcPts val="1200"/>
              </a:spcBef>
              <a:spcAft>
                <a:spcPts val="1200"/>
              </a:spcAft>
              <a:buNone/>
            </a:pPr>
            <a:r>
              <a:rPr i="1" lang="en" sz="700"/>
              <a:t>However in the second figure we allocated less memory for the </a:t>
            </a:r>
            <a:r>
              <a:rPr i="1" lang="en" sz="700"/>
              <a:t>structure</a:t>
            </a:r>
            <a:r>
              <a:rPr i="1" lang="en" sz="700"/>
              <a:t> as we defined the 1 byte character on 0x1, then the short which lived in a 2 byte </a:t>
            </a:r>
            <a:r>
              <a:rPr i="1" lang="en" sz="700"/>
              <a:t>address 0x2 then 4 byte address right after  on address 0x4 (divisiable by 4) then we allocated the double on 0x8</a:t>
            </a:r>
            <a:endParaRPr i="1" sz="200"/>
          </a:p>
        </p:txBody>
      </p:sp>
      <p:sp>
        <p:nvSpPr>
          <p:cNvPr id="5274" name="Google Shape;5274;p261"/>
          <p:cNvSpPr txBox="1"/>
          <p:nvPr/>
        </p:nvSpPr>
        <p:spPr>
          <a:xfrm>
            <a:off x="7427950" y="913775"/>
            <a:ext cx="15021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2"/>
                </a:solidFill>
              </a:rPr>
              <a:t>0      1     2    3     4    5      6     7</a:t>
            </a:r>
            <a:endParaRPr b="1" sz="700">
              <a:solidFill>
                <a:schemeClr val="dk2"/>
              </a:solidFill>
            </a:endParaRPr>
          </a:p>
          <a:p>
            <a:pPr indent="0" lvl="0" marL="0" rtl="0" algn="l">
              <a:spcBef>
                <a:spcPts val="0"/>
              </a:spcBef>
              <a:spcAft>
                <a:spcPts val="0"/>
              </a:spcAft>
              <a:buNone/>
            </a:pPr>
            <a:r>
              <a:rPr b="1" lang="en" sz="700">
                <a:solidFill>
                  <a:schemeClr val="dk2"/>
                </a:solidFill>
              </a:rPr>
              <a:t>8      9    10   11   12   13   14    15</a:t>
            </a:r>
            <a:endParaRPr b="1" sz="700">
              <a:solidFill>
                <a:schemeClr val="dk2"/>
              </a:solidFill>
            </a:endParaRPr>
          </a:p>
          <a:p>
            <a:pPr indent="0" lvl="0" marL="0" rtl="0" algn="l">
              <a:spcBef>
                <a:spcPts val="0"/>
              </a:spcBef>
              <a:spcAft>
                <a:spcPts val="0"/>
              </a:spcAft>
              <a:buNone/>
            </a:pPr>
            <a:r>
              <a:rPr b="1" lang="en" sz="700">
                <a:solidFill>
                  <a:schemeClr val="dk2"/>
                </a:solidFill>
              </a:rPr>
              <a:t>16    17   18  19    20  21    22   23</a:t>
            </a:r>
            <a:endParaRPr b="1" sz="7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36" name="Shape 236"/>
        <p:cNvGrpSpPr/>
        <p:nvPr/>
      </p:nvGrpSpPr>
      <p:grpSpPr>
        <a:xfrm>
          <a:off x="0" y="0"/>
          <a:ext cx="0" cy="0"/>
          <a:chOff x="0" y="0"/>
          <a:chExt cx="0" cy="0"/>
        </a:xfrm>
      </p:grpSpPr>
      <p:sp>
        <p:nvSpPr>
          <p:cNvPr id="237" name="Google Shape;237;p37"/>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Anatomy of a Process</a:t>
            </a:r>
            <a:endParaRPr/>
          </a:p>
        </p:txBody>
      </p:sp>
      <p:sp>
        <p:nvSpPr>
          <p:cNvPr id="238" name="Google Shape;238;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in a process</a:t>
            </a:r>
            <a:endParaRPr/>
          </a:p>
        </p:txBody>
      </p:sp>
      <p:sp>
        <p:nvSpPr>
          <p:cNvPr id="239" name="Google Shape;239;p3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8" name="Shape 5278"/>
        <p:cNvGrpSpPr/>
        <p:nvPr/>
      </p:nvGrpSpPr>
      <p:grpSpPr>
        <a:xfrm>
          <a:off x="0" y="0"/>
          <a:ext cx="0" cy="0"/>
          <a:chOff x="0" y="0"/>
          <a:chExt cx="0" cy="0"/>
        </a:xfrm>
      </p:grpSpPr>
      <p:sp>
        <p:nvSpPr>
          <p:cNvPr id="5279" name="Google Shape;5279;p26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280" name="Google Shape;5280;p262"/>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Context is an OS concept</a:t>
            </a:r>
            <a:endParaRPr sz="2200"/>
          </a:p>
          <a:p>
            <a:pPr indent="-368300" lvl="0" marL="457200" rtl="0" algn="l">
              <a:spcBef>
                <a:spcPts val="0"/>
              </a:spcBef>
              <a:spcAft>
                <a:spcPts val="0"/>
              </a:spcAft>
              <a:buSzPts val="2200"/>
              <a:buChar char="●"/>
            </a:pPr>
            <a:r>
              <a:rPr lang="en" sz="2200"/>
              <a:t>CPU </a:t>
            </a:r>
            <a:r>
              <a:rPr lang="en" sz="2200"/>
              <a:t>execute instructions only </a:t>
            </a:r>
            <a:endParaRPr sz="2200"/>
          </a:p>
          <a:p>
            <a:pPr indent="-368300" lvl="0" marL="457200" rtl="0" algn="l">
              <a:spcBef>
                <a:spcPts val="0"/>
              </a:spcBef>
              <a:spcAft>
                <a:spcPts val="0"/>
              </a:spcAft>
              <a:buSzPts val="2200"/>
              <a:buChar char="●"/>
            </a:pPr>
            <a:r>
              <a:rPr lang="en" sz="2200"/>
              <a:t>Context is saved or loaded (thus switched)</a:t>
            </a:r>
            <a:endParaRPr sz="2200"/>
          </a:p>
          <a:p>
            <a:pPr indent="-368300" lvl="0" marL="457200" rtl="0" algn="l">
              <a:spcBef>
                <a:spcPts val="0"/>
              </a:spcBef>
              <a:spcAft>
                <a:spcPts val="0"/>
              </a:spcAft>
              <a:buSzPts val="2200"/>
              <a:buChar char="●"/>
            </a:pPr>
            <a:r>
              <a:rPr lang="en" sz="2200"/>
              <a:t>Threads are more efficient in context switch </a:t>
            </a:r>
            <a:endParaRPr sz="2200"/>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4" name="Shape 5284"/>
        <p:cNvGrpSpPr/>
        <p:nvPr/>
      </p:nvGrpSpPr>
      <p:grpSpPr>
        <a:xfrm>
          <a:off x="0" y="0"/>
          <a:ext cx="0" cy="0"/>
          <a:chOff x="0" y="0"/>
          <a:chExt cx="0" cy="0"/>
        </a:xfrm>
      </p:grpSpPr>
      <p:sp>
        <p:nvSpPr>
          <p:cNvPr id="5285" name="Google Shape;5285;p263"/>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Concurrency</a:t>
            </a:r>
            <a:endParaRPr/>
          </a:p>
        </p:txBody>
      </p:sp>
      <p:sp>
        <p:nvSpPr>
          <p:cNvPr id="5286" name="Google Shape;5286;p263"/>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Split your program into processes or threads</a:t>
            </a:r>
            <a:endParaRPr/>
          </a:p>
        </p:txBody>
      </p:sp>
      <p:sp>
        <p:nvSpPr>
          <p:cNvPr id="5287" name="Google Shape;5287;p26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1" name="Shape 5291"/>
        <p:cNvGrpSpPr/>
        <p:nvPr/>
      </p:nvGrpSpPr>
      <p:grpSpPr>
        <a:xfrm>
          <a:off x="0" y="0"/>
          <a:ext cx="0" cy="0"/>
          <a:chOff x="0" y="0"/>
          <a:chExt cx="0" cy="0"/>
        </a:xfrm>
      </p:grpSpPr>
      <p:sp>
        <p:nvSpPr>
          <p:cNvPr id="5292" name="Google Shape;5292;p26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time is precious </a:t>
            </a:r>
            <a:endParaRPr/>
          </a:p>
        </p:txBody>
      </p:sp>
      <p:sp>
        <p:nvSpPr>
          <p:cNvPr id="5293" name="Google Shape;5293;p264"/>
          <p:cNvSpPr txBox="1"/>
          <p:nvPr>
            <p:ph idx="1" type="body"/>
          </p:nvPr>
        </p:nvSpPr>
        <p:spPr>
          <a:xfrm>
            <a:off x="259500" y="1123400"/>
            <a:ext cx="9708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commodity </a:t>
            </a:r>
            <a:endParaRPr sz="2200"/>
          </a:p>
          <a:p>
            <a:pPr indent="-368300" lvl="0" marL="457200" rtl="0" algn="l">
              <a:spcBef>
                <a:spcPts val="0"/>
              </a:spcBef>
              <a:spcAft>
                <a:spcPts val="0"/>
              </a:spcAft>
              <a:buSzPts val="2200"/>
              <a:buChar char="●"/>
            </a:pPr>
            <a:r>
              <a:rPr lang="en" sz="2200"/>
              <a:t>Need to keep it busy</a:t>
            </a:r>
            <a:endParaRPr sz="2200"/>
          </a:p>
          <a:p>
            <a:pPr indent="-368300" lvl="0" marL="457200" rtl="0" algn="l">
              <a:spcBef>
                <a:spcPts val="0"/>
              </a:spcBef>
              <a:spcAft>
                <a:spcPts val="0"/>
              </a:spcAft>
              <a:buSzPts val="2200"/>
              <a:buChar char="●"/>
            </a:pPr>
            <a:r>
              <a:rPr lang="en" sz="2200"/>
              <a:t>Can one task be split to concurrent tasks</a:t>
            </a:r>
            <a:endParaRPr sz="2200"/>
          </a:p>
          <a:p>
            <a:pPr indent="0" lvl="0" marL="0" rtl="0" algn="l">
              <a:spcBef>
                <a:spcPts val="1200"/>
              </a:spcBef>
              <a:spcAft>
                <a:spcPts val="1200"/>
              </a:spcAft>
              <a:buNone/>
            </a:pPr>
            <a:r>
              <a:t/>
            </a:r>
            <a:endParaRPr sz="2200"/>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7" name="Shape 5297"/>
        <p:cNvGrpSpPr/>
        <p:nvPr/>
      </p:nvGrpSpPr>
      <p:grpSpPr>
        <a:xfrm>
          <a:off x="0" y="0"/>
          <a:ext cx="0" cy="0"/>
          <a:chOff x="0" y="0"/>
          <a:chExt cx="0" cy="0"/>
        </a:xfrm>
      </p:grpSpPr>
      <p:sp>
        <p:nvSpPr>
          <p:cNvPr id="5298" name="Google Shape;5298;p26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Bound vs IO Bound Workload</a:t>
            </a:r>
            <a:endParaRPr/>
          </a:p>
        </p:txBody>
      </p:sp>
      <p:sp>
        <p:nvSpPr>
          <p:cNvPr id="5299" name="Google Shape;5299;p265"/>
          <p:cNvSpPr txBox="1"/>
          <p:nvPr>
            <p:ph idx="1" type="body"/>
          </p:nvPr>
        </p:nvSpPr>
        <p:spPr>
          <a:xfrm>
            <a:off x="259500" y="1123400"/>
            <a:ext cx="8289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Bound workload mostly use CPU</a:t>
            </a:r>
            <a:endParaRPr sz="2200"/>
          </a:p>
          <a:p>
            <a:pPr indent="-336550" lvl="1" marL="914400" rtl="0" algn="l">
              <a:spcBef>
                <a:spcPts val="0"/>
              </a:spcBef>
              <a:spcAft>
                <a:spcPts val="0"/>
              </a:spcAft>
              <a:buSzPts val="1700"/>
              <a:buChar char="○"/>
            </a:pPr>
            <a:r>
              <a:rPr lang="en" sz="1700"/>
              <a:t>Encryption, Compression, DB planning, sorting, Protocol Parsing (HTTP/2, QUIC)</a:t>
            </a:r>
            <a:endParaRPr sz="1700"/>
          </a:p>
          <a:p>
            <a:pPr indent="-336550" lvl="1" marL="914400" rtl="0" algn="l">
              <a:spcBef>
                <a:spcPts val="0"/>
              </a:spcBef>
              <a:spcAft>
                <a:spcPts val="0"/>
              </a:spcAft>
              <a:buSzPts val="1700"/>
              <a:buChar char="○"/>
            </a:pPr>
            <a:r>
              <a:rPr lang="en" sz="1700"/>
              <a:t>We want to limit starvation of those</a:t>
            </a:r>
            <a:endParaRPr sz="1700"/>
          </a:p>
          <a:p>
            <a:pPr indent="-368300" lvl="0" marL="457200" rtl="0" algn="l">
              <a:spcBef>
                <a:spcPts val="0"/>
              </a:spcBef>
              <a:spcAft>
                <a:spcPts val="0"/>
              </a:spcAft>
              <a:buSzPts val="2200"/>
              <a:buChar char="●"/>
            </a:pPr>
            <a:r>
              <a:rPr lang="en" sz="2200"/>
              <a:t>IO Bound Workload is mostly does IO </a:t>
            </a:r>
            <a:endParaRPr sz="2200"/>
          </a:p>
          <a:p>
            <a:pPr indent="-336550" lvl="1" marL="914400" rtl="0" algn="l">
              <a:spcBef>
                <a:spcPts val="0"/>
              </a:spcBef>
              <a:spcAft>
                <a:spcPts val="0"/>
              </a:spcAft>
              <a:buSzPts val="1700"/>
              <a:buChar char="○"/>
            </a:pPr>
            <a:r>
              <a:rPr lang="en" sz="1700"/>
              <a:t>Database queries, network connection write/read, file reads/writes</a:t>
            </a:r>
            <a:endParaRPr sz="1700"/>
          </a:p>
          <a:p>
            <a:pPr indent="0" lvl="0" marL="0" rtl="0" algn="l">
              <a:spcBef>
                <a:spcPts val="1200"/>
              </a:spcBef>
              <a:spcAft>
                <a:spcPts val="1200"/>
              </a:spcAft>
              <a:buNone/>
            </a:pPr>
            <a:r>
              <a:t/>
            </a:r>
            <a:endParaRPr sz="2200"/>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sp>
        <p:nvSpPr>
          <p:cNvPr id="5304" name="Google Shape;5304;p26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Multi-threaded vs Multi-process</a:t>
            </a:r>
            <a:endParaRPr/>
          </a:p>
        </p:txBody>
      </p:sp>
      <p:sp>
        <p:nvSpPr>
          <p:cNvPr id="5305" name="Google Shape;5305;p266"/>
          <p:cNvSpPr txBox="1"/>
          <p:nvPr>
            <p:ph idx="1" type="body"/>
          </p:nvPr>
        </p:nvSpPr>
        <p:spPr>
          <a:xfrm>
            <a:off x="259500" y="1123400"/>
            <a:ext cx="61233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Multi-process</a:t>
            </a:r>
            <a:endParaRPr sz="2200"/>
          </a:p>
          <a:p>
            <a:pPr indent="-368300" lvl="1" marL="914400" rtl="0" algn="l">
              <a:spcBef>
                <a:spcPts val="0"/>
              </a:spcBef>
              <a:spcAft>
                <a:spcPts val="0"/>
              </a:spcAft>
              <a:buSzPts val="2200"/>
              <a:buChar char="○"/>
            </a:pPr>
            <a:r>
              <a:rPr lang="en" sz="2200"/>
              <a:t>Spin multiple processes</a:t>
            </a:r>
            <a:endParaRPr sz="2200"/>
          </a:p>
          <a:p>
            <a:pPr indent="-368300" lvl="1" marL="914400" rtl="0" algn="l">
              <a:spcBef>
                <a:spcPts val="0"/>
              </a:spcBef>
              <a:spcAft>
                <a:spcPts val="0"/>
              </a:spcAft>
              <a:buSzPts val="2200"/>
              <a:buChar char="○"/>
            </a:pPr>
            <a:r>
              <a:rPr lang="en" sz="2200"/>
              <a:t>Isolated</a:t>
            </a:r>
            <a:endParaRPr sz="2200"/>
          </a:p>
          <a:p>
            <a:pPr indent="-368300" lvl="1" marL="914400" rtl="0" algn="l">
              <a:spcBef>
                <a:spcPts val="0"/>
              </a:spcBef>
              <a:spcAft>
                <a:spcPts val="0"/>
              </a:spcAft>
              <a:buSzPts val="2200"/>
              <a:buChar char="○"/>
            </a:pPr>
            <a:r>
              <a:rPr lang="en" sz="2200"/>
              <a:t>e.g. NGINX, Postgres</a:t>
            </a:r>
            <a:endParaRPr sz="2200"/>
          </a:p>
          <a:p>
            <a:pPr indent="-368300" lvl="0" marL="457200" rtl="0" algn="l">
              <a:spcBef>
                <a:spcPts val="0"/>
              </a:spcBef>
              <a:spcAft>
                <a:spcPts val="0"/>
              </a:spcAft>
              <a:buSzPts val="2200"/>
              <a:buChar char="●"/>
            </a:pPr>
            <a:r>
              <a:rPr lang="en" sz="2200"/>
              <a:t>Multi-threaded</a:t>
            </a:r>
            <a:endParaRPr sz="2200"/>
          </a:p>
          <a:p>
            <a:pPr indent="-368300" lvl="1" marL="914400" rtl="0" algn="l">
              <a:spcBef>
                <a:spcPts val="0"/>
              </a:spcBef>
              <a:spcAft>
                <a:spcPts val="0"/>
              </a:spcAft>
              <a:buSzPts val="2200"/>
              <a:buChar char="○"/>
            </a:pPr>
            <a:r>
              <a:rPr lang="en" sz="2200"/>
              <a:t>parent process spins multiple threads</a:t>
            </a:r>
            <a:endParaRPr sz="2200"/>
          </a:p>
          <a:p>
            <a:pPr indent="-368300" lvl="1" marL="914400" rtl="0" algn="l">
              <a:spcBef>
                <a:spcPts val="0"/>
              </a:spcBef>
              <a:spcAft>
                <a:spcPts val="0"/>
              </a:spcAft>
              <a:buSzPts val="2200"/>
              <a:buChar char="○"/>
            </a:pPr>
            <a:r>
              <a:rPr lang="en" sz="2200"/>
              <a:t>Share memory with parent</a:t>
            </a:r>
            <a:endParaRPr sz="2200"/>
          </a:p>
          <a:p>
            <a:pPr indent="-368300" lvl="1" marL="914400" rtl="0" algn="l">
              <a:spcBef>
                <a:spcPts val="0"/>
              </a:spcBef>
              <a:spcAft>
                <a:spcPts val="0"/>
              </a:spcAft>
              <a:buSzPts val="2200"/>
              <a:buChar char="○"/>
            </a:pPr>
            <a:r>
              <a:rPr lang="en" sz="2200"/>
              <a:t>E.g. MySQL, libuv</a:t>
            </a:r>
            <a:endParaRPr sz="2200"/>
          </a:p>
        </p:txBody>
      </p:sp>
      <p:sp>
        <p:nvSpPr>
          <p:cNvPr id="5306" name="Google Shape;5306;p266"/>
          <p:cNvSpPr/>
          <p:nvPr/>
        </p:nvSpPr>
        <p:spPr>
          <a:xfrm>
            <a:off x="6984925" y="678425"/>
            <a:ext cx="630000" cy="71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P1</a:t>
            </a:r>
            <a:endParaRPr/>
          </a:p>
        </p:txBody>
      </p:sp>
      <p:sp>
        <p:nvSpPr>
          <p:cNvPr id="5307" name="Google Shape;5307;p266"/>
          <p:cNvSpPr/>
          <p:nvPr/>
        </p:nvSpPr>
        <p:spPr>
          <a:xfrm>
            <a:off x="7698050" y="678425"/>
            <a:ext cx="630000" cy="71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P2</a:t>
            </a:r>
            <a:endParaRPr/>
          </a:p>
        </p:txBody>
      </p:sp>
      <p:sp>
        <p:nvSpPr>
          <p:cNvPr id="5308" name="Google Shape;5308;p266"/>
          <p:cNvSpPr/>
          <p:nvPr/>
        </p:nvSpPr>
        <p:spPr>
          <a:xfrm>
            <a:off x="7282800" y="1640750"/>
            <a:ext cx="630000" cy="71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P3</a:t>
            </a:r>
            <a:endParaRPr/>
          </a:p>
        </p:txBody>
      </p:sp>
      <p:sp>
        <p:nvSpPr>
          <p:cNvPr id="5309" name="Google Shape;5309;p266"/>
          <p:cNvSpPr/>
          <p:nvPr/>
        </p:nvSpPr>
        <p:spPr>
          <a:xfrm>
            <a:off x="6894975" y="2263875"/>
            <a:ext cx="630000" cy="713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a:t>
            </a:r>
            <a:endParaRPr/>
          </a:p>
        </p:txBody>
      </p:sp>
      <p:sp>
        <p:nvSpPr>
          <p:cNvPr id="5310" name="Google Shape;5310;p266"/>
          <p:cNvSpPr/>
          <p:nvPr/>
        </p:nvSpPr>
        <p:spPr>
          <a:xfrm>
            <a:off x="7649650" y="2263875"/>
            <a:ext cx="630000" cy="7131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4" name="Shape 5314"/>
        <p:cNvGrpSpPr/>
        <p:nvPr/>
      </p:nvGrpSpPr>
      <p:grpSpPr>
        <a:xfrm>
          <a:off x="0" y="0"/>
          <a:ext cx="0" cy="0"/>
          <a:chOff x="0" y="0"/>
          <a:chExt cx="0" cy="0"/>
        </a:xfrm>
      </p:grpSpPr>
      <p:sp>
        <p:nvSpPr>
          <p:cNvPr id="5315" name="Google Shape;5315;p26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issues</a:t>
            </a:r>
            <a:endParaRPr/>
          </a:p>
        </p:txBody>
      </p:sp>
      <p:sp>
        <p:nvSpPr>
          <p:cNvPr id="5316" name="Google Shape;5316;p267"/>
          <p:cNvSpPr txBox="1"/>
          <p:nvPr>
            <p:ph idx="1" type="body"/>
          </p:nvPr>
        </p:nvSpPr>
        <p:spPr>
          <a:xfrm>
            <a:off x="259500" y="1123400"/>
            <a:ext cx="8289900" cy="3175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With concurrency comes challenges</a:t>
            </a:r>
            <a:endParaRPr sz="2200"/>
          </a:p>
          <a:p>
            <a:pPr indent="-368300" lvl="0" marL="457200" rtl="0" algn="l">
              <a:spcBef>
                <a:spcPts val="0"/>
              </a:spcBef>
              <a:spcAft>
                <a:spcPts val="0"/>
              </a:spcAft>
              <a:buSzPts val="2200"/>
              <a:buChar char="●"/>
            </a:pPr>
            <a:r>
              <a:rPr lang="en" sz="2200"/>
              <a:t>Two threads touching the same variable (thread </a:t>
            </a:r>
            <a:r>
              <a:rPr lang="en" sz="2200"/>
              <a:t>safety</a:t>
            </a:r>
            <a:r>
              <a:rPr lang="en" sz="2200"/>
              <a:t>)</a:t>
            </a:r>
            <a:endParaRPr sz="2200"/>
          </a:p>
          <a:p>
            <a:pPr indent="-368300" lvl="0" marL="457200" rtl="0" algn="l">
              <a:spcBef>
                <a:spcPts val="0"/>
              </a:spcBef>
              <a:spcAft>
                <a:spcPts val="0"/>
              </a:spcAft>
              <a:buSzPts val="2200"/>
              <a:buChar char="●"/>
            </a:pPr>
            <a:r>
              <a:rPr lang="en" sz="2200"/>
              <a:t>Two processes writing to the same shared memory</a:t>
            </a:r>
            <a:endParaRPr sz="2200"/>
          </a:p>
          <a:p>
            <a:pPr indent="0" lvl="0" marL="0" rtl="0" algn="l">
              <a:spcBef>
                <a:spcPts val="1200"/>
              </a:spcBef>
              <a:spcAft>
                <a:spcPts val="1200"/>
              </a:spcAft>
              <a:buNone/>
            </a:pPr>
            <a:r>
              <a:t/>
            </a:r>
            <a:endParaRPr sz="2200"/>
          </a:p>
        </p:txBody>
      </p:sp>
      <p:sp>
        <p:nvSpPr>
          <p:cNvPr id="5317" name="Google Shape;5317;p267"/>
          <p:cNvSpPr/>
          <p:nvPr/>
        </p:nvSpPr>
        <p:spPr>
          <a:xfrm>
            <a:off x="1079925" y="2679075"/>
            <a:ext cx="969300" cy="29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a=1</a:t>
            </a:r>
            <a:endParaRPr/>
          </a:p>
        </p:txBody>
      </p:sp>
      <p:sp>
        <p:nvSpPr>
          <p:cNvPr id="5318" name="Google Shape;5318;p267"/>
          <p:cNvSpPr/>
          <p:nvPr/>
        </p:nvSpPr>
        <p:spPr>
          <a:xfrm>
            <a:off x="519200" y="3032100"/>
            <a:ext cx="948300" cy="678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319" name="Google Shape;5319;p267"/>
          <p:cNvSpPr/>
          <p:nvPr/>
        </p:nvSpPr>
        <p:spPr>
          <a:xfrm>
            <a:off x="1606150" y="3032100"/>
            <a:ext cx="948300" cy="678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320" name="Google Shape;5320;p267"/>
          <p:cNvSpPr txBox="1"/>
          <p:nvPr/>
        </p:nvSpPr>
        <p:spPr>
          <a:xfrm>
            <a:off x="491500" y="3765825"/>
            <a:ext cx="10662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Read a=1</a:t>
            </a:r>
            <a:endParaRPr sz="1600">
              <a:solidFill>
                <a:schemeClr val="accent6"/>
              </a:solidFill>
            </a:endParaRPr>
          </a:p>
          <a:p>
            <a:pPr indent="0" lvl="0" marL="0" rtl="0" algn="l">
              <a:spcBef>
                <a:spcPts val="0"/>
              </a:spcBef>
              <a:spcAft>
                <a:spcPts val="0"/>
              </a:spcAft>
              <a:buNone/>
            </a:pPr>
            <a:r>
              <a:rPr lang="en" sz="1600">
                <a:solidFill>
                  <a:schemeClr val="accent6"/>
                </a:solidFill>
              </a:rPr>
              <a:t>a=a+1</a:t>
            </a:r>
            <a:endParaRPr sz="1600">
              <a:solidFill>
                <a:schemeClr val="accent6"/>
              </a:solidFill>
            </a:endParaRPr>
          </a:p>
          <a:p>
            <a:pPr indent="0" lvl="0" marL="0" rtl="0" algn="l">
              <a:spcBef>
                <a:spcPts val="0"/>
              </a:spcBef>
              <a:spcAft>
                <a:spcPts val="0"/>
              </a:spcAft>
              <a:buNone/>
            </a:pPr>
            <a:r>
              <a:rPr lang="en" sz="1600">
                <a:solidFill>
                  <a:schemeClr val="accent6"/>
                </a:solidFill>
              </a:rPr>
              <a:t>a=2 </a:t>
            </a:r>
            <a:endParaRPr sz="1600">
              <a:solidFill>
                <a:schemeClr val="accent6"/>
              </a:solidFill>
            </a:endParaRPr>
          </a:p>
          <a:p>
            <a:pPr indent="0" lvl="0" marL="0" rtl="0" algn="l">
              <a:spcBef>
                <a:spcPts val="0"/>
              </a:spcBef>
              <a:spcAft>
                <a:spcPts val="0"/>
              </a:spcAft>
              <a:buNone/>
            </a:pPr>
            <a:r>
              <a:rPr lang="en" sz="1600">
                <a:solidFill>
                  <a:schemeClr val="accent6"/>
                </a:solidFill>
              </a:rPr>
              <a:t>Store a=2</a:t>
            </a:r>
            <a:endParaRPr sz="1600">
              <a:solidFill>
                <a:schemeClr val="accent6"/>
              </a:solidFill>
            </a:endParaRPr>
          </a:p>
        </p:txBody>
      </p:sp>
      <p:sp>
        <p:nvSpPr>
          <p:cNvPr id="5321" name="Google Shape;5321;p267"/>
          <p:cNvSpPr txBox="1"/>
          <p:nvPr/>
        </p:nvSpPr>
        <p:spPr>
          <a:xfrm>
            <a:off x="1647700" y="3765825"/>
            <a:ext cx="11766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Read </a:t>
            </a:r>
            <a:r>
              <a:rPr lang="en" sz="1600">
                <a:solidFill>
                  <a:schemeClr val="accent6"/>
                </a:solidFill>
              </a:rPr>
              <a:t>a=1</a:t>
            </a:r>
            <a:endParaRPr sz="1600">
              <a:solidFill>
                <a:schemeClr val="accent6"/>
              </a:solidFill>
            </a:endParaRPr>
          </a:p>
          <a:p>
            <a:pPr indent="0" lvl="0" marL="0" rtl="0" algn="l">
              <a:spcBef>
                <a:spcPts val="0"/>
              </a:spcBef>
              <a:spcAft>
                <a:spcPts val="0"/>
              </a:spcAft>
              <a:buNone/>
            </a:pPr>
            <a:r>
              <a:rPr lang="en" sz="1600">
                <a:solidFill>
                  <a:schemeClr val="accent6"/>
                </a:solidFill>
              </a:rPr>
              <a:t>a=a+1</a:t>
            </a:r>
            <a:endParaRPr sz="1600">
              <a:solidFill>
                <a:schemeClr val="accent6"/>
              </a:solidFill>
            </a:endParaRPr>
          </a:p>
          <a:p>
            <a:pPr indent="0" lvl="0" marL="0" rtl="0" algn="l">
              <a:spcBef>
                <a:spcPts val="0"/>
              </a:spcBef>
              <a:spcAft>
                <a:spcPts val="0"/>
              </a:spcAft>
              <a:buNone/>
            </a:pPr>
            <a:r>
              <a:rPr lang="en" sz="1600">
                <a:solidFill>
                  <a:schemeClr val="accent6"/>
                </a:solidFill>
              </a:rPr>
              <a:t>a=2</a:t>
            </a:r>
            <a:endParaRPr sz="1600">
              <a:solidFill>
                <a:schemeClr val="accent6"/>
              </a:solidFill>
            </a:endParaRPr>
          </a:p>
          <a:p>
            <a:pPr indent="0" lvl="0" marL="0" rtl="0" algn="l">
              <a:spcBef>
                <a:spcPts val="0"/>
              </a:spcBef>
              <a:spcAft>
                <a:spcPts val="0"/>
              </a:spcAft>
              <a:buNone/>
            </a:pPr>
            <a:r>
              <a:rPr lang="en" sz="1600">
                <a:solidFill>
                  <a:schemeClr val="accent6"/>
                </a:solidFill>
              </a:rPr>
              <a:t>Store a=2</a:t>
            </a:r>
            <a:endParaRPr sz="1600">
              <a:solidFill>
                <a:schemeClr val="accent6"/>
              </a:solidFill>
            </a:endParaRPr>
          </a:p>
        </p:txBody>
      </p:sp>
      <p:cxnSp>
        <p:nvCxnSpPr>
          <p:cNvPr id="5322" name="Google Shape;5322;p267"/>
          <p:cNvCxnSpPr>
            <a:endCxn id="5317" idx="3"/>
          </p:cNvCxnSpPr>
          <p:nvPr/>
        </p:nvCxnSpPr>
        <p:spPr>
          <a:xfrm flipH="1" rot="5400000">
            <a:off x="1448625" y="3428475"/>
            <a:ext cx="1872600" cy="671400"/>
          </a:xfrm>
          <a:prstGeom prst="curvedConnector2">
            <a:avLst/>
          </a:prstGeom>
          <a:noFill/>
          <a:ln cap="flat" cmpd="sng" w="9525">
            <a:solidFill>
              <a:srgbClr val="FF00FF"/>
            </a:solidFill>
            <a:prstDash val="solid"/>
            <a:round/>
            <a:headEnd len="med" w="med" type="none"/>
            <a:tailEnd len="med" w="med" type="triangle"/>
          </a:ln>
        </p:spPr>
      </p:cxnSp>
      <p:cxnSp>
        <p:nvCxnSpPr>
          <p:cNvPr id="5323" name="Google Shape;5323;p267"/>
          <p:cNvCxnSpPr>
            <a:endCxn id="5317" idx="1"/>
          </p:cNvCxnSpPr>
          <p:nvPr/>
        </p:nvCxnSpPr>
        <p:spPr>
          <a:xfrm rot="-5400000">
            <a:off x="-231975" y="3433575"/>
            <a:ext cx="1917600" cy="706200"/>
          </a:xfrm>
          <a:prstGeom prst="curvedConnector2">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7" name="Shape 5327"/>
        <p:cNvGrpSpPr/>
        <p:nvPr/>
      </p:nvGrpSpPr>
      <p:grpSpPr>
        <a:xfrm>
          <a:off x="0" y="0"/>
          <a:ext cx="0" cy="0"/>
          <a:chOff x="0" y="0"/>
          <a:chExt cx="0" cy="0"/>
        </a:xfrm>
      </p:grpSpPr>
      <p:sp>
        <p:nvSpPr>
          <p:cNvPr id="5328" name="Google Shape;5328;p26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issues</a:t>
            </a:r>
            <a:endParaRPr/>
          </a:p>
        </p:txBody>
      </p:sp>
      <p:sp>
        <p:nvSpPr>
          <p:cNvPr id="5329" name="Google Shape;5329;p268"/>
          <p:cNvSpPr txBox="1"/>
          <p:nvPr>
            <p:ph idx="1" type="body"/>
          </p:nvPr>
        </p:nvSpPr>
        <p:spPr>
          <a:xfrm>
            <a:off x="249225" y="1088625"/>
            <a:ext cx="8289900" cy="3175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Two threads, both increments a global variable </a:t>
            </a:r>
            <a:endParaRPr sz="2000"/>
          </a:p>
          <a:p>
            <a:pPr indent="-355600" lvl="0" marL="457200" rtl="0" algn="l">
              <a:spcBef>
                <a:spcPts val="0"/>
              </a:spcBef>
              <a:spcAft>
                <a:spcPts val="0"/>
              </a:spcAft>
              <a:buSzPts val="2000"/>
              <a:buChar char="●"/>
            </a:pPr>
            <a:r>
              <a:rPr lang="en" sz="2000"/>
              <a:t>T1 reads a value 1, T2 reads a value 1 </a:t>
            </a:r>
            <a:endParaRPr sz="2000"/>
          </a:p>
          <a:p>
            <a:pPr indent="-355600" lvl="0" marL="457200" rtl="0" algn="l">
              <a:spcBef>
                <a:spcPts val="0"/>
              </a:spcBef>
              <a:spcAft>
                <a:spcPts val="0"/>
              </a:spcAft>
              <a:buSzPts val="2000"/>
              <a:buChar char="●"/>
            </a:pPr>
            <a:r>
              <a:rPr lang="en" sz="2000"/>
              <a:t>T1 increments a in register, T2 also increments, </a:t>
            </a:r>
            <a:endParaRPr sz="2000"/>
          </a:p>
          <a:p>
            <a:pPr indent="-355600" lvl="0" marL="457200" rtl="0" algn="l">
              <a:spcBef>
                <a:spcPts val="0"/>
              </a:spcBef>
              <a:spcAft>
                <a:spcPts val="0"/>
              </a:spcAft>
              <a:buSzPts val="2000"/>
              <a:buChar char="●"/>
            </a:pPr>
            <a:r>
              <a:rPr lang="en" sz="2000"/>
              <a:t>T1 stores 2 to memory, T2 also stores 2, (should be 3)</a:t>
            </a:r>
            <a:endParaRPr sz="2000"/>
          </a:p>
          <a:p>
            <a:pPr indent="0" lvl="0" marL="0" rtl="0" algn="l">
              <a:spcBef>
                <a:spcPts val="1200"/>
              </a:spcBef>
              <a:spcAft>
                <a:spcPts val="1200"/>
              </a:spcAft>
              <a:buNone/>
            </a:pPr>
            <a:r>
              <a:t/>
            </a:r>
            <a:endParaRPr sz="2000"/>
          </a:p>
        </p:txBody>
      </p:sp>
      <p:sp>
        <p:nvSpPr>
          <p:cNvPr id="5330" name="Google Shape;5330;p268"/>
          <p:cNvSpPr/>
          <p:nvPr/>
        </p:nvSpPr>
        <p:spPr>
          <a:xfrm>
            <a:off x="1079925" y="2679075"/>
            <a:ext cx="969300" cy="29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a=1</a:t>
            </a:r>
            <a:endParaRPr/>
          </a:p>
        </p:txBody>
      </p:sp>
      <p:sp>
        <p:nvSpPr>
          <p:cNvPr id="5331" name="Google Shape;5331;p268"/>
          <p:cNvSpPr/>
          <p:nvPr/>
        </p:nvSpPr>
        <p:spPr>
          <a:xfrm>
            <a:off x="519200" y="3032100"/>
            <a:ext cx="948300" cy="678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332" name="Google Shape;5332;p268"/>
          <p:cNvSpPr/>
          <p:nvPr/>
        </p:nvSpPr>
        <p:spPr>
          <a:xfrm>
            <a:off x="1606150" y="3032100"/>
            <a:ext cx="948300" cy="678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333" name="Google Shape;5333;p268"/>
          <p:cNvSpPr txBox="1"/>
          <p:nvPr/>
        </p:nvSpPr>
        <p:spPr>
          <a:xfrm>
            <a:off x="491500" y="3765825"/>
            <a:ext cx="10662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Read a=1</a:t>
            </a:r>
            <a:endParaRPr sz="1600">
              <a:solidFill>
                <a:schemeClr val="accent6"/>
              </a:solidFill>
            </a:endParaRPr>
          </a:p>
          <a:p>
            <a:pPr indent="0" lvl="0" marL="0" rtl="0" algn="l">
              <a:spcBef>
                <a:spcPts val="0"/>
              </a:spcBef>
              <a:spcAft>
                <a:spcPts val="0"/>
              </a:spcAft>
              <a:buNone/>
            </a:pPr>
            <a:r>
              <a:rPr lang="en" sz="1600">
                <a:solidFill>
                  <a:schemeClr val="accent6"/>
                </a:solidFill>
              </a:rPr>
              <a:t>a=a+1</a:t>
            </a:r>
            <a:endParaRPr sz="1600">
              <a:solidFill>
                <a:schemeClr val="accent6"/>
              </a:solidFill>
            </a:endParaRPr>
          </a:p>
          <a:p>
            <a:pPr indent="0" lvl="0" marL="0" rtl="0" algn="l">
              <a:spcBef>
                <a:spcPts val="0"/>
              </a:spcBef>
              <a:spcAft>
                <a:spcPts val="0"/>
              </a:spcAft>
              <a:buNone/>
            </a:pPr>
            <a:r>
              <a:rPr lang="en" sz="1600">
                <a:solidFill>
                  <a:schemeClr val="accent6"/>
                </a:solidFill>
              </a:rPr>
              <a:t>a=2 </a:t>
            </a:r>
            <a:endParaRPr sz="1600">
              <a:solidFill>
                <a:schemeClr val="accent6"/>
              </a:solidFill>
            </a:endParaRPr>
          </a:p>
          <a:p>
            <a:pPr indent="0" lvl="0" marL="0" rtl="0" algn="l">
              <a:spcBef>
                <a:spcPts val="0"/>
              </a:spcBef>
              <a:spcAft>
                <a:spcPts val="0"/>
              </a:spcAft>
              <a:buNone/>
            </a:pPr>
            <a:r>
              <a:rPr lang="en" sz="1600">
                <a:solidFill>
                  <a:schemeClr val="accent6"/>
                </a:solidFill>
              </a:rPr>
              <a:t>Store a=2</a:t>
            </a:r>
            <a:endParaRPr sz="1600">
              <a:solidFill>
                <a:schemeClr val="accent6"/>
              </a:solidFill>
            </a:endParaRPr>
          </a:p>
        </p:txBody>
      </p:sp>
      <p:sp>
        <p:nvSpPr>
          <p:cNvPr id="5334" name="Google Shape;5334;p268"/>
          <p:cNvSpPr txBox="1"/>
          <p:nvPr/>
        </p:nvSpPr>
        <p:spPr>
          <a:xfrm>
            <a:off x="1647700" y="3765825"/>
            <a:ext cx="11766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Read a=1</a:t>
            </a:r>
            <a:endParaRPr sz="1600">
              <a:solidFill>
                <a:schemeClr val="accent6"/>
              </a:solidFill>
            </a:endParaRPr>
          </a:p>
          <a:p>
            <a:pPr indent="0" lvl="0" marL="0" rtl="0" algn="l">
              <a:spcBef>
                <a:spcPts val="0"/>
              </a:spcBef>
              <a:spcAft>
                <a:spcPts val="0"/>
              </a:spcAft>
              <a:buNone/>
            </a:pPr>
            <a:r>
              <a:rPr lang="en" sz="1600">
                <a:solidFill>
                  <a:schemeClr val="accent6"/>
                </a:solidFill>
              </a:rPr>
              <a:t>a=a+1</a:t>
            </a:r>
            <a:endParaRPr sz="1600">
              <a:solidFill>
                <a:schemeClr val="accent6"/>
              </a:solidFill>
            </a:endParaRPr>
          </a:p>
          <a:p>
            <a:pPr indent="0" lvl="0" marL="0" rtl="0" algn="l">
              <a:spcBef>
                <a:spcPts val="0"/>
              </a:spcBef>
              <a:spcAft>
                <a:spcPts val="0"/>
              </a:spcAft>
              <a:buNone/>
            </a:pPr>
            <a:r>
              <a:rPr lang="en" sz="1600">
                <a:solidFill>
                  <a:schemeClr val="accent6"/>
                </a:solidFill>
              </a:rPr>
              <a:t>a=2</a:t>
            </a:r>
            <a:endParaRPr sz="1600">
              <a:solidFill>
                <a:schemeClr val="accent6"/>
              </a:solidFill>
            </a:endParaRPr>
          </a:p>
          <a:p>
            <a:pPr indent="0" lvl="0" marL="0" rtl="0" algn="l">
              <a:spcBef>
                <a:spcPts val="0"/>
              </a:spcBef>
              <a:spcAft>
                <a:spcPts val="0"/>
              </a:spcAft>
              <a:buNone/>
            </a:pPr>
            <a:r>
              <a:rPr lang="en" sz="1600">
                <a:solidFill>
                  <a:schemeClr val="accent6"/>
                </a:solidFill>
              </a:rPr>
              <a:t>Store a=2</a:t>
            </a:r>
            <a:endParaRPr sz="1600">
              <a:solidFill>
                <a:schemeClr val="accent6"/>
              </a:solidFill>
            </a:endParaRPr>
          </a:p>
        </p:txBody>
      </p:sp>
      <p:cxnSp>
        <p:nvCxnSpPr>
          <p:cNvPr id="5335" name="Google Shape;5335;p268"/>
          <p:cNvCxnSpPr>
            <a:endCxn id="5330" idx="3"/>
          </p:cNvCxnSpPr>
          <p:nvPr/>
        </p:nvCxnSpPr>
        <p:spPr>
          <a:xfrm flipH="1" rot="5400000">
            <a:off x="1448625" y="3428475"/>
            <a:ext cx="1872600" cy="671400"/>
          </a:xfrm>
          <a:prstGeom prst="curvedConnector2">
            <a:avLst/>
          </a:prstGeom>
          <a:noFill/>
          <a:ln cap="flat" cmpd="sng" w="9525">
            <a:solidFill>
              <a:srgbClr val="FF00FF"/>
            </a:solidFill>
            <a:prstDash val="solid"/>
            <a:round/>
            <a:headEnd len="med" w="med" type="none"/>
            <a:tailEnd len="med" w="med" type="triangle"/>
          </a:ln>
        </p:spPr>
      </p:cxnSp>
      <p:cxnSp>
        <p:nvCxnSpPr>
          <p:cNvPr id="5336" name="Google Shape;5336;p268"/>
          <p:cNvCxnSpPr>
            <a:endCxn id="5330" idx="1"/>
          </p:cNvCxnSpPr>
          <p:nvPr/>
        </p:nvCxnSpPr>
        <p:spPr>
          <a:xfrm rot="-5400000">
            <a:off x="-231975" y="3433575"/>
            <a:ext cx="1917600" cy="706200"/>
          </a:xfrm>
          <a:prstGeom prst="curvedConnector2">
            <a:avLst/>
          </a:prstGeom>
          <a:noFill/>
          <a:ln cap="flat" cmpd="sng" w="9525">
            <a:solidFill>
              <a:srgbClr val="FF00FF"/>
            </a:solidFill>
            <a:prstDash val="solid"/>
            <a:round/>
            <a:headEnd len="med" w="med" type="none"/>
            <a:tailEnd len="med" w="med" type="triangle"/>
          </a:ln>
        </p:spPr>
      </p:cxnSp>
      <p:sp>
        <p:nvSpPr>
          <p:cNvPr id="5337" name="Google Shape;5337;p268"/>
          <p:cNvSpPr/>
          <p:nvPr/>
        </p:nvSpPr>
        <p:spPr>
          <a:xfrm>
            <a:off x="2630675" y="3710400"/>
            <a:ext cx="969300" cy="29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a=2</a:t>
            </a:r>
            <a:endParaRPr>
              <a:solidFill>
                <a:srgbClr val="FF00FF"/>
              </a:solidFill>
            </a:endParaRPr>
          </a:p>
        </p:txBody>
      </p:sp>
      <p:sp>
        <p:nvSpPr>
          <p:cNvPr id="5338" name="Google Shape;5338;p268"/>
          <p:cNvSpPr/>
          <p:nvPr/>
        </p:nvSpPr>
        <p:spPr>
          <a:xfrm>
            <a:off x="-235200" y="3468225"/>
            <a:ext cx="969300" cy="29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a=2</a:t>
            </a:r>
            <a:endParaRPr>
              <a:solidFill>
                <a:srgbClr val="FF00FF"/>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sp>
        <p:nvSpPr>
          <p:cNvPr id="5343" name="Google Shape;5343;p26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Mutexes</a:t>
            </a:r>
            <a:endParaRPr/>
          </a:p>
        </p:txBody>
      </p:sp>
      <p:sp>
        <p:nvSpPr>
          <p:cNvPr id="5344" name="Google Shape;5344;p269"/>
          <p:cNvSpPr txBox="1"/>
          <p:nvPr>
            <p:ph idx="1" type="body"/>
          </p:nvPr>
        </p:nvSpPr>
        <p:spPr>
          <a:xfrm>
            <a:off x="259500" y="1123400"/>
            <a:ext cx="55971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Mutex is binary lock (</a:t>
            </a:r>
            <a:r>
              <a:rPr lang="en" sz="1900"/>
              <a:t>mutual</a:t>
            </a:r>
            <a:r>
              <a:rPr lang="en" sz="1900"/>
              <a:t> exclusion)</a:t>
            </a:r>
            <a:endParaRPr sz="1900"/>
          </a:p>
          <a:p>
            <a:pPr indent="-349250" lvl="0" marL="457200" rtl="0" algn="l">
              <a:spcBef>
                <a:spcPts val="0"/>
              </a:spcBef>
              <a:spcAft>
                <a:spcPts val="0"/>
              </a:spcAft>
              <a:buSzPts val="1900"/>
              <a:buChar char="●"/>
            </a:pPr>
            <a:r>
              <a:rPr lang="en" sz="1900"/>
              <a:t>Thread 1 acquires a mutex succeeds. </a:t>
            </a:r>
            <a:endParaRPr sz="1900"/>
          </a:p>
          <a:p>
            <a:pPr indent="-349250" lvl="0" marL="457200" rtl="0" algn="l">
              <a:spcBef>
                <a:spcPts val="0"/>
              </a:spcBef>
              <a:spcAft>
                <a:spcPts val="0"/>
              </a:spcAft>
              <a:buSzPts val="1900"/>
              <a:buChar char="●"/>
            </a:pPr>
            <a:r>
              <a:rPr lang="en" sz="1900"/>
              <a:t>Thread 2 tries to </a:t>
            </a:r>
            <a:r>
              <a:rPr lang="en" sz="1900"/>
              <a:t>acquire the same mutex, waits(blocks)</a:t>
            </a:r>
            <a:endParaRPr sz="1900"/>
          </a:p>
          <a:p>
            <a:pPr indent="-349250" lvl="0" marL="457200" rtl="0" algn="l">
              <a:spcBef>
                <a:spcPts val="0"/>
              </a:spcBef>
              <a:spcAft>
                <a:spcPts val="0"/>
              </a:spcAft>
              <a:buSzPts val="1900"/>
              <a:buChar char="●"/>
            </a:pPr>
            <a:r>
              <a:rPr lang="en" sz="1900"/>
              <a:t>Thread 1 does the change and release </a:t>
            </a:r>
            <a:endParaRPr sz="1900"/>
          </a:p>
          <a:p>
            <a:pPr indent="-349250" lvl="0" marL="457200" rtl="0" algn="l">
              <a:spcBef>
                <a:spcPts val="0"/>
              </a:spcBef>
              <a:spcAft>
                <a:spcPts val="0"/>
              </a:spcAft>
              <a:buSzPts val="1900"/>
              <a:buChar char="●"/>
            </a:pPr>
            <a:r>
              <a:rPr lang="en" sz="1900"/>
              <a:t>Thread 2 immediately unblocks, gets the mutex and change</a:t>
            </a:r>
            <a:endParaRPr sz="1900"/>
          </a:p>
        </p:txBody>
      </p:sp>
      <p:sp>
        <p:nvSpPr>
          <p:cNvPr id="5345" name="Google Shape;5345;p269"/>
          <p:cNvSpPr/>
          <p:nvPr/>
        </p:nvSpPr>
        <p:spPr>
          <a:xfrm>
            <a:off x="6635052" y="550350"/>
            <a:ext cx="874800" cy="27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a=1</a:t>
            </a:r>
            <a:endParaRPr/>
          </a:p>
        </p:txBody>
      </p:sp>
      <p:sp>
        <p:nvSpPr>
          <p:cNvPr id="5346" name="Google Shape;5346;p269"/>
          <p:cNvSpPr/>
          <p:nvPr/>
        </p:nvSpPr>
        <p:spPr>
          <a:xfrm>
            <a:off x="6128975" y="882083"/>
            <a:ext cx="855900" cy="637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347" name="Google Shape;5347;p269"/>
          <p:cNvSpPr/>
          <p:nvPr/>
        </p:nvSpPr>
        <p:spPr>
          <a:xfrm>
            <a:off x="7109990" y="882083"/>
            <a:ext cx="855900" cy="637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348" name="Google Shape;5348;p269"/>
          <p:cNvSpPr txBox="1"/>
          <p:nvPr/>
        </p:nvSpPr>
        <p:spPr>
          <a:xfrm>
            <a:off x="6103975" y="1571555"/>
            <a:ext cx="9624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Read a=1</a:t>
            </a:r>
            <a:endParaRPr sz="1500">
              <a:solidFill>
                <a:schemeClr val="accent6"/>
              </a:solidFill>
            </a:endParaRPr>
          </a:p>
          <a:p>
            <a:pPr indent="0" lvl="0" marL="0" rtl="0" algn="l">
              <a:spcBef>
                <a:spcPts val="0"/>
              </a:spcBef>
              <a:spcAft>
                <a:spcPts val="0"/>
              </a:spcAft>
              <a:buNone/>
            </a:pPr>
            <a:r>
              <a:rPr lang="en" sz="1500">
                <a:solidFill>
                  <a:schemeClr val="accent6"/>
                </a:solidFill>
              </a:rPr>
              <a:t>a=a+1</a:t>
            </a:r>
            <a:endParaRPr sz="1500">
              <a:solidFill>
                <a:schemeClr val="accent6"/>
              </a:solidFill>
            </a:endParaRPr>
          </a:p>
          <a:p>
            <a:pPr indent="0" lvl="0" marL="0" rtl="0" algn="l">
              <a:spcBef>
                <a:spcPts val="0"/>
              </a:spcBef>
              <a:spcAft>
                <a:spcPts val="0"/>
              </a:spcAft>
              <a:buNone/>
            </a:pPr>
            <a:r>
              <a:rPr lang="en" sz="1500">
                <a:solidFill>
                  <a:schemeClr val="accent6"/>
                </a:solidFill>
              </a:rPr>
              <a:t>a=2 </a:t>
            </a:r>
            <a:endParaRPr sz="1500">
              <a:solidFill>
                <a:schemeClr val="accent6"/>
              </a:solidFill>
            </a:endParaRPr>
          </a:p>
          <a:p>
            <a:pPr indent="0" lvl="0" marL="0" rtl="0" algn="l">
              <a:spcBef>
                <a:spcPts val="0"/>
              </a:spcBef>
              <a:spcAft>
                <a:spcPts val="0"/>
              </a:spcAft>
              <a:buNone/>
            </a:pPr>
            <a:r>
              <a:rPr lang="en" sz="1500">
                <a:solidFill>
                  <a:schemeClr val="accent6"/>
                </a:solidFill>
              </a:rPr>
              <a:t>Store a=2</a:t>
            </a:r>
            <a:endParaRPr sz="1500">
              <a:solidFill>
                <a:schemeClr val="accent6"/>
              </a:solidFill>
            </a:endParaRPr>
          </a:p>
        </p:txBody>
      </p:sp>
      <p:sp>
        <p:nvSpPr>
          <p:cNvPr id="5349" name="Google Shape;5349;p269"/>
          <p:cNvSpPr txBox="1"/>
          <p:nvPr/>
        </p:nvSpPr>
        <p:spPr>
          <a:xfrm>
            <a:off x="7147491" y="1571555"/>
            <a:ext cx="10617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Read a=2</a:t>
            </a:r>
            <a:endParaRPr sz="1600">
              <a:solidFill>
                <a:schemeClr val="accent6"/>
              </a:solidFill>
            </a:endParaRPr>
          </a:p>
          <a:p>
            <a:pPr indent="0" lvl="0" marL="0" rtl="0" algn="l">
              <a:spcBef>
                <a:spcPts val="0"/>
              </a:spcBef>
              <a:spcAft>
                <a:spcPts val="0"/>
              </a:spcAft>
              <a:buNone/>
            </a:pPr>
            <a:r>
              <a:rPr lang="en" sz="1600">
                <a:solidFill>
                  <a:schemeClr val="accent6"/>
                </a:solidFill>
              </a:rPr>
              <a:t>a=a+1</a:t>
            </a:r>
            <a:endParaRPr sz="1600">
              <a:solidFill>
                <a:schemeClr val="accent6"/>
              </a:solidFill>
            </a:endParaRPr>
          </a:p>
          <a:p>
            <a:pPr indent="0" lvl="0" marL="0" rtl="0" algn="l">
              <a:spcBef>
                <a:spcPts val="0"/>
              </a:spcBef>
              <a:spcAft>
                <a:spcPts val="0"/>
              </a:spcAft>
              <a:buNone/>
            </a:pPr>
            <a:r>
              <a:rPr lang="en" sz="1600">
                <a:solidFill>
                  <a:schemeClr val="accent6"/>
                </a:solidFill>
              </a:rPr>
              <a:t>a=3</a:t>
            </a:r>
            <a:endParaRPr sz="1600">
              <a:solidFill>
                <a:schemeClr val="accent6"/>
              </a:solidFill>
            </a:endParaRPr>
          </a:p>
          <a:p>
            <a:pPr indent="0" lvl="0" marL="0" rtl="0" algn="l">
              <a:spcBef>
                <a:spcPts val="0"/>
              </a:spcBef>
              <a:spcAft>
                <a:spcPts val="0"/>
              </a:spcAft>
              <a:buNone/>
            </a:pPr>
            <a:r>
              <a:rPr lang="en" sz="1600">
                <a:solidFill>
                  <a:schemeClr val="accent6"/>
                </a:solidFill>
              </a:rPr>
              <a:t>Store a=3</a:t>
            </a:r>
            <a:endParaRPr sz="1600">
              <a:solidFill>
                <a:schemeClr val="accent6"/>
              </a:solidFill>
            </a:endParaRPr>
          </a:p>
        </p:txBody>
      </p:sp>
      <p:cxnSp>
        <p:nvCxnSpPr>
          <p:cNvPr id="5350" name="Google Shape;5350;p269"/>
          <p:cNvCxnSpPr>
            <a:endCxn id="5345" idx="3"/>
          </p:cNvCxnSpPr>
          <p:nvPr/>
        </p:nvCxnSpPr>
        <p:spPr>
          <a:xfrm flipH="1" rot="5400000">
            <a:off x="6933102" y="1266900"/>
            <a:ext cx="1759500" cy="606000"/>
          </a:xfrm>
          <a:prstGeom prst="curvedConnector2">
            <a:avLst/>
          </a:prstGeom>
          <a:noFill/>
          <a:ln cap="flat" cmpd="sng" w="9525">
            <a:solidFill>
              <a:srgbClr val="3D85C6"/>
            </a:solidFill>
            <a:prstDash val="solid"/>
            <a:round/>
            <a:headEnd len="med" w="med" type="none"/>
            <a:tailEnd len="med" w="med" type="triangle"/>
          </a:ln>
        </p:spPr>
      </p:cxnSp>
      <p:cxnSp>
        <p:nvCxnSpPr>
          <p:cNvPr id="5351" name="Google Shape;5351;p269"/>
          <p:cNvCxnSpPr>
            <a:endCxn id="5345" idx="1"/>
          </p:cNvCxnSpPr>
          <p:nvPr/>
        </p:nvCxnSpPr>
        <p:spPr>
          <a:xfrm rot="-5400000">
            <a:off x="5415252" y="1272450"/>
            <a:ext cx="1802100" cy="637500"/>
          </a:xfrm>
          <a:prstGeom prst="curvedConnector2">
            <a:avLst/>
          </a:prstGeom>
          <a:noFill/>
          <a:ln cap="flat" cmpd="sng" w="9525">
            <a:solidFill>
              <a:srgbClr val="FF00FF"/>
            </a:solidFill>
            <a:prstDash val="solid"/>
            <a:round/>
            <a:headEnd len="med" w="med" type="none"/>
            <a:tailEnd len="med" w="med" type="triangle"/>
          </a:ln>
        </p:spPr>
      </p:cxnSp>
      <p:sp>
        <p:nvSpPr>
          <p:cNvPr id="5352" name="Google Shape;5352;p269"/>
          <p:cNvSpPr/>
          <p:nvPr/>
        </p:nvSpPr>
        <p:spPr>
          <a:xfrm>
            <a:off x="8091014" y="1519573"/>
            <a:ext cx="874800" cy="27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D85C6"/>
                </a:solidFill>
              </a:rPr>
              <a:t>a=3</a:t>
            </a:r>
            <a:endParaRPr>
              <a:solidFill>
                <a:srgbClr val="3D85C6"/>
              </a:solidFill>
            </a:endParaRPr>
          </a:p>
        </p:txBody>
      </p:sp>
      <p:sp>
        <p:nvSpPr>
          <p:cNvPr id="5353" name="Google Shape;5353;p269"/>
          <p:cNvSpPr/>
          <p:nvPr/>
        </p:nvSpPr>
        <p:spPr>
          <a:xfrm>
            <a:off x="5448100" y="1291904"/>
            <a:ext cx="874800" cy="279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a=2</a:t>
            </a:r>
            <a:endParaRPr>
              <a:solidFill>
                <a:srgbClr val="FF00FF"/>
              </a:solidFill>
            </a:endParaRPr>
          </a:p>
        </p:txBody>
      </p:sp>
      <p:sp>
        <p:nvSpPr>
          <p:cNvPr id="5354" name="Google Shape;5354;p269"/>
          <p:cNvSpPr/>
          <p:nvPr/>
        </p:nvSpPr>
        <p:spPr>
          <a:xfrm>
            <a:off x="5872950" y="513600"/>
            <a:ext cx="373800" cy="3531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sp>
        <p:nvSpPr>
          <p:cNvPr id="5359" name="Google Shape;5359;p270"/>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a=1</a:t>
            </a:r>
            <a:endParaRPr/>
          </a:p>
        </p:txBody>
      </p:sp>
      <p:sp>
        <p:nvSpPr>
          <p:cNvPr id="5360" name="Google Shape;5360;p270"/>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361" name="Google Shape;5361;p270"/>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362" name="Google Shape;5362;p270"/>
          <p:cNvSpPr txBox="1"/>
          <p:nvPr/>
        </p:nvSpPr>
        <p:spPr>
          <a:xfrm>
            <a:off x="3000128" y="22957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Acquire Mutex</a:t>
            </a:r>
            <a:endParaRPr sz="1500">
              <a:solidFill>
                <a:schemeClr val="accent6"/>
              </a:solidFill>
            </a:endParaRPr>
          </a:p>
        </p:txBody>
      </p:sp>
      <p:sp>
        <p:nvSpPr>
          <p:cNvPr id="5363" name="Google Shape;5363;p270"/>
          <p:cNvSpPr/>
          <p:nvPr/>
        </p:nvSpPr>
        <p:spPr>
          <a:xfrm>
            <a:off x="3856275" y="526950"/>
            <a:ext cx="522300" cy="409500"/>
          </a:xfrm>
          <a:prstGeom prst="pentagon">
            <a:avLst>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
        <p:nvSpPr>
          <p:cNvPr id="5364" name="Google Shape;5364;p270"/>
          <p:cNvSpPr txBox="1"/>
          <p:nvPr/>
        </p:nvSpPr>
        <p:spPr>
          <a:xfrm>
            <a:off x="4372878" y="22958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Acquire Mutex (waits)</a:t>
            </a:r>
            <a:endParaRPr sz="1500">
              <a:solidFill>
                <a:schemeClr val="accent6"/>
              </a:solidFill>
            </a:endParaRPr>
          </a:p>
        </p:txBody>
      </p:sp>
      <p:cxnSp>
        <p:nvCxnSpPr>
          <p:cNvPr id="5365" name="Google Shape;5365;p270"/>
          <p:cNvCxnSpPr>
            <a:endCxn id="5363" idx="1"/>
          </p:cNvCxnSpPr>
          <p:nvPr/>
        </p:nvCxnSpPr>
        <p:spPr>
          <a:xfrm flipH="1" rot="10800000">
            <a:off x="3108376" y="683365"/>
            <a:ext cx="747900" cy="452100"/>
          </a:xfrm>
          <a:prstGeom prst="curvedConnector3">
            <a:avLst>
              <a:gd fmla="val 50000" name="adj1"/>
            </a:avLst>
          </a:prstGeom>
          <a:noFill/>
          <a:ln cap="flat" cmpd="sng" w="9525">
            <a:solidFill>
              <a:srgbClr val="FF0000"/>
            </a:solidFill>
            <a:prstDash val="solid"/>
            <a:round/>
            <a:headEnd len="med" w="med" type="none"/>
            <a:tailEnd len="med" w="med" type="triangle"/>
          </a:ln>
        </p:spPr>
      </p:cxnSp>
      <p:cxnSp>
        <p:nvCxnSpPr>
          <p:cNvPr id="5366" name="Google Shape;5366;p270"/>
          <p:cNvCxnSpPr>
            <a:stCxn id="5361" idx="0"/>
            <a:endCxn id="5363" idx="5"/>
          </p:cNvCxnSpPr>
          <p:nvPr/>
        </p:nvCxnSpPr>
        <p:spPr>
          <a:xfrm flipH="1" rot="5400000">
            <a:off x="4546753" y="514998"/>
            <a:ext cx="288600" cy="625200"/>
          </a:xfrm>
          <a:prstGeom prst="curvedConnector2">
            <a:avLst/>
          </a:prstGeom>
          <a:noFill/>
          <a:ln cap="flat" cmpd="sng" w="9525">
            <a:solidFill>
              <a:srgbClr val="FFFF00"/>
            </a:solidFill>
            <a:prstDash val="solid"/>
            <a:round/>
            <a:headEnd len="med" w="med" type="none"/>
            <a:tailEnd len="med" w="med" type="triangle"/>
          </a:ln>
        </p:spPr>
      </p:cxnSp>
      <p:sp>
        <p:nvSpPr>
          <p:cNvPr id="5367" name="Google Shape;5367;p270"/>
          <p:cNvSpPr txBox="1"/>
          <p:nvPr/>
        </p:nvSpPr>
        <p:spPr>
          <a:xfrm>
            <a:off x="27700" y="4616650"/>
            <a:ext cx="88332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accent2"/>
                </a:solidFill>
              </a:rPr>
              <a:t>Even if both threads attempts to obtain the mutex at the same time, the OS will serialize them the second one to come in will be blocked (its atomic), or one will be </a:t>
            </a:r>
            <a:r>
              <a:rPr i="1" lang="en" sz="900">
                <a:solidFill>
                  <a:schemeClr val="accent2"/>
                </a:solidFill>
              </a:rPr>
              <a:t>chosen by the OS. Here thread 1 wins. Both T1 and T2 are executing on different cores (T2 will get switched out probably making room for other threads)</a:t>
            </a:r>
            <a:endParaRPr i="1" sz="900">
              <a:solidFill>
                <a:schemeClr val="accent2"/>
              </a:solidFill>
            </a:endParaRPr>
          </a:p>
        </p:txBody>
      </p:sp>
      <p:pic>
        <p:nvPicPr>
          <p:cNvPr id="5368" name="Google Shape;5368;p270"/>
          <p:cNvPicPr preferRelativeResize="0"/>
          <p:nvPr/>
        </p:nvPicPr>
        <p:blipFill>
          <a:blip r:embed="rId3">
            <a:alphaModFix/>
          </a:blip>
          <a:stretch>
            <a:fillRect/>
          </a:stretch>
        </p:blipFill>
        <p:spPr>
          <a:xfrm>
            <a:off x="4759500" y="447425"/>
            <a:ext cx="336000" cy="3360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2" name="Shape 5372"/>
        <p:cNvGrpSpPr/>
        <p:nvPr/>
      </p:nvGrpSpPr>
      <p:grpSpPr>
        <a:xfrm>
          <a:off x="0" y="0"/>
          <a:ext cx="0" cy="0"/>
          <a:chOff x="0" y="0"/>
          <a:chExt cx="0" cy="0"/>
        </a:xfrm>
      </p:grpSpPr>
      <p:sp>
        <p:nvSpPr>
          <p:cNvPr id="5373" name="Google Shape;5373;p271"/>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a=1</a:t>
            </a:r>
            <a:endParaRPr/>
          </a:p>
        </p:txBody>
      </p:sp>
      <p:sp>
        <p:nvSpPr>
          <p:cNvPr id="5374" name="Google Shape;5374;p271"/>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375" name="Google Shape;5375;p271"/>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376" name="Google Shape;5376;p271"/>
          <p:cNvSpPr txBox="1"/>
          <p:nvPr/>
        </p:nvSpPr>
        <p:spPr>
          <a:xfrm>
            <a:off x="3000125" y="2295750"/>
            <a:ext cx="1344600" cy="10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Read a</a:t>
            </a:r>
            <a:endParaRPr sz="1300">
              <a:solidFill>
                <a:schemeClr val="accent6"/>
              </a:solidFill>
            </a:endParaRPr>
          </a:p>
          <a:p>
            <a:pPr indent="0" lvl="0" marL="0" rtl="0" algn="l">
              <a:spcBef>
                <a:spcPts val="0"/>
              </a:spcBef>
              <a:spcAft>
                <a:spcPts val="0"/>
              </a:spcAft>
              <a:buNone/>
            </a:pPr>
            <a:r>
              <a:rPr lang="en" sz="1300">
                <a:solidFill>
                  <a:schemeClr val="accent6"/>
                </a:solidFill>
              </a:rPr>
              <a:t>a=1</a:t>
            </a:r>
            <a:endParaRPr sz="1300">
              <a:solidFill>
                <a:schemeClr val="accent6"/>
              </a:solidFill>
            </a:endParaRPr>
          </a:p>
          <a:p>
            <a:pPr indent="0" lvl="0" marL="0" rtl="0" algn="l">
              <a:spcBef>
                <a:spcPts val="0"/>
              </a:spcBef>
              <a:spcAft>
                <a:spcPts val="0"/>
              </a:spcAft>
              <a:buNone/>
            </a:pPr>
            <a:r>
              <a:rPr lang="en" sz="1300">
                <a:solidFill>
                  <a:schemeClr val="accent6"/>
                </a:solidFill>
              </a:rPr>
              <a:t>a=a+1 </a:t>
            </a:r>
            <a:endParaRPr sz="1300">
              <a:solidFill>
                <a:schemeClr val="accent6"/>
              </a:solidFill>
            </a:endParaRPr>
          </a:p>
          <a:p>
            <a:pPr indent="0" lvl="0" marL="0" rtl="0" algn="l">
              <a:spcBef>
                <a:spcPts val="0"/>
              </a:spcBef>
              <a:spcAft>
                <a:spcPts val="0"/>
              </a:spcAft>
              <a:buNone/>
            </a:pPr>
            <a:r>
              <a:rPr lang="en" sz="1300">
                <a:solidFill>
                  <a:schemeClr val="accent6"/>
                </a:solidFill>
              </a:rPr>
              <a:t>a=2 </a:t>
            </a:r>
            <a:endParaRPr sz="1300">
              <a:solidFill>
                <a:schemeClr val="accent6"/>
              </a:solidFill>
            </a:endParaRPr>
          </a:p>
        </p:txBody>
      </p:sp>
      <p:sp>
        <p:nvSpPr>
          <p:cNvPr id="5377" name="Google Shape;5377;p271"/>
          <p:cNvSpPr/>
          <p:nvPr/>
        </p:nvSpPr>
        <p:spPr>
          <a:xfrm>
            <a:off x="3856275" y="526950"/>
            <a:ext cx="522300" cy="409500"/>
          </a:xfrm>
          <a:prstGeom prst="pentagon">
            <a:avLst>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
        <p:nvSpPr>
          <p:cNvPr id="5378" name="Google Shape;5378;p271"/>
          <p:cNvSpPr txBox="1"/>
          <p:nvPr/>
        </p:nvSpPr>
        <p:spPr>
          <a:xfrm>
            <a:off x="4372878" y="22958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Acquire Mutex (waits)</a:t>
            </a:r>
            <a:endParaRPr sz="1500">
              <a:solidFill>
                <a:schemeClr val="accent6"/>
              </a:solidFill>
            </a:endParaRPr>
          </a:p>
        </p:txBody>
      </p:sp>
      <p:cxnSp>
        <p:nvCxnSpPr>
          <p:cNvPr id="5379" name="Google Shape;5379;p271"/>
          <p:cNvCxnSpPr>
            <a:stCxn id="5373" idx="1"/>
            <a:endCxn id="5376" idx="1"/>
          </p:cNvCxnSpPr>
          <p:nvPr/>
        </p:nvCxnSpPr>
        <p:spPr>
          <a:xfrm flipH="1">
            <a:off x="3000228" y="363544"/>
            <a:ext cx="735000" cy="2459100"/>
          </a:xfrm>
          <a:prstGeom prst="curvedConnector3">
            <a:avLst>
              <a:gd fmla="val 132412" name="adj1"/>
            </a:avLst>
          </a:prstGeom>
          <a:noFill/>
          <a:ln cap="flat" cmpd="sng" w="9525">
            <a:solidFill>
              <a:srgbClr val="FF0000"/>
            </a:solidFill>
            <a:prstDash val="solid"/>
            <a:round/>
            <a:headEnd len="med" w="med" type="none"/>
            <a:tailEnd len="med" w="med" type="triangle"/>
          </a:ln>
        </p:spPr>
      </p:cxnSp>
      <p:cxnSp>
        <p:nvCxnSpPr>
          <p:cNvPr id="5380" name="Google Shape;5380;p271"/>
          <p:cNvCxnSpPr>
            <a:stCxn id="5375" idx="0"/>
            <a:endCxn id="5377" idx="5"/>
          </p:cNvCxnSpPr>
          <p:nvPr/>
        </p:nvCxnSpPr>
        <p:spPr>
          <a:xfrm flipH="1" rot="5400000">
            <a:off x="4546753" y="514998"/>
            <a:ext cx="288600" cy="625200"/>
          </a:xfrm>
          <a:prstGeom prst="curvedConnector2">
            <a:avLst/>
          </a:prstGeom>
          <a:noFill/>
          <a:ln cap="flat" cmpd="sng" w="9525">
            <a:solidFill>
              <a:srgbClr val="FFFF00"/>
            </a:solidFill>
            <a:prstDash val="solid"/>
            <a:round/>
            <a:headEnd len="med" w="med" type="none"/>
            <a:tailEnd len="med" w="med" type="triangle"/>
          </a:ln>
        </p:spPr>
      </p:cxnSp>
      <p:sp>
        <p:nvSpPr>
          <p:cNvPr id="5381" name="Google Shape;5381;p271"/>
          <p:cNvSpPr txBox="1"/>
          <p:nvPr/>
        </p:nvSpPr>
        <p:spPr>
          <a:xfrm>
            <a:off x="117675" y="4707375"/>
            <a:ext cx="80553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accent2"/>
                </a:solidFill>
              </a:rPr>
              <a:t>Thread 1 reads a increments it (CPU executes instructions), a is now 2 in T1’s core register</a:t>
            </a:r>
            <a:endParaRPr i="1" sz="1100">
              <a:solidFill>
                <a:schemeClr val="accent2"/>
              </a:solidFill>
            </a:endParaRPr>
          </a:p>
        </p:txBody>
      </p:sp>
      <p:pic>
        <p:nvPicPr>
          <p:cNvPr id="5382" name="Google Shape;5382;p271"/>
          <p:cNvPicPr preferRelativeResize="0"/>
          <p:nvPr/>
        </p:nvPicPr>
        <p:blipFill>
          <a:blip r:embed="rId3">
            <a:alphaModFix/>
          </a:blip>
          <a:stretch>
            <a:fillRect/>
          </a:stretch>
        </p:blipFill>
        <p:spPr>
          <a:xfrm>
            <a:off x="4807950" y="447425"/>
            <a:ext cx="336000" cy="33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Program vs Process</a:t>
            </a:r>
            <a:endParaRPr/>
          </a:p>
        </p:txBody>
      </p:sp>
      <p:sp>
        <p:nvSpPr>
          <p:cNvPr id="245" name="Google Shape;245;p38"/>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Process is a Program in motion</a:t>
            </a:r>
            <a:endParaRPr/>
          </a:p>
        </p:txBody>
      </p:sp>
      <p:sp>
        <p:nvSpPr>
          <p:cNvPr id="246" name="Google Shape;246;p3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6" name="Shape 5386"/>
        <p:cNvGrpSpPr/>
        <p:nvPr/>
      </p:nvGrpSpPr>
      <p:grpSpPr>
        <a:xfrm>
          <a:off x="0" y="0"/>
          <a:ext cx="0" cy="0"/>
          <a:chOff x="0" y="0"/>
          <a:chExt cx="0" cy="0"/>
        </a:xfrm>
      </p:grpSpPr>
      <p:sp>
        <p:nvSpPr>
          <p:cNvPr id="5387" name="Google Shape;5387;p272"/>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a=2</a:t>
            </a:r>
            <a:endParaRPr/>
          </a:p>
        </p:txBody>
      </p:sp>
      <p:sp>
        <p:nvSpPr>
          <p:cNvPr id="5388" name="Google Shape;5388;p272"/>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389" name="Google Shape;5389;p272"/>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390" name="Google Shape;5390;p272"/>
          <p:cNvSpPr txBox="1"/>
          <p:nvPr/>
        </p:nvSpPr>
        <p:spPr>
          <a:xfrm>
            <a:off x="3000125" y="2295750"/>
            <a:ext cx="1344600" cy="10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Read a</a:t>
            </a:r>
            <a:endParaRPr sz="1300">
              <a:solidFill>
                <a:schemeClr val="accent6"/>
              </a:solidFill>
            </a:endParaRPr>
          </a:p>
          <a:p>
            <a:pPr indent="0" lvl="0" marL="0" rtl="0" algn="l">
              <a:spcBef>
                <a:spcPts val="0"/>
              </a:spcBef>
              <a:spcAft>
                <a:spcPts val="0"/>
              </a:spcAft>
              <a:buNone/>
            </a:pPr>
            <a:r>
              <a:rPr lang="en" sz="1300">
                <a:solidFill>
                  <a:schemeClr val="accent6"/>
                </a:solidFill>
              </a:rPr>
              <a:t>a=1</a:t>
            </a:r>
            <a:endParaRPr sz="1300">
              <a:solidFill>
                <a:schemeClr val="accent6"/>
              </a:solidFill>
            </a:endParaRPr>
          </a:p>
          <a:p>
            <a:pPr indent="0" lvl="0" marL="0" rtl="0" algn="l">
              <a:spcBef>
                <a:spcPts val="0"/>
              </a:spcBef>
              <a:spcAft>
                <a:spcPts val="0"/>
              </a:spcAft>
              <a:buNone/>
            </a:pPr>
            <a:r>
              <a:rPr lang="en" sz="1300">
                <a:solidFill>
                  <a:schemeClr val="accent6"/>
                </a:solidFill>
              </a:rPr>
              <a:t>a=a+1 </a:t>
            </a:r>
            <a:endParaRPr sz="1300">
              <a:solidFill>
                <a:schemeClr val="accent6"/>
              </a:solidFill>
            </a:endParaRPr>
          </a:p>
          <a:p>
            <a:pPr indent="0" lvl="0" marL="0" rtl="0" algn="l">
              <a:spcBef>
                <a:spcPts val="0"/>
              </a:spcBef>
              <a:spcAft>
                <a:spcPts val="0"/>
              </a:spcAft>
              <a:buNone/>
            </a:pPr>
            <a:r>
              <a:rPr lang="en" sz="1300">
                <a:solidFill>
                  <a:schemeClr val="accent6"/>
                </a:solidFill>
              </a:rPr>
              <a:t>a=2 </a:t>
            </a:r>
            <a:endParaRPr sz="1300">
              <a:solidFill>
                <a:schemeClr val="accent6"/>
              </a:solidFill>
            </a:endParaRPr>
          </a:p>
          <a:p>
            <a:pPr indent="0" lvl="0" marL="0" rtl="0" algn="l">
              <a:spcBef>
                <a:spcPts val="0"/>
              </a:spcBef>
              <a:spcAft>
                <a:spcPts val="0"/>
              </a:spcAft>
              <a:buNone/>
            </a:pPr>
            <a:r>
              <a:rPr lang="en" sz="1300">
                <a:solidFill>
                  <a:schemeClr val="accent6"/>
                </a:solidFill>
              </a:rPr>
              <a:t>Write a=2</a:t>
            </a:r>
            <a:endParaRPr sz="1300">
              <a:solidFill>
                <a:schemeClr val="accent6"/>
              </a:solidFill>
            </a:endParaRPr>
          </a:p>
        </p:txBody>
      </p:sp>
      <p:sp>
        <p:nvSpPr>
          <p:cNvPr id="5391" name="Google Shape;5391;p272"/>
          <p:cNvSpPr/>
          <p:nvPr/>
        </p:nvSpPr>
        <p:spPr>
          <a:xfrm>
            <a:off x="3856275" y="526950"/>
            <a:ext cx="522300" cy="409500"/>
          </a:xfrm>
          <a:prstGeom prst="pentagon">
            <a:avLst>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
        <p:nvSpPr>
          <p:cNvPr id="5392" name="Google Shape;5392;p272"/>
          <p:cNvSpPr txBox="1"/>
          <p:nvPr/>
        </p:nvSpPr>
        <p:spPr>
          <a:xfrm>
            <a:off x="4372878" y="22958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Acquire Mutex (waits)</a:t>
            </a:r>
            <a:endParaRPr sz="1500">
              <a:solidFill>
                <a:schemeClr val="accent6"/>
              </a:solidFill>
            </a:endParaRPr>
          </a:p>
        </p:txBody>
      </p:sp>
      <p:cxnSp>
        <p:nvCxnSpPr>
          <p:cNvPr id="5393" name="Google Shape;5393;p272"/>
          <p:cNvCxnSpPr>
            <a:stCxn id="5387" idx="1"/>
            <a:endCxn id="5390" idx="1"/>
          </p:cNvCxnSpPr>
          <p:nvPr/>
        </p:nvCxnSpPr>
        <p:spPr>
          <a:xfrm flipH="1">
            <a:off x="3000228" y="363544"/>
            <a:ext cx="735000" cy="2459100"/>
          </a:xfrm>
          <a:prstGeom prst="curvedConnector3">
            <a:avLst>
              <a:gd fmla="val 132412" name="adj1"/>
            </a:avLst>
          </a:prstGeom>
          <a:noFill/>
          <a:ln cap="flat" cmpd="sng" w="9525">
            <a:solidFill>
              <a:srgbClr val="FF0000"/>
            </a:solidFill>
            <a:prstDash val="solid"/>
            <a:round/>
            <a:headEnd len="med" w="med" type="triangle"/>
            <a:tailEnd len="med" w="med" type="none"/>
          </a:ln>
        </p:spPr>
      </p:cxnSp>
      <p:cxnSp>
        <p:nvCxnSpPr>
          <p:cNvPr id="5394" name="Google Shape;5394;p272"/>
          <p:cNvCxnSpPr>
            <a:stCxn id="5389" idx="0"/>
            <a:endCxn id="5391" idx="5"/>
          </p:cNvCxnSpPr>
          <p:nvPr/>
        </p:nvCxnSpPr>
        <p:spPr>
          <a:xfrm flipH="1" rot="5400000">
            <a:off x="4546753" y="514998"/>
            <a:ext cx="288600" cy="625200"/>
          </a:xfrm>
          <a:prstGeom prst="curvedConnector2">
            <a:avLst/>
          </a:prstGeom>
          <a:noFill/>
          <a:ln cap="flat" cmpd="sng" w="9525">
            <a:solidFill>
              <a:srgbClr val="FFFF00"/>
            </a:solidFill>
            <a:prstDash val="solid"/>
            <a:round/>
            <a:headEnd len="med" w="med" type="none"/>
            <a:tailEnd len="med" w="med" type="triangle"/>
          </a:ln>
        </p:spPr>
      </p:cxnSp>
      <p:sp>
        <p:nvSpPr>
          <p:cNvPr id="5395" name="Google Shape;5395;p272"/>
          <p:cNvSpPr txBox="1"/>
          <p:nvPr/>
        </p:nvSpPr>
        <p:spPr>
          <a:xfrm>
            <a:off x="117675" y="4707375"/>
            <a:ext cx="80553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accent2"/>
                </a:solidFill>
              </a:rPr>
              <a:t>Thread 1 writes a back to the stack/heap memory a is now 2 in memory</a:t>
            </a:r>
            <a:endParaRPr i="1" sz="1100">
              <a:solidFill>
                <a:schemeClr val="accent2"/>
              </a:solidFill>
            </a:endParaRPr>
          </a:p>
        </p:txBody>
      </p:sp>
      <p:pic>
        <p:nvPicPr>
          <p:cNvPr id="5396" name="Google Shape;5396;p272"/>
          <p:cNvPicPr preferRelativeResize="0"/>
          <p:nvPr/>
        </p:nvPicPr>
        <p:blipFill>
          <a:blip r:embed="rId3">
            <a:alphaModFix/>
          </a:blip>
          <a:stretch>
            <a:fillRect/>
          </a:stretch>
        </p:blipFill>
        <p:spPr>
          <a:xfrm>
            <a:off x="4807950" y="447425"/>
            <a:ext cx="336000" cy="3360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0" name="Shape 5400"/>
        <p:cNvGrpSpPr/>
        <p:nvPr/>
      </p:nvGrpSpPr>
      <p:grpSpPr>
        <a:xfrm>
          <a:off x="0" y="0"/>
          <a:ext cx="0" cy="0"/>
          <a:chOff x="0" y="0"/>
          <a:chExt cx="0" cy="0"/>
        </a:xfrm>
      </p:grpSpPr>
      <p:sp>
        <p:nvSpPr>
          <p:cNvPr id="5401" name="Google Shape;5401;p273"/>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a=2</a:t>
            </a:r>
            <a:endParaRPr/>
          </a:p>
        </p:txBody>
      </p:sp>
      <p:sp>
        <p:nvSpPr>
          <p:cNvPr id="5402" name="Google Shape;5402;p273"/>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403" name="Google Shape;5403;p273"/>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404" name="Google Shape;5404;p273"/>
          <p:cNvSpPr txBox="1"/>
          <p:nvPr/>
        </p:nvSpPr>
        <p:spPr>
          <a:xfrm>
            <a:off x="3000125" y="2295750"/>
            <a:ext cx="1344600" cy="10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Release mutex</a:t>
            </a:r>
            <a:endParaRPr sz="1300">
              <a:solidFill>
                <a:schemeClr val="accent6"/>
              </a:solidFill>
            </a:endParaRPr>
          </a:p>
        </p:txBody>
      </p:sp>
      <p:sp>
        <p:nvSpPr>
          <p:cNvPr id="5405" name="Google Shape;5405;p273"/>
          <p:cNvSpPr/>
          <p:nvPr/>
        </p:nvSpPr>
        <p:spPr>
          <a:xfrm>
            <a:off x="3856275" y="526950"/>
            <a:ext cx="522300" cy="409500"/>
          </a:xfrm>
          <a:prstGeom prst="pentagon">
            <a:avLst>
              <a:gd fmla="val 105146" name="hf"/>
              <a:gd fmla="val 110557" name="vf"/>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
        <p:nvSpPr>
          <p:cNvPr id="5406" name="Google Shape;5406;p273"/>
          <p:cNvSpPr txBox="1"/>
          <p:nvPr/>
        </p:nvSpPr>
        <p:spPr>
          <a:xfrm>
            <a:off x="4372878" y="22958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Acquire Mutex(unblocked)</a:t>
            </a:r>
            <a:endParaRPr sz="1500">
              <a:solidFill>
                <a:schemeClr val="accent6"/>
              </a:solidFill>
            </a:endParaRPr>
          </a:p>
        </p:txBody>
      </p:sp>
      <p:cxnSp>
        <p:nvCxnSpPr>
          <p:cNvPr id="5407" name="Google Shape;5407;p273"/>
          <p:cNvCxnSpPr>
            <a:stCxn id="5403" idx="0"/>
            <a:endCxn id="5405" idx="5"/>
          </p:cNvCxnSpPr>
          <p:nvPr/>
        </p:nvCxnSpPr>
        <p:spPr>
          <a:xfrm flipH="1" rot="5400000">
            <a:off x="4546753" y="514998"/>
            <a:ext cx="288600" cy="625200"/>
          </a:xfrm>
          <a:prstGeom prst="curvedConnector2">
            <a:avLst/>
          </a:prstGeom>
          <a:noFill/>
          <a:ln cap="flat" cmpd="sng" w="9525">
            <a:solidFill>
              <a:srgbClr val="FFFF00"/>
            </a:solidFill>
            <a:prstDash val="solid"/>
            <a:round/>
            <a:headEnd len="med" w="med" type="none"/>
            <a:tailEnd len="med" w="med" type="triangle"/>
          </a:ln>
        </p:spPr>
      </p:cxnSp>
      <p:sp>
        <p:nvSpPr>
          <p:cNvPr id="5408" name="Google Shape;5408;p273"/>
          <p:cNvSpPr txBox="1"/>
          <p:nvPr/>
        </p:nvSpPr>
        <p:spPr>
          <a:xfrm>
            <a:off x="117675" y="4707375"/>
            <a:ext cx="80553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accent2"/>
                </a:solidFill>
              </a:rPr>
              <a:t>Thread 1 releases the mutex, immediately T2 gets it (OS will context switch T2 back)</a:t>
            </a:r>
            <a:endParaRPr i="1" sz="1100">
              <a:solidFill>
                <a:schemeClr val="accent2"/>
              </a:solidFill>
            </a:endParaRPr>
          </a:p>
        </p:txBody>
      </p:sp>
      <p:pic>
        <p:nvPicPr>
          <p:cNvPr id="5409" name="Google Shape;5409;p273"/>
          <p:cNvPicPr preferRelativeResize="0"/>
          <p:nvPr/>
        </p:nvPicPr>
        <p:blipFill>
          <a:blip r:embed="rId3">
            <a:alphaModFix/>
          </a:blip>
          <a:stretch>
            <a:fillRect/>
          </a:stretch>
        </p:blipFill>
        <p:spPr>
          <a:xfrm>
            <a:off x="4807950" y="447425"/>
            <a:ext cx="336000" cy="336000"/>
          </a:xfrm>
          <a:prstGeom prst="rect">
            <a:avLst/>
          </a:prstGeom>
          <a:noFill/>
          <a:ln>
            <a:noFill/>
          </a:ln>
        </p:spPr>
      </p:pic>
      <p:cxnSp>
        <p:nvCxnSpPr>
          <p:cNvPr id="5410" name="Google Shape;5410;p273"/>
          <p:cNvCxnSpPr>
            <a:endCxn id="5405" idx="1"/>
          </p:cNvCxnSpPr>
          <p:nvPr/>
        </p:nvCxnSpPr>
        <p:spPr>
          <a:xfrm flipH="1" rot="10800000">
            <a:off x="3468076" y="683365"/>
            <a:ext cx="388200" cy="264900"/>
          </a:xfrm>
          <a:prstGeom prst="curvedConnector3">
            <a:avLst>
              <a:gd fmla="val 50000"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4" name="Shape 5414"/>
        <p:cNvGrpSpPr/>
        <p:nvPr/>
      </p:nvGrpSpPr>
      <p:grpSpPr>
        <a:xfrm>
          <a:off x="0" y="0"/>
          <a:ext cx="0" cy="0"/>
          <a:chOff x="0" y="0"/>
          <a:chExt cx="0" cy="0"/>
        </a:xfrm>
      </p:grpSpPr>
      <p:sp>
        <p:nvSpPr>
          <p:cNvPr id="5415" name="Google Shape;5415;p274"/>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a=2</a:t>
            </a:r>
            <a:endParaRPr/>
          </a:p>
        </p:txBody>
      </p:sp>
      <p:sp>
        <p:nvSpPr>
          <p:cNvPr id="5416" name="Google Shape;5416;p274"/>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417" name="Google Shape;5417;p274"/>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418" name="Google Shape;5418;p274"/>
          <p:cNvSpPr txBox="1"/>
          <p:nvPr/>
        </p:nvSpPr>
        <p:spPr>
          <a:xfrm>
            <a:off x="3000125" y="2295750"/>
            <a:ext cx="1344600" cy="10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Release mutex</a:t>
            </a:r>
            <a:endParaRPr sz="1300">
              <a:solidFill>
                <a:schemeClr val="accent6"/>
              </a:solidFill>
            </a:endParaRPr>
          </a:p>
        </p:txBody>
      </p:sp>
      <p:sp>
        <p:nvSpPr>
          <p:cNvPr id="5419" name="Google Shape;5419;p274"/>
          <p:cNvSpPr/>
          <p:nvPr/>
        </p:nvSpPr>
        <p:spPr>
          <a:xfrm>
            <a:off x="3856275" y="526950"/>
            <a:ext cx="522300" cy="409500"/>
          </a:xfrm>
          <a:prstGeom prst="pentagon">
            <a:avLst>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
        <p:nvSpPr>
          <p:cNvPr id="5420" name="Google Shape;5420;p274"/>
          <p:cNvSpPr txBox="1"/>
          <p:nvPr/>
        </p:nvSpPr>
        <p:spPr>
          <a:xfrm>
            <a:off x="4372878" y="22958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Acquire Mutex</a:t>
            </a:r>
            <a:endParaRPr sz="1500">
              <a:solidFill>
                <a:schemeClr val="accent6"/>
              </a:solidFill>
            </a:endParaRPr>
          </a:p>
        </p:txBody>
      </p:sp>
      <p:cxnSp>
        <p:nvCxnSpPr>
          <p:cNvPr id="5421" name="Google Shape;5421;p274"/>
          <p:cNvCxnSpPr>
            <a:stCxn id="5417" idx="0"/>
            <a:endCxn id="5419" idx="5"/>
          </p:cNvCxnSpPr>
          <p:nvPr/>
        </p:nvCxnSpPr>
        <p:spPr>
          <a:xfrm flipH="1" rot="5400000">
            <a:off x="4546753" y="514998"/>
            <a:ext cx="288600" cy="625200"/>
          </a:xfrm>
          <a:prstGeom prst="curvedConnector2">
            <a:avLst/>
          </a:prstGeom>
          <a:noFill/>
          <a:ln cap="flat" cmpd="sng" w="9525">
            <a:solidFill>
              <a:srgbClr val="FFFF00"/>
            </a:solidFill>
            <a:prstDash val="solid"/>
            <a:round/>
            <a:headEnd len="med" w="med" type="none"/>
            <a:tailEnd len="med" w="med" type="triangle"/>
          </a:ln>
        </p:spPr>
      </p:cxnSp>
      <p:sp>
        <p:nvSpPr>
          <p:cNvPr id="5422" name="Google Shape;5422;p274"/>
          <p:cNvSpPr txBox="1"/>
          <p:nvPr/>
        </p:nvSpPr>
        <p:spPr>
          <a:xfrm>
            <a:off x="117675" y="4707375"/>
            <a:ext cx="80553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accent2"/>
                </a:solidFill>
              </a:rPr>
              <a:t>Thread 1 releases the mutex, immediately T2 gets it (OS will context switch T2 back)</a:t>
            </a:r>
            <a:endParaRPr i="1" sz="1100">
              <a:solidFill>
                <a:schemeClr val="accent2"/>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6" name="Shape 5426"/>
        <p:cNvGrpSpPr/>
        <p:nvPr/>
      </p:nvGrpSpPr>
      <p:grpSpPr>
        <a:xfrm>
          <a:off x="0" y="0"/>
          <a:ext cx="0" cy="0"/>
          <a:chOff x="0" y="0"/>
          <a:chExt cx="0" cy="0"/>
        </a:xfrm>
      </p:grpSpPr>
      <p:sp>
        <p:nvSpPr>
          <p:cNvPr id="5427" name="Google Shape;5427;p275"/>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a=3</a:t>
            </a:r>
            <a:endParaRPr/>
          </a:p>
        </p:txBody>
      </p:sp>
      <p:sp>
        <p:nvSpPr>
          <p:cNvPr id="5428" name="Google Shape;5428;p275"/>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429" name="Google Shape;5429;p275"/>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430" name="Google Shape;5430;p275"/>
          <p:cNvSpPr txBox="1"/>
          <p:nvPr/>
        </p:nvSpPr>
        <p:spPr>
          <a:xfrm>
            <a:off x="3000125" y="2295750"/>
            <a:ext cx="1344600" cy="10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Release mutex</a:t>
            </a:r>
            <a:endParaRPr sz="1300">
              <a:solidFill>
                <a:schemeClr val="accent6"/>
              </a:solidFill>
            </a:endParaRPr>
          </a:p>
        </p:txBody>
      </p:sp>
      <p:sp>
        <p:nvSpPr>
          <p:cNvPr id="5431" name="Google Shape;5431;p275"/>
          <p:cNvSpPr/>
          <p:nvPr/>
        </p:nvSpPr>
        <p:spPr>
          <a:xfrm>
            <a:off x="3856275" y="526950"/>
            <a:ext cx="522300" cy="409500"/>
          </a:xfrm>
          <a:prstGeom prst="pentagon">
            <a:avLst>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
        <p:nvSpPr>
          <p:cNvPr id="5432" name="Google Shape;5432;p275"/>
          <p:cNvSpPr txBox="1"/>
          <p:nvPr/>
        </p:nvSpPr>
        <p:spPr>
          <a:xfrm>
            <a:off x="4372878" y="2295851"/>
            <a:ext cx="1344600" cy="8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a=2</a:t>
            </a:r>
            <a:endParaRPr sz="1500">
              <a:solidFill>
                <a:schemeClr val="accent6"/>
              </a:solidFill>
            </a:endParaRPr>
          </a:p>
          <a:p>
            <a:pPr indent="0" lvl="0" marL="0" rtl="0" algn="l">
              <a:spcBef>
                <a:spcPts val="0"/>
              </a:spcBef>
              <a:spcAft>
                <a:spcPts val="0"/>
              </a:spcAft>
              <a:buNone/>
            </a:pPr>
            <a:r>
              <a:rPr lang="en" sz="1500">
                <a:solidFill>
                  <a:schemeClr val="accent6"/>
                </a:solidFill>
              </a:rPr>
              <a:t>a=a+1</a:t>
            </a:r>
            <a:endParaRPr sz="1500">
              <a:solidFill>
                <a:schemeClr val="accent6"/>
              </a:solidFill>
            </a:endParaRPr>
          </a:p>
          <a:p>
            <a:pPr indent="0" lvl="0" marL="0" rtl="0" algn="l">
              <a:spcBef>
                <a:spcPts val="0"/>
              </a:spcBef>
              <a:spcAft>
                <a:spcPts val="0"/>
              </a:spcAft>
              <a:buNone/>
            </a:pPr>
            <a:r>
              <a:rPr lang="en" sz="1500">
                <a:solidFill>
                  <a:schemeClr val="accent6"/>
                </a:solidFill>
              </a:rPr>
              <a:t>a=3</a:t>
            </a:r>
            <a:endParaRPr sz="1500">
              <a:solidFill>
                <a:schemeClr val="accent6"/>
              </a:solidFill>
            </a:endParaRPr>
          </a:p>
          <a:p>
            <a:pPr indent="0" lvl="0" marL="0" rtl="0" algn="l">
              <a:spcBef>
                <a:spcPts val="0"/>
              </a:spcBef>
              <a:spcAft>
                <a:spcPts val="0"/>
              </a:spcAft>
              <a:buNone/>
            </a:pPr>
            <a:r>
              <a:rPr lang="en" sz="1500">
                <a:solidFill>
                  <a:schemeClr val="accent6"/>
                </a:solidFill>
              </a:rPr>
              <a:t>Write a</a:t>
            </a:r>
            <a:endParaRPr sz="1500">
              <a:solidFill>
                <a:schemeClr val="accent6"/>
              </a:solidFill>
            </a:endParaRPr>
          </a:p>
          <a:p>
            <a:pPr indent="0" lvl="0" marL="0" rtl="0" algn="l">
              <a:spcBef>
                <a:spcPts val="0"/>
              </a:spcBef>
              <a:spcAft>
                <a:spcPts val="0"/>
              </a:spcAft>
              <a:buNone/>
            </a:pPr>
            <a:r>
              <a:rPr lang="en" sz="1500">
                <a:solidFill>
                  <a:schemeClr val="accent6"/>
                </a:solidFill>
              </a:rPr>
              <a:t>Release mutex</a:t>
            </a:r>
            <a:endParaRPr sz="1500">
              <a:solidFill>
                <a:schemeClr val="accent6"/>
              </a:solidFill>
            </a:endParaRPr>
          </a:p>
        </p:txBody>
      </p:sp>
      <p:sp>
        <p:nvSpPr>
          <p:cNvPr id="5433" name="Google Shape;5433;p275"/>
          <p:cNvSpPr txBox="1"/>
          <p:nvPr/>
        </p:nvSpPr>
        <p:spPr>
          <a:xfrm>
            <a:off x="117675" y="4707375"/>
            <a:ext cx="80553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accent2"/>
                </a:solidFill>
              </a:rPr>
              <a:t>Thread 2 resumes, get the latest version of a which is 2, increments it to 3, writes back to memory, releases</a:t>
            </a:r>
            <a:endParaRPr i="1" sz="1100">
              <a:solidFill>
                <a:schemeClr val="accent2"/>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7" name="Shape 5437"/>
        <p:cNvGrpSpPr/>
        <p:nvPr/>
      </p:nvGrpSpPr>
      <p:grpSpPr>
        <a:xfrm>
          <a:off x="0" y="0"/>
          <a:ext cx="0" cy="0"/>
          <a:chOff x="0" y="0"/>
          <a:chExt cx="0" cy="0"/>
        </a:xfrm>
      </p:grpSpPr>
      <p:sp>
        <p:nvSpPr>
          <p:cNvPr id="5438" name="Google Shape;5438;p276"/>
          <p:cNvSpPr/>
          <p:nvPr/>
        </p:nvSpPr>
        <p:spPr>
          <a:xfrm>
            <a:off x="3735228" y="235594"/>
            <a:ext cx="764400" cy="2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a=3</a:t>
            </a:r>
            <a:endParaRPr/>
          </a:p>
        </p:txBody>
      </p:sp>
      <p:sp>
        <p:nvSpPr>
          <p:cNvPr id="5439" name="Google Shape;5439;p276"/>
          <p:cNvSpPr/>
          <p:nvPr/>
        </p:nvSpPr>
        <p:spPr>
          <a:xfrm>
            <a:off x="3035059" y="971898"/>
            <a:ext cx="1195800" cy="1224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T1 </a:t>
            </a:r>
            <a:endParaRPr/>
          </a:p>
          <a:p>
            <a:pPr indent="0" lvl="0" marL="0" rtl="0" algn="ctr">
              <a:spcBef>
                <a:spcPts val="0"/>
              </a:spcBef>
              <a:spcAft>
                <a:spcPts val="0"/>
              </a:spcAft>
              <a:buNone/>
            </a:pPr>
            <a:r>
              <a:rPr lang="en"/>
              <a:t>a++</a:t>
            </a:r>
            <a:endParaRPr/>
          </a:p>
        </p:txBody>
      </p:sp>
      <p:sp>
        <p:nvSpPr>
          <p:cNvPr id="5440" name="Google Shape;5440;p276"/>
          <p:cNvSpPr/>
          <p:nvPr/>
        </p:nvSpPr>
        <p:spPr>
          <a:xfrm>
            <a:off x="4405753" y="971898"/>
            <a:ext cx="1195800" cy="122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T2</a:t>
            </a:r>
            <a:endParaRPr/>
          </a:p>
          <a:p>
            <a:pPr indent="0" lvl="0" marL="0" rtl="0" algn="ctr">
              <a:spcBef>
                <a:spcPts val="0"/>
              </a:spcBef>
              <a:spcAft>
                <a:spcPts val="0"/>
              </a:spcAft>
              <a:buNone/>
            </a:pPr>
            <a:r>
              <a:rPr lang="en"/>
              <a:t>a++</a:t>
            </a:r>
            <a:endParaRPr/>
          </a:p>
        </p:txBody>
      </p:sp>
      <p:sp>
        <p:nvSpPr>
          <p:cNvPr id="5441" name="Google Shape;5441;p276"/>
          <p:cNvSpPr/>
          <p:nvPr/>
        </p:nvSpPr>
        <p:spPr>
          <a:xfrm>
            <a:off x="3856275" y="526950"/>
            <a:ext cx="522300" cy="409500"/>
          </a:xfrm>
          <a:prstGeom prst="pentagon">
            <a:avLst>
              <a:gd fmla="val 105146" name="hf"/>
              <a:gd fmla="val 110557"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t>
            </a:r>
            <a:endParaRPr b="1" sz="1200"/>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5" name="Shape 5445"/>
        <p:cNvGrpSpPr/>
        <p:nvPr/>
      </p:nvGrpSpPr>
      <p:grpSpPr>
        <a:xfrm>
          <a:off x="0" y="0"/>
          <a:ext cx="0" cy="0"/>
          <a:chOff x="0" y="0"/>
          <a:chExt cx="0" cy="0"/>
        </a:xfrm>
      </p:grpSpPr>
      <p:sp>
        <p:nvSpPr>
          <p:cNvPr id="5446" name="Google Shape;5446;p27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Mutexes Gotchas</a:t>
            </a:r>
            <a:endParaRPr/>
          </a:p>
        </p:txBody>
      </p:sp>
      <p:sp>
        <p:nvSpPr>
          <p:cNvPr id="5447" name="Google Shape;5447;p277"/>
          <p:cNvSpPr txBox="1"/>
          <p:nvPr>
            <p:ph idx="1" type="body"/>
          </p:nvPr>
        </p:nvSpPr>
        <p:spPr>
          <a:xfrm>
            <a:off x="259500" y="1123400"/>
            <a:ext cx="63654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Mutex has ownership</a:t>
            </a:r>
            <a:endParaRPr sz="1900"/>
          </a:p>
          <a:p>
            <a:pPr indent="-349250" lvl="0" marL="457200" rtl="0" algn="l">
              <a:spcBef>
                <a:spcPts val="0"/>
              </a:spcBef>
              <a:spcAft>
                <a:spcPts val="0"/>
              </a:spcAft>
              <a:buSzPts val="1900"/>
              <a:buChar char="●"/>
            </a:pPr>
            <a:r>
              <a:rPr lang="en" sz="1900"/>
              <a:t>The thread that locks Mutex MUST unlock</a:t>
            </a:r>
            <a:endParaRPr sz="1900"/>
          </a:p>
          <a:p>
            <a:pPr indent="-349250" lvl="0" marL="457200" rtl="0" algn="l">
              <a:spcBef>
                <a:spcPts val="0"/>
              </a:spcBef>
              <a:spcAft>
                <a:spcPts val="0"/>
              </a:spcAft>
              <a:buSzPts val="1900"/>
              <a:buChar char="●"/>
            </a:pPr>
            <a:r>
              <a:rPr lang="en" sz="1900"/>
              <a:t>If a thread terminates the mutex can remain locked</a:t>
            </a:r>
            <a:endParaRPr sz="1900"/>
          </a:p>
          <a:p>
            <a:pPr indent="-349250" lvl="0" marL="457200" rtl="0" algn="l">
              <a:spcBef>
                <a:spcPts val="0"/>
              </a:spcBef>
              <a:spcAft>
                <a:spcPts val="0"/>
              </a:spcAft>
              <a:buSzPts val="1900"/>
              <a:buChar char="●"/>
            </a:pPr>
            <a:r>
              <a:rPr lang="en" sz="1900"/>
              <a:t>Can cause deadlock</a:t>
            </a:r>
            <a:endParaRPr sz="1900"/>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sp>
        <p:nvSpPr>
          <p:cNvPr id="5452" name="Google Shape;5452;p27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Semaphores</a:t>
            </a:r>
            <a:endParaRPr/>
          </a:p>
        </p:txBody>
      </p:sp>
      <p:sp>
        <p:nvSpPr>
          <p:cNvPr id="5453" name="Google Shape;5453;p278"/>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Semaphores can be </a:t>
            </a:r>
            <a:r>
              <a:rPr lang="en" sz="1900"/>
              <a:t>used for mutual exclusion</a:t>
            </a:r>
            <a:endParaRPr sz="1900"/>
          </a:p>
          <a:p>
            <a:pPr indent="-349250" lvl="0" marL="457200" rtl="0" algn="l">
              <a:spcBef>
                <a:spcPts val="0"/>
              </a:spcBef>
              <a:spcAft>
                <a:spcPts val="0"/>
              </a:spcAft>
              <a:buSzPts val="1900"/>
              <a:buChar char="●"/>
            </a:pPr>
            <a:r>
              <a:rPr lang="en" sz="1900"/>
              <a:t>Signal increments, Wait decrements (atomically) </a:t>
            </a:r>
            <a:endParaRPr sz="1900"/>
          </a:p>
          <a:p>
            <a:pPr indent="-349250" lvl="0" marL="457200" rtl="0" algn="l">
              <a:spcBef>
                <a:spcPts val="0"/>
              </a:spcBef>
              <a:spcAft>
                <a:spcPts val="0"/>
              </a:spcAft>
              <a:buSzPts val="1900"/>
              <a:buChar char="●"/>
            </a:pPr>
            <a:r>
              <a:rPr lang="en" sz="1900"/>
              <a:t>Wait blocks when semaphore = 0</a:t>
            </a:r>
            <a:endParaRPr sz="1900"/>
          </a:p>
          <a:p>
            <a:pPr indent="-349250" lvl="0" marL="457200" rtl="0" algn="l">
              <a:spcBef>
                <a:spcPts val="0"/>
              </a:spcBef>
              <a:spcAft>
                <a:spcPts val="0"/>
              </a:spcAft>
              <a:buSzPts val="1900"/>
              <a:buChar char="●"/>
            </a:pPr>
            <a:r>
              <a:rPr lang="en" sz="1900"/>
              <a:t>Any thread with access to the semaphore can signal/wait</a:t>
            </a:r>
            <a:endParaRPr sz="1900"/>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sp>
        <p:nvSpPr>
          <p:cNvPr id="5458" name="Google Shape;5458;p27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459" name="Google Shape;5459;p279"/>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Concurrent</a:t>
            </a:r>
            <a:r>
              <a:rPr lang="en" sz="1900"/>
              <a:t> programming improves performance</a:t>
            </a:r>
            <a:endParaRPr sz="1900"/>
          </a:p>
          <a:p>
            <a:pPr indent="-349250" lvl="0" marL="457200" rtl="0" algn="l">
              <a:spcBef>
                <a:spcPts val="0"/>
              </a:spcBef>
              <a:spcAft>
                <a:spcPts val="0"/>
              </a:spcAft>
              <a:buSzPts val="1900"/>
              <a:buChar char="●"/>
            </a:pPr>
            <a:r>
              <a:rPr lang="en" sz="1900"/>
              <a:t>Can use processes or threads</a:t>
            </a:r>
            <a:endParaRPr sz="1900"/>
          </a:p>
          <a:p>
            <a:pPr indent="-349250" lvl="0" marL="457200" rtl="0" algn="l">
              <a:spcBef>
                <a:spcPts val="0"/>
              </a:spcBef>
              <a:spcAft>
                <a:spcPts val="0"/>
              </a:spcAft>
              <a:buSzPts val="1900"/>
              <a:buChar char="●"/>
            </a:pPr>
            <a:r>
              <a:rPr lang="en" sz="1900"/>
              <a:t>Challenging as need to deal with race conditions</a:t>
            </a:r>
            <a:endParaRPr sz="1900"/>
          </a:p>
          <a:p>
            <a:pPr indent="-349250" lvl="0" marL="457200" rtl="0" algn="l">
              <a:spcBef>
                <a:spcPts val="0"/>
              </a:spcBef>
              <a:spcAft>
                <a:spcPts val="0"/>
              </a:spcAft>
              <a:buSzPts val="1900"/>
              <a:buChar char="●"/>
            </a:pPr>
            <a:r>
              <a:rPr lang="en" sz="1900"/>
              <a:t>Using Mutex/Semaphores help</a:t>
            </a:r>
            <a:endParaRPr sz="1900"/>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5463" name="Shape 5463"/>
        <p:cNvGrpSpPr/>
        <p:nvPr/>
      </p:nvGrpSpPr>
      <p:grpSpPr>
        <a:xfrm>
          <a:off x="0" y="0"/>
          <a:ext cx="0" cy="0"/>
          <a:chOff x="0" y="0"/>
          <a:chExt cx="0" cy="0"/>
        </a:xfrm>
      </p:grpSpPr>
      <p:sp>
        <p:nvSpPr>
          <p:cNvPr id="5464" name="Google Shape;5464;p280"/>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Storage</a:t>
            </a:r>
            <a:r>
              <a:rPr lang="en"/>
              <a:t> Management</a:t>
            </a:r>
            <a:endParaRPr/>
          </a:p>
        </p:txBody>
      </p:sp>
      <p:sp>
        <p:nvSpPr>
          <p:cNvPr id="5465" name="Google Shape;5465;p2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internals of disk storage</a:t>
            </a:r>
            <a:endParaRPr/>
          </a:p>
        </p:txBody>
      </p:sp>
      <p:sp>
        <p:nvSpPr>
          <p:cNvPr id="5466" name="Google Shape;5466;p28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0" name="Shape 5470"/>
        <p:cNvGrpSpPr/>
        <p:nvPr/>
      </p:nvGrpSpPr>
      <p:grpSpPr>
        <a:xfrm>
          <a:off x="0" y="0"/>
          <a:ext cx="0" cy="0"/>
          <a:chOff x="0" y="0"/>
          <a:chExt cx="0" cy="0"/>
        </a:xfrm>
      </p:grpSpPr>
      <p:sp>
        <p:nvSpPr>
          <p:cNvPr id="5471" name="Google Shape;5471;p281"/>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Persistent Storage</a:t>
            </a:r>
            <a:endParaRPr/>
          </a:p>
        </p:txBody>
      </p:sp>
      <p:sp>
        <p:nvSpPr>
          <p:cNvPr id="5472" name="Google Shape;5472;p281"/>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a:t>
            </a:r>
            <a:r>
              <a:rPr lang="en"/>
              <a:t>Persist</a:t>
            </a:r>
            <a:r>
              <a:rPr lang="en"/>
              <a:t>?</a:t>
            </a:r>
            <a:endParaRPr/>
          </a:p>
        </p:txBody>
      </p:sp>
      <p:sp>
        <p:nvSpPr>
          <p:cNvPr id="5473" name="Google Shape;5473;p28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a:t>
            </a:r>
            <a:endParaRPr/>
          </a:p>
        </p:txBody>
      </p:sp>
      <p:sp>
        <p:nvSpPr>
          <p:cNvPr id="252" name="Google Shape;252;p39"/>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Code is compiled and linked for a CPU</a:t>
            </a:r>
            <a:endParaRPr sz="2200"/>
          </a:p>
          <a:p>
            <a:pPr indent="-368300" lvl="0" marL="457200" rtl="0" algn="l">
              <a:spcBef>
                <a:spcPts val="0"/>
              </a:spcBef>
              <a:spcAft>
                <a:spcPts val="0"/>
              </a:spcAft>
              <a:buSzPts val="2200"/>
              <a:buChar char="●"/>
            </a:pPr>
            <a:r>
              <a:rPr lang="en" sz="2200"/>
              <a:t>Produces executable file program</a:t>
            </a:r>
            <a:endParaRPr sz="2200"/>
          </a:p>
          <a:p>
            <a:pPr indent="-368300" lvl="0" marL="457200" rtl="0" algn="l">
              <a:spcBef>
                <a:spcPts val="0"/>
              </a:spcBef>
              <a:spcAft>
                <a:spcPts val="0"/>
              </a:spcAft>
              <a:buSzPts val="2200"/>
              <a:buChar char="●"/>
            </a:pPr>
            <a:r>
              <a:rPr lang="en" sz="2200"/>
              <a:t>Only works on that CPU architecture</a:t>
            </a:r>
            <a:endParaRPr sz="2200"/>
          </a:p>
          <a:p>
            <a:pPr indent="-368300" lvl="0" marL="457200" rtl="0" algn="l">
              <a:spcBef>
                <a:spcPts val="0"/>
              </a:spcBef>
              <a:spcAft>
                <a:spcPts val="0"/>
              </a:spcAft>
              <a:buSzPts val="2200"/>
              <a:buChar char="●"/>
            </a:pPr>
            <a:r>
              <a:rPr lang="en" sz="2200"/>
              <a:t>At rest it follows an executable file format</a:t>
            </a:r>
            <a:endParaRPr sz="2200"/>
          </a:p>
          <a:p>
            <a:pPr indent="-368300" lvl="0" marL="457200" rtl="0" algn="l">
              <a:spcBef>
                <a:spcPts val="0"/>
              </a:spcBef>
              <a:spcAft>
                <a:spcPts val="0"/>
              </a:spcAft>
              <a:buSzPts val="2200"/>
              <a:buChar char="●"/>
            </a:pPr>
            <a:r>
              <a:rPr lang="en" sz="2200"/>
              <a:t>Lives on disk</a:t>
            </a:r>
            <a:endParaRPr sz="2200"/>
          </a:p>
        </p:txBody>
      </p:sp>
      <p:pic>
        <p:nvPicPr>
          <p:cNvPr id="253" name="Google Shape;253;p39"/>
          <p:cNvPicPr preferRelativeResize="0"/>
          <p:nvPr/>
        </p:nvPicPr>
        <p:blipFill>
          <a:blip r:embed="rId3">
            <a:alphaModFix/>
          </a:blip>
          <a:stretch>
            <a:fillRect/>
          </a:stretch>
        </p:blipFill>
        <p:spPr>
          <a:xfrm>
            <a:off x="6825700" y="145575"/>
            <a:ext cx="1916600" cy="258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7" name="Shape 5477"/>
        <p:cNvGrpSpPr/>
        <p:nvPr/>
      </p:nvGrpSpPr>
      <p:grpSpPr>
        <a:xfrm>
          <a:off x="0" y="0"/>
          <a:ext cx="0" cy="0"/>
          <a:chOff x="0" y="0"/>
          <a:chExt cx="0" cy="0"/>
        </a:xfrm>
      </p:grpSpPr>
      <p:sp>
        <p:nvSpPr>
          <p:cNvPr id="5478" name="Google Shape;5478;p28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Persistence</a:t>
            </a:r>
            <a:endParaRPr/>
          </a:p>
        </p:txBody>
      </p:sp>
      <p:sp>
        <p:nvSpPr>
          <p:cNvPr id="5479" name="Google Shape;5479;p282"/>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RAM is </a:t>
            </a:r>
            <a:r>
              <a:rPr lang="en" sz="1900"/>
              <a:t>volatile</a:t>
            </a:r>
            <a:r>
              <a:rPr lang="en" sz="1900"/>
              <a:t>, if power goes we lose data</a:t>
            </a:r>
            <a:endParaRPr sz="1900"/>
          </a:p>
          <a:p>
            <a:pPr indent="-349250" lvl="0" marL="457200" rtl="0" algn="l">
              <a:spcBef>
                <a:spcPts val="0"/>
              </a:spcBef>
              <a:spcAft>
                <a:spcPts val="0"/>
              </a:spcAft>
              <a:buSzPts val="1900"/>
              <a:buChar char="●"/>
            </a:pPr>
            <a:r>
              <a:rPr lang="en" sz="1900"/>
              <a:t>Need to </a:t>
            </a:r>
            <a:r>
              <a:rPr lang="en" sz="1900"/>
              <a:t>persist</a:t>
            </a:r>
            <a:r>
              <a:rPr lang="en" sz="1900"/>
              <a:t> data for certain use cases</a:t>
            </a:r>
            <a:endParaRPr sz="1900"/>
          </a:p>
          <a:p>
            <a:pPr indent="-349250" lvl="0" marL="457200" rtl="0" algn="l">
              <a:spcBef>
                <a:spcPts val="0"/>
              </a:spcBef>
              <a:spcAft>
                <a:spcPts val="0"/>
              </a:spcAft>
              <a:buSzPts val="1900"/>
              <a:buChar char="●"/>
            </a:pPr>
            <a:r>
              <a:rPr lang="en" sz="1900"/>
              <a:t>Megantic Tape, HDD, SSD, Flash</a:t>
            </a:r>
            <a:endParaRPr sz="1900"/>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3" name="Shape 5483"/>
        <p:cNvGrpSpPr/>
        <p:nvPr/>
      </p:nvGrpSpPr>
      <p:grpSpPr>
        <a:xfrm>
          <a:off x="0" y="0"/>
          <a:ext cx="0" cy="0"/>
          <a:chOff x="0" y="0"/>
          <a:chExt cx="0" cy="0"/>
        </a:xfrm>
      </p:grpSpPr>
      <p:sp>
        <p:nvSpPr>
          <p:cNvPr id="5484" name="Google Shape;5484;p28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HDD</a:t>
            </a:r>
            <a:endParaRPr/>
          </a:p>
        </p:txBody>
      </p:sp>
      <p:sp>
        <p:nvSpPr>
          <p:cNvPr id="5485" name="Google Shape;5485;p283"/>
          <p:cNvSpPr txBox="1"/>
          <p:nvPr>
            <p:ph idx="1" type="body"/>
          </p:nvPr>
        </p:nvSpPr>
        <p:spPr>
          <a:xfrm>
            <a:off x="259500" y="1123400"/>
            <a:ext cx="7209900" cy="1448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HDD consists of platters, heads, tracks and sectors</a:t>
            </a:r>
            <a:endParaRPr sz="1900"/>
          </a:p>
          <a:p>
            <a:pPr indent="-349250" lvl="0" marL="457200" rtl="0" algn="l">
              <a:spcBef>
                <a:spcPts val="0"/>
              </a:spcBef>
              <a:spcAft>
                <a:spcPts val="0"/>
              </a:spcAft>
              <a:buSzPts val="1900"/>
              <a:buChar char="●"/>
            </a:pPr>
            <a:r>
              <a:rPr lang="en" sz="1900"/>
              <a:t>Traditionally the OS addressed using CHS method</a:t>
            </a:r>
            <a:endParaRPr sz="1900"/>
          </a:p>
          <a:p>
            <a:pPr indent="-349250" lvl="1" marL="914400" rtl="0" algn="l">
              <a:spcBef>
                <a:spcPts val="0"/>
              </a:spcBef>
              <a:spcAft>
                <a:spcPts val="0"/>
              </a:spcAft>
              <a:buSzPts val="1900"/>
              <a:buChar char="○"/>
            </a:pPr>
            <a:r>
              <a:rPr lang="en" sz="1900"/>
              <a:t>Cylinder/ Head / Sector </a:t>
            </a:r>
            <a:endParaRPr sz="1900"/>
          </a:p>
          <a:p>
            <a:pPr indent="-349250" lvl="0" marL="457200" rtl="0" algn="l">
              <a:spcBef>
                <a:spcPts val="0"/>
              </a:spcBef>
              <a:spcAft>
                <a:spcPts val="0"/>
              </a:spcAft>
              <a:buSzPts val="1900"/>
              <a:buChar char="●"/>
            </a:pPr>
            <a:r>
              <a:rPr lang="en" sz="1900"/>
              <a:t>Geometrical Sector vs Disk sector</a:t>
            </a:r>
            <a:endParaRPr sz="1900"/>
          </a:p>
          <a:p>
            <a:pPr indent="-349250" lvl="0" marL="457200" rtl="0" algn="l">
              <a:spcBef>
                <a:spcPts val="0"/>
              </a:spcBef>
              <a:spcAft>
                <a:spcPts val="0"/>
              </a:spcAft>
              <a:buSzPts val="1900"/>
              <a:buChar char="●"/>
            </a:pPr>
            <a:r>
              <a:rPr lang="en" sz="1900"/>
              <a:t>The OS “knows” the physical layout of the HDD</a:t>
            </a:r>
            <a:endParaRPr sz="1900"/>
          </a:p>
        </p:txBody>
      </p:sp>
      <p:sp>
        <p:nvSpPr>
          <p:cNvPr id="5486" name="Google Shape;5486;p283"/>
          <p:cNvSpPr/>
          <p:nvPr/>
        </p:nvSpPr>
        <p:spPr>
          <a:xfrm>
            <a:off x="1612800" y="2974950"/>
            <a:ext cx="2310300" cy="5232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7" name="Google Shape;5487;p283"/>
          <p:cNvSpPr/>
          <p:nvPr/>
        </p:nvSpPr>
        <p:spPr>
          <a:xfrm>
            <a:off x="1612800" y="4217500"/>
            <a:ext cx="2310300" cy="5232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8" name="Google Shape;5488;p283"/>
          <p:cNvSpPr/>
          <p:nvPr/>
        </p:nvSpPr>
        <p:spPr>
          <a:xfrm>
            <a:off x="1877156" y="3029606"/>
            <a:ext cx="1849800" cy="39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9" name="Google Shape;5489;p283"/>
          <p:cNvSpPr/>
          <p:nvPr/>
        </p:nvSpPr>
        <p:spPr>
          <a:xfrm>
            <a:off x="2131739" y="3116356"/>
            <a:ext cx="1359600" cy="196800"/>
          </a:xfrm>
          <a:prstGeom prst="ellipse">
            <a:avLst/>
          </a:prstGeom>
          <a:noFill/>
          <a:ln cap="flat" cmpd="sng" w="9525">
            <a:solidFill>
              <a:srgbClr val="F8E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0" name="Google Shape;5490;p283"/>
          <p:cNvSpPr/>
          <p:nvPr/>
        </p:nvSpPr>
        <p:spPr>
          <a:xfrm>
            <a:off x="1656400" y="3590913"/>
            <a:ext cx="2310300" cy="5232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491" name="Google Shape;5491;p283"/>
          <p:cNvCxnSpPr>
            <a:endCxn id="5490" idx="1"/>
          </p:cNvCxnSpPr>
          <p:nvPr/>
        </p:nvCxnSpPr>
        <p:spPr>
          <a:xfrm rot="10800000">
            <a:off x="1994736" y="3667533"/>
            <a:ext cx="905700" cy="188400"/>
          </a:xfrm>
          <a:prstGeom prst="straightConnector1">
            <a:avLst/>
          </a:prstGeom>
          <a:noFill/>
          <a:ln cap="flat" cmpd="sng" w="9525">
            <a:solidFill>
              <a:srgbClr val="FF00FF"/>
            </a:solidFill>
            <a:prstDash val="solid"/>
            <a:round/>
            <a:headEnd len="med" w="med" type="none"/>
            <a:tailEnd len="med" w="med" type="none"/>
          </a:ln>
        </p:spPr>
      </p:cxnSp>
      <p:cxnSp>
        <p:nvCxnSpPr>
          <p:cNvPr id="5492" name="Google Shape;5492;p283"/>
          <p:cNvCxnSpPr>
            <a:endCxn id="5490" idx="3"/>
          </p:cNvCxnSpPr>
          <p:nvPr/>
        </p:nvCxnSpPr>
        <p:spPr>
          <a:xfrm flipH="1">
            <a:off x="1994736" y="3869792"/>
            <a:ext cx="919800" cy="167700"/>
          </a:xfrm>
          <a:prstGeom prst="straightConnector1">
            <a:avLst/>
          </a:prstGeom>
          <a:noFill/>
          <a:ln cap="flat" cmpd="sng" w="9525">
            <a:solidFill>
              <a:srgbClr val="FF00FF"/>
            </a:solidFill>
            <a:prstDash val="solid"/>
            <a:round/>
            <a:headEnd len="med" w="med" type="none"/>
            <a:tailEnd len="med" w="med" type="none"/>
          </a:ln>
        </p:spPr>
      </p:cxnSp>
      <p:pic>
        <p:nvPicPr>
          <p:cNvPr id="5493" name="Google Shape;5493;p283"/>
          <p:cNvPicPr preferRelativeResize="0"/>
          <p:nvPr/>
        </p:nvPicPr>
        <p:blipFill>
          <a:blip r:embed="rId3">
            <a:alphaModFix/>
          </a:blip>
          <a:stretch>
            <a:fillRect/>
          </a:stretch>
        </p:blipFill>
        <p:spPr>
          <a:xfrm>
            <a:off x="7265648" y="220025"/>
            <a:ext cx="1708388" cy="2266900"/>
          </a:xfrm>
          <a:prstGeom prst="rect">
            <a:avLst/>
          </a:prstGeom>
          <a:noFill/>
          <a:ln>
            <a:noFill/>
          </a:ln>
        </p:spPr>
      </p:pic>
      <p:sp>
        <p:nvSpPr>
          <p:cNvPr id="5494" name="Google Shape;5494;p283"/>
          <p:cNvSpPr/>
          <p:nvPr/>
        </p:nvSpPr>
        <p:spPr>
          <a:xfrm>
            <a:off x="1107625" y="3039025"/>
            <a:ext cx="470700" cy="168300"/>
          </a:xfrm>
          <a:prstGeom prst="homePlate">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endParaRPr sz="1000"/>
          </a:p>
        </p:txBody>
      </p:sp>
      <p:sp>
        <p:nvSpPr>
          <p:cNvPr id="5495" name="Google Shape;5495;p283"/>
          <p:cNvSpPr/>
          <p:nvPr/>
        </p:nvSpPr>
        <p:spPr>
          <a:xfrm>
            <a:off x="1107625" y="3716988"/>
            <a:ext cx="470700" cy="168300"/>
          </a:xfrm>
          <a:prstGeom prst="homePlate">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a:t>
            </a:r>
            <a:endParaRPr sz="1000"/>
          </a:p>
        </p:txBody>
      </p:sp>
      <p:sp>
        <p:nvSpPr>
          <p:cNvPr id="5496" name="Google Shape;5496;p283"/>
          <p:cNvSpPr/>
          <p:nvPr/>
        </p:nvSpPr>
        <p:spPr>
          <a:xfrm>
            <a:off x="1107625" y="4394950"/>
            <a:ext cx="470700" cy="168300"/>
          </a:xfrm>
          <a:prstGeom prst="homePlate">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a:t>
            </a:r>
            <a:endParaRPr sz="1000"/>
          </a:p>
        </p:txBody>
      </p:sp>
      <p:cxnSp>
        <p:nvCxnSpPr>
          <p:cNvPr id="5497" name="Google Shape;5497;p283"/>
          <p:cNvCxnSpPr>
            <a:endCxn id="5490" idx="4"/>
          </p:cNvCxnSpPr>
          <p:nvPr/>
        </p:nvCxnSpPr>
        <p:spPr>
          <a:xfrm flipH="1">
            <a:off x="2811550" y="3862713"/>
            <a:ext cx="82200" cy="251400"/>
          </a:xfrm>
          <a:prstGeom prst="straightConnector1">
            <a:avLst/>
          </a:prstGeom>
          <a:noFill/>
          <a:ln cap="flat" cmpd="sng" w="9525">
            <a:solidFill>
              <a:srgbClr val="FF00FF"/>
            </a:solidFill>
            <a:prstDash val="solid"/>
            <a:round/>
            <a:headEnd len="med" w="med" type="none"/>
            <a:tailEnd len="med" w="med" type="none"/>
          </a:ln>
        </p:spPr>
      </p:cxnSp>
      <p:cxnSp>
        <p:nvCxnSpPr>
          <p:cNvPr id="5498" name="Google Shape;5498;p283"/>
          <p:cNvCxnSpPr>
            <a:endCxn id="5490" idx="5"/>
          </p:cNvCxnSpPr>
          <p:nvPr/>
        </p:nvCxnSpPr>
        <p:spPr>
          <a:xfrm>
            <a:off x="2921264" y="3869792"/>
            <a:ext cx="707100" cy="167700"/>
          </a:xfrm>
          <a:prstGeom prst="straightConnector1">
            <a:avLst/>
          </a:prstGeom>
          <a:noFill/>
          <a:ln cap="flat" cmpd="sng" w="9525">
            <a:solidFill>
              <a:srgbClr val="FF00FF"/>
            </a:solidFill>
            <a:prstDash val="solid"/>
            <a:round/>
            <a:headEnd len="med" w="med" type="none"/>
            <a:tailEnd len="med" w="med" type="none"/>
          </a:ln>
        </p:spPr>
      </p:cxnSp>
      <p:cxnSp>
        <p:nvCxnSpPr>
          <p:cNvPr id="5499" name="Google Shape;5499;p283"/>
          <p:cNvCxnSpPr>
            <a:endCxn id="5490" idx="6"/>
          </p:cNvCxnSpPr>
          <p:nvPr/>
        </p:nvCxnSpPr>
        <p:spPr>
          <a:xfrm flipH="1" rot="10800000">
            <a:off x="2921200" y="3852513"/>
            <a:ext cx="1045500" cy="3300"/>
          </a:xfrm>
          <a:prstGeom prst="straightConnector1">
            <a:avLst/>
          </a:prstGeom>
          <a:noFill/>
          <a:ln cap="flat" cmpd="sng" w="9525">
            <a:solidFill>
              <a:srgbClr val="FF00FF"/>
            </a:solidFill>
            <a:prstDash val="solid"/>
            <a:round/>
            <a:headEnd len="med" w="med" type="none"/>
            <a:tailEnd len="med" w="med" type="none"/>
          </a:ln>
        </p:spPr>
      </p:cxnSp>
      <p:cxnSp>
        <p:nvCxnSpPr>
          <p:cNvPr id="5500" name="Google Shape;5500;p283"/>
          <p:cNvCxnSpPr>
            <a:endCxn id="5490" idx="7"/>
          </p:cNvCxnSpPr>
          <p:nvPr/>
        </p:nvCxnSpPr>
        <p:spPr>
          <a:xfrm flipH="1" rot="10800000">
            <a:off x="2921264" y="3667533"/>
            <a:ext cx="707100" cy="192000"/>
          </a:xfrm>
          <a:prstGeom prst="straightConnector1">
            <a:avLst/>
          </a:prstGeom>
          <a:noFill/>
          <a:ln cap="flat" cmpd="sng" w="9525">
            <a:solidFill>
              <a:srgbClr val="FF00FF"/>
            </a:solidFill>
            <a:prstDash val="solid"/>
            <a:round/>
            <a:headEnd len="med" w="med" type="none"/>
            <a:tailEnd len="med" w="med" type="none"/>
          </a:ln>
        </p:spPr>
      </p:cxnSp>
      <p:cxnSp>
        <p:nvCxnSpPr>
          <p:cNvPr id="5501" name="Google Shape;5501;p283"/>
          <p:cNvCxnSpPr>
            <a:endCxn id="5490" idx="0"/>
          </p:cNvCxnSpPr>
          <p:nvPr/>
        </p:nvCxnSpPr>
        <p:spPr>
          <a:xfrm rot="10800000">
            <a:off x="2811550" y="3590913"/>
            <a:ext cx="102900" cy="258000"/>
          </a:xfrm>
          <a:prstGeom prst="straightConnector1">
            <a:avLst/>
          </a:prstGeom>
          <a:noFill/>
          <a:ln cap="flat" cmpd="sng" w="9525">
            <a:solidFill>
              <a:srgbClr val="FF00FF"/>
            </a:solidFill>
            <a:prstDash val="solid"/>
            <a:round/>
            <a:headEnd len="med" w="med" type="none"/>
            <a:tailEnd len="med" w="med" type="none"/>
          </a:ln>
        </p:spPr>
      </p:cxnSp>
      <p:sp>
        <p:nvSpPr>
          <p:cNvPr id="5502" name="Google Shape;5502;p283"/>
          <p:cNvSpPr txBox="1"/>
          <p:nvPr/>
        </p:nvSpPr>
        <p:spPr>
          <a:xfrm>
            <a:off x="2641975" y="4353400"/>
            <a:ext cx="9198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Disk sector</a:t>
            </a:r>
            <a:endParaRPr sz="900">
              <a:solidFill>
                <a:schemeClr val="lt2"/>
              </a:solidFill>
            </a:endParaRPr>
          </a:p>
        </p:txBody>
      </p:sp>
      <p:sp>
        <p:nvSpPr>
          <p:cNvPr id="5503" name="Google Shape;5503;p283"/>
          <p:cNvSpPr txBox="1"/>
          <p:nvPr/>
        </p:nvSpPr>
        <p:spPr>
          <a:xfrm>
            <a:off x="1990775" y="369390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A</a:t>
            </a:r>
            <a:endParaRPr sz="900">
              <a:solidFill>
                <a:schemeClr val="lt2"/>
              </a:solidFill>
            </a:endParaRPr>
          </a:p>
        </p:txBody>
      </p:sp>
      <p:sp>
        <p:nvSpPr>
          <p:cNvPr id="5504" name="Google Shape;5504;p283"/>
          <p:cNvSpPr txBox="1"/>
          <p:nvPr/>
        </p:nvSpPr>
        <p:spPr>
          <a:xfrm>
            <a:off x="2399075" y="387950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B</a:t>
            </a:r>
            <a:endParaRPr sz="900">
              <a:solidFill>
                <a:schemeClr val="lt2"/>
              </a:solidFill>
            </a:endParaRPr>
          </a:p>
        </p:txBody>
      </p:sp>
      <p:sp>
        <p:nvSpPr>
          <p:cNvPr id="5505" name="Google Shape;5505;p283"/>
          <p:cNvSpPr txBox="1"/>
          <p:nvPr/>
        </p:nvSpPr>
        <p:spPr>
          <a:xfrm>
            <a:off x="2897725" y="382790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C</a:t>
            </a:r>
            <a:endParaRPr sz="900">
              <a:solidFill>
                <a:schemeClr val="lt2"/>
              </a:solidFill>
            </a:endParaRPr>
          </a:p>
        </p:txBody>
      </p:sp>
      <p:sp>
        <p:nvSpPr>
          <p:cNvPr id="5506" name="Google Shape;5506;p283"/>
          <p:cNvSpPr txBox="1"/>
          <p:nvPr/>
        </p:nvSpPr>
        <p:spPr>
          <a:xfrm>
            <a:off x="3451550" y="378605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D</a:t>
            </a:r>
            <a:endParaRPr sz="900">
              <a:solidFill>
                <a:schemeClr val="lt2"/>
              </a:solidFill>
            </a:endParaRPr>
          </a:p>
        </p:txBody>
      </p:sp>
      <p:sp>
        <p:nvSpPr>
          <p:cNvPr id="5507" name="Google Shape;5507;p283"/>
          <p:cNvSpPr txBox="1"/>
          <p:nvPr/>
        </p:nvSpPr>
        <p:spPr>
          <a:xfrm>
            <a:off x="3451550" y="3639625"/>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E</a:t>
            </a:r>
            <a:endParaRPr sz="900">
              <a:solidFill>
                <a:schemeClr val="lt2"/>
              </a:solidFill>
            </a:endParaRPr>
          </a:p>
        </p:txBody>
      </p:sp>
      <p:sp>
        <p:nvSpPr>
          <p:cNvPr id="5508" name="Google Shape;5508;p283"/>
          <p:cNvSpPr txBox="1"/>
          <p:nvPr/>
        </p:nvSpPr>
        <p:spPr>
          <a:xfrm>
            <a:off x="2897725" y="3549675"/>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F</a:t>
            </a:r>
            <a:endParaRPr sz="900">
              <a:solidFill>
                <a:schemeClr val="lt2"/>
              </a:solidFill>
            </a:endParaRPr>
          </a:p>
        </p:txBody>
      </p:sp>
      <p:sp>
        <p:nvSpPr>
          <p:cNvPr id="5509" name="Google Shape;5509;p283"/>
          <p:cNvSpPr txBox="1"/>
          <p:nvPr/>
        </p:nvSpPr>
        <p:spPr>
          <a:xfrm>
            <a:off x="2456025" y="3516563"/>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G</a:t>
            </a:r>
            <a:endParaRPr sz="900">
              <a:solidFill>
                <a:schemeClr val="lt2"/>
              </a:solidFill>
            </a:endParaRPr>
          </a:p>
        </p:txBody>
      </p:sp>
      <p:cxnSp>
        <p:nvCxnSpPr>
          <p:cNvPr id="5510" name="Google Shape;5510;p283"/>
          <p:cNvCxnSpPr/>
          <p:nvPr/>
        </p:nvCxnSpPr>
        <p:spPr>
          <a:xfrm flipH="1">
            <a:off x="2978550" y="4409050"/>
            <a:ext cx="308400" cy="227400"/>
          </a:xfrm>
          <a:prstGeom prst="curvedConnector3">
            <a:avLst>
              <a:gd fmla="val -41205" name="adj1"/>
            </a:avLst>
          </a:prstGeom>
          <a:noFill/>
          <a:ln cap="flat" cmpd="sng" w="9525">
            <a:solidFill>
              <a:schemeClr val="accent6"/>
            </a:solidFill>
            <a:prstDash val="solid"/>
            <a:round/>
            <a:headEnd len="med" w="med" type="none"/>
            <a:tailEnd len="med" w="med" type="none"/>
          </a:ln>
        </p:spPr>
      </p:cxnSp>
      <p:sp>
        <p:nvSpPr>
          <p:cNvPr id="5511" name="Google Shape;5511;p283"/>
          <p:cNvSpPr txBox="1"/>
          <p:nvPr/>
        </p:nvSpPr>
        <p:spPr>
          <a:xfrm>
            <a:off x="156475" y="4778950"/>
            <a:ext cx="3027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Access disk sector: </a:t>
            </a:r>
            <a:r>
              <a:rPr i="1" lang="en" sz="800">
                <a:solidFill>
                  <a:schemeClr val="lt2"/>
                </a:solidFill>
              </a:rPr>
              <a:t>Cylinder</a:t>
            </a:r>
            <a:r>
              <a:rPr i="1" lang="en" sz="800">
                <a:solidFill>
                  <a:schemeClr val="lt2"/>
                </a:solidFill>
              </a:rPr>
              <a:t> yellow, Head 2, Sector C</a:t>
            </a:r>
            <a:endParaRPr i="1" sz="800">
              <a:solidFill>
                <a:schemeClr val="lt2"/>
              </a:solidFill>
            </a:endParaRPr>
          </a:p>
        </p:txBody>
      </p:sp>
      <p:sp>
        <p:nvSpPr>
          <p:cNvPr id="5512" name="Google Shape;5512;p283"/>
          <p:cNvSpPr txBox="1"/>
          <p:nvPr/>
        </p:nvSpPr>
        <p:spPr>
          <a:xfrm>
            <a:off x="1931400" y="5095050"/>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5513" name="Google Shape;5513;p283"/>
          <p:cNvSpPr txBox="1"/>
          <p:nvPr/>
        </p:nvSpPr>
        <p:spPr>
          <a:xfrm>
            <a:off x="754025" y="2803450"/>
            <a:ext cx="4707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head</a:t>
            </a:r>
            <a:endParaRPr i="1" sz="800">
              <a:solidFill>
                <a:schemeClr val="lt2"/>
              </a:solidFill>
            </a:endParaRPr>
          </a:p>
        </p:txBody>
      </p:sp>
      <p:sp>
        <p:nvSpPr>
          <p:cNvPr id="5514" name="Google Shape;5514;p283"/>
          <p:cNvSpPr txBox="1"/>
          <p:nvPr/>
        </p:nvSpPr>
        <p:spPr>
          <a:xfrm>
            <a:off x="4019438" y="2933888"/>
            <a:ext cx="6003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cylinder</a:t>
            </a:r>
            <a:endParaRPr i="1" sz="800">
              <a:solidFill>
                <a:schemeClr val="lt2"/>
              </a:solidFill>
            </a:endParaRPr>
          </a:p>
        </p:txBody>
      </p:sp>
      <p:sp>
        <p:nvSpPr>
          <p:cNvPr id="5515" name="Google Shape;5515;p283"/>
          <p:cNvSpPr txBox="1"/>
          <p:nvPr/>
        </p:nvSpPr>
        <p:spPr>
          <a:xfrm>
            <a:off x="4078075" y="3608875"/>
            <a:ext cx="8163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Geometrical sector</a:t>
            </a:r>
            <a:endParaRPr i="1" sz="800">
              <a:solidFill>
                <a:schemeClr val="lt2"/>
              </a:solidFill>
            </a:endParaRPr>
          </a:p>
        </p:txBody>
      </p:sp>
      <p:sp>
        <p:nvSpPr>
          <p:cNvPr id="5516" name="Google Shape;5516;p283"/>
          <p:cNvSpPr/>
          <p:nvPr/>
        </p:nvSpPr>
        <p:spPr>
          <a:xfrm>
            <a:off x="3972075" y="3170925"/>
            <a:ext cx="329875" cy="200025"/>
          </a:xfrm>
          <a:custGeom>
            <a:rect b="b" l="l" r="r" t="t"/>
            <a:pathLst>
              <a:path extrusionOk="0" h="8001" w="13195">
                <a:moveTo>
                  <a:pt x="13195" y="0"/>
                </a:moveTo>
                <a:cubicBezTo>
                  <a:pt x="12791" y="1302"/>
                  <a:pt x="12971" y="7047"/>
                  <a:pt x="10772" y="7810"/>
                </a:cubicBezTo>
                <a:cubicBezTo>
                  <a:pt x="8573" y="8573"/>
                  <a:pt x="1795" y="5117"/>
                  <a:pt x="0" y="4578"/>
                </a:cubicBezTo>
              </a:path>
            </a:pathLst>
          </a:custGeom>
          <a:noFill/>
          <a:ln cap="flat" cmpd="sng" w="9525">
            <a:solidFill>
              <a:schemeClr val="dk1"/>
            </a:solidFill>
            <a:prstDash val="solid"/>
            <a:round/>
            <a:headEnd len="med" w="med" type="none"/>
            <a:tailEnd len="med" w="med" type="triangle"/>
          </a:ln>
        </p:spPr>
      </p:sp>
      <p:sp>
        <p:nvSpPr>
          <p:cNvPr id="5517" name="Google Shape;5517;p283"/>
          <p:cNvSpPr/>
          <p:nvPr/>
        </p:nvSpPr>
        <p:spPr>
          <a:xfrm flipH="1">
            <a:off x="905606" y="3023176"/>
            <a:ext cx="167544" cy="227408"/>
          </a:xfrm>
          <a:custGeom>
            <a:rect b="b" l="l" r="r" t="t"/>
            <a:pathLst>
              <a:path extrusionOk="0" h="8001" w="13195">
                <a:moveTo>
                  <a:pt x="13195" y="0"/>
                </a:moveTo>
                <a:cubicBezTo>
                  <a:pt x="12791" y="1302"/>
                  <a:pt x="12971" y="7047"/>
                  <a:pt x="10772" y="7810"/>
                </a:cubicBezTo>
                <a:cubicBezTo>
                  <a:pt x="8573" y="8573"/>
                  <a:pt x="1795" y="5117"/>
                  <a:pt x="0" y="4578"/>
                </a:cubicBezTo>
              </a:path>
            </a:pathLst>
          </a:custGeom>
          <a:noFill/>
          <a:ln cap="flat" cmpd="sng" w="9525">
            <a:solidFill>
              <a:schemeClr val="dk1"/>
            </a:solidFill>
            <a:prstDash val="solid"/>
            <a:round/>
            <a:headEnd len="med" w="med" type="none"/>
            <a:tailEnd len="med" w="med" type="triangle"/>
          </a:ln>
        </p:spPr>
      </p:sp>
      <p:sp>
        <p:nvSpPr>
          <p:cNvPr id="5518" name="Google Shape;5518;p283"/>
          <p:cNvSpPr/>
          <p:nvPr/>
        </p:nvSpPr>
        <p:spPr>
          <a:xfrm>
            <a:off x="3770100" y="3662375"/>
            <a:ext cx="632850" cy="107725"/>
          </a:xfrm>
          <a:custGeom>
            <a:rect b="b" l="l" r="r" t="t"/>
            <a:pathLst>
              <a:path extrusionOk="0" h="4309" w="25314">
                <a:moveTo>
                  <a:pt x="25314" y="0"/>
                </a:moveTo>
                <a:cubicBezTo>
                  <a:pt x="21095" y="718"/>
                  <a:pt x="4219" y="3591"/>
                  <a:pt x="0" y="4309"/>
                </a:cubicBezTo>
              </a:path>
            </a:pathLst>
          </a:custGeom>
          <a:noFill/>
          <a:ln cap="flat" cmpd="sng" w="9525">
            <a:solidFill>
              <a:schemeClr val="dk1"/>
            </a:solidFill>
            <a:prstDash val="solid"/>
            <a:round/>
            <a:headEnd len="med" w="med" type="none"/>
            <a:tailEnd len="med" w="med" type="triangle"/>
          </a:ln>
        </p:spPr>
      </p:sp>
      <p:sp>
        <p:nvSpPr>
          <p:cNvPr id="5519" name="Google Shape;5519;p283"/>
          <p:cNvSpPr/>
          <p:nvPr/>
        </p:nvSpPr>
        <p:spPr>
          <a:xfrm>
            <a:off x="825543" y="3022825"/>
            <a:ext cx="231425" cy="802350"/>
          </a:xfrm>
          <a:custGeom>
            <a:rect b="b" l="l" r="r" t="t"/>
            <a:pathLst>
              <a:path extrusionOk="0" h="32094" w="9257">
                <a:moveTo>
                  <a:pt x="1986" y="0"/>
                </a:moveTo>
                <a:cubicBezTo>
                  <a:pt x="1717" y="4892"/>
                  <a:pt x="-842" y="24192"/>
                  <a:pt x="370" y="29353"/>
                </a:cubicBezTo>
                <a:cubicBezTo>
                  <a:pt x="1582" y="34514"/>
                  <a:pt x="7776" y="30699"/>
                  <a:pt x="9257" y="30968"/>
                </a:cubicBezTo>
              </a:path>
            </a:pathLst>
          </a:custGeom>
          <a:noFill/>
          <a:ln cap="flat" cmpd="sng" w="9525">
            <a:solidFill>
              <a:schemeClr val="dk1"/>
            </a:solidFill>
            <a:prstDash val="solid"/>
            <a:round/>
            <a:headEnd len="med" w="med" type="none"/>
            <a:tailEnd len="med" w="med" type="triangle"/>
          </a:ln>
        </p:spPr>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3" name="Shape 5523"/>
        <p:cNvGrpSpPr/>
        <p:nvPr/>
      </p:nvGrpSpPr>
      <p:grpSpPr>
        <a:xfrm>
          <a:off x="0" y="0"/>
          <a:ext cx="0" cy="0"/>
          <a:chOff x="0" y="0"/>
          <a:chExt cx="0" cy="0"/>
        </a:xfrm>
      </p:grpSpPr>
      <p:sp>
        <p:nvSpPr>
          <p:cNvPr id="5524" name="Google Shape;5524;p28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LBA</a:t>
            </a:r>
            <a:endParaRPr/>
          </a:p>
        </p:txBody>
      </p:sp>
      <p:sp>
        <p:nvSpPr>
          <p:cNvPr id="5525" name="Google Shape;5525;p284"/>
          <p:cNvSpPr txBox="1"/>
          <p:nvPr>
            <p:ph idx="1" type="body"/>
          </p:nvPr>
        </p:nvSpPr>
        <p:spPr>
          <a:xfrm>
            <a:off x="259500" y="1123400"/>
            <a:ext cx="7209900" cy="1807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Later OS exposes a new API LBA </a:t>
            </a:r>
            <a:endParaRPr sz="1900"/>
          </a:p>
          <a:p>
            <a:pPr indent="-349250" lvl="0" marL="457200" rtl="0" algn="l">
              <a:spcBef>
                <a:spcPts val="0"/>
              </a:spcBef>
              <a:spcAft>
                <a:spcPts val="0"/>
              </a:spcAft>
              <a:buSzPts val="1900"/>
              <a:buChar char="●"/>
            </a:pPr>
            <a:r>
              <a:rPr lang="en" sz="1900"/>
              <a:t>Logical Block Addressing</a:t>
            </a:r>
            <a:endParaRPr sz="1900"/>
          </a:p>
          <a:p>
            <a:pPr indent="-349250" lvl="0" marL="457200" rtl="0" algn="l">
              <a:spcBef>
                <a:spcPts val="0"/>
              </a:spcBef>
              <a:spcAft>
                <a:spcPts val="0"/>
              </a:spcAft>
              <a:buSzPts val="1900"/>
              <a:buChar char="●"/>
            </a:pPr>
            <a:r>
              <a:rPr lang="en" sz="1900"/>
              <a:t>The entire disk is an array of blocks</a:t>
            </a:r>
            <a:endParaRPr sz="1900"/>
          </a:p>
          <a:p>
            <a:pPr indent="-349250" lvl="0" marL="457200" rtl="0" algn="l">
              <a:spcBef>
                <a:spcPts val="0"/>
              </a:spcBef>
              <a:spcAft>
                <a:spcPts val="0"/>
              </a:spcAft>
              <a:buSzPts val="1900"/>
              <a:buChar char="●"/>
            </a:pPr>
            <a:r>
              <a:rPr lang="en" sz="1900"/>
              <a:t>Disk Controller does the “Translation”</a:t>
            </a:r>
            <a:endParaRPr sz="1900"/>
          </a:p>
          <a:p>
            <a:pPr indent="-349250" lvl="0" marL="457200" rtl="0" algn="l">
              <a:spcBef>
                <a:spcPts val="0"/>
              </a:spcBef>
              <a:spcAft>
                <a:spcPts val="0"/>
              </a:spcAft>
              <a:buSzPts val="1900"/>
              <a:buChar char="●"/>
            </a:pPr>
            <a:r>
              <a:rPr lang="en" sz="1900"/>
              <a:t>Additional Cost but disks can be improved</a:t>
            </a:r>
            <a:endParaRPr sz="1900"/>
          </a:p>
        </p:txBody>
      </p:sp>
      <p:sp>
        <p:nvSpPr>
          <p:cNvPr id="5526" name="Google Shape;5526;p284"/>
          <p:cNvSpPr/>
          <p:nvPr/>
        </p:nvSpPr>
        <p:spPr>
          <a:xfrm>
            <a:off x="408425" y="3032100"/>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527" name="Google Shape;5527;p284"/>
          <p:cNvSpPr/>
          <p:nvPr/>
        </p:nvSpPr>
        <p:spPr>
          <a:xfrm>
            <a:off x="761735" y="3032100"/>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528" name="Google Shape;5528;p284"/>
          <p:cNvSpPr/>
          <p:nvPr/>
        </p:nvSpPr>
        <p:spPr>
          <a:xfrm>
            <a:off x="1114993" y="3032100"/>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529" name="Google Shape;5529;p284"/>
          <p:cNvSpPr/>
          <p:nvPr/>
        </p:nvSpPr>
        <p:spPr>
          <a:xfrm>
            <a:off x="1468302" y="3032100"/>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530" name="Google Shape;5530;p284"/>
          <p:cNvSpPr/>
          <p:nvPr/>
        </p:nvSpPr>
        <p:spPr>
          <a:xfrm>
            <a:off x="1821600" y="30322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531" name="Google Shape;5531;p284"/>
          <p:cNvSpPr/>
          <p:nvPr/>
        </p:nvSpPr>
        <p:spPr>
          <a:xfrm>
            <a:off x="2174910" y="30322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532" name="Google Shape;5532;p284"/>
          <p:cNvSpPr/>
          <p:nvPr/>
        </p:nvSpPr>
        <p:spPr>
          <a:xfrm>
            <a:off x="2528168" y="30322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533" name="Google Shape;5533;p284"/>
          <p:cNvSpPr/>
          <p:nvPr/>
        </p:nvSpPr>
        <p:spPr>
          <a:xfrm>
            <a:off x="2881477" y="30322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534" name="Google Shape;5534;p284"/>
          <p:cNvSpPr/>
          <p:nvPr/>
        </p:nvSpPr>
        <p:spPr>
          <a:xfrm>
            <a:off x="3847338" y="3315900"/>
            <a:ext cx="2310300" cy="5232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5" name="Google Shape;5535;p284"/>
          <p:cNvSpPr/>
          <p:nvPr/>
        </p:nvSpPr>
        <p:spPr>
          <a:xfrm>
            <a:off x="3847338" y="4558450"/>
            <a:ext cx="2310300" cy="5232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6" name="Google Shape;5536;p284"/>
          <p:cNvSpPr/>
          <p:nvPr/>
        </p:nvSpPr>
        <p:spPr>
          <a:xfrm>
            <a:off x="4111693" y="3370556"/>
            <a:ext cx="1849800" cy="39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7" name="Google Shape;5537;p284"/>
          <p:cNvSpPr/>
          <p:nvPr/>
        </p:nvSpPr>
        <p:spPr>
          <a:xfrm>
            <a:off x="4366276" y="3457306"/>
            <a:ext cx="1359600" cy="196800"/>
          </a:xfrm>
          <a:prstGeom prst="ellipse">
            <a:avLst/>
          </a:prstGeom>
          <a:noFill/>
          <a:ln cap="flat" cmpd="sng" w="9525">
            <a:solidFill>
              <a:srgbClr val="F8E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8" name="Google Shape;5538;p284"/>
          <p:cNvSpPr/>
          <p:nvPr/>
        </p:nvSpPr>
        <p:spPr>
          <a:xfrm>
            <a:off x="3890938" y="3931863"/>
            <a:ext cx="2310300" cy="5232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539" name="Google Shape;5539;p284"/>
          <p:cNvCxnSpPr>
            <a:endCxn id="5538" idx="1"/>
          </p:cNvCxnSpPr>
          <p:nvPr/>
        </p:nvCxnSpPr>
        <p:spPr>
          <a:xfrm rot="10800000">
            <a:off x="4229273" y="4008483"/>
            <a:ext cx="905700" cy="188400"/>
          </a:xfrm>
          <a:prstGeom prst="straightConnector1">
            <a:avLst/>
          </a:prstGeom>
          <a:noFill/>
          <a:ln cap="flat" cmpd="sng" w="9525">
            <a:solidFill>
              <a:srgbClr val="FF00FF"/>
            </a:solidFill>
            <a:prstDash val="solid"/>
            <a:round/>
            <a:headEnd len="med" w="med" type="none"/>
            <a:tailEnd len="med" w="med" type="none"/>
          </a:ln>
        </p:spPr>
      </p:cxnSp>
      <p:cxnSp>
        <p:nvCxnSpPr>
          <p:cNvPr id="5540" name="Google Shape;5540;p284"/>
          <p:cNvCxnSpPr>
            <a:endCxn id="5538" idx="3"/>
          </p:cNvCxnSpPr>
          <p:nvPr/>
        </p:nvCxnSpPr>
        <p:spPr>
          <a:xfrm flipH="1">
            <a:off x="4229273" y="4210742"/>
            <a:ext cx="919800" cy="167700"/>
          </a:xfrm>
          <a:prstGeom prst="straightConnector1">
            <a:avLst/>
          </a:prstGeom>
          <a:noFill/>
          <a:ln cap="flat" cmpd="sng" w="9525">
            <a:solidFill>
              <a:srgbClr val="FF00FF"/>
            </a:solidFill>
            <a:prstDash val="solid"/>
            <a:round/>
            <a:headEnd len="med" w="med" type="none"/>
            <a:tailEnd len="med" w="med" type="none"/>
          </a:ln>
        </p:spPr>
      </p:cxnSp>
      <p:sp>
        <p:nvSpPr>
          <p:cNvPr id="5541" name="Google Shape;5541;p284"/>
          <p:cNvSpPr/>
          <p:nvPr/>
        </p:nvSpPr>
        <p:spPr>
          <a:xfrm>
            <a:off x="3342163" y="3379975"/>
            <a:ext cx="470700" cy="168300"/>
          </a:xfrm>
          <a:prstGeom prst="homePlate">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endParaRPr sz="1000"/>
          </a:p>
        </p:txBody>
      </p:sp>
      <p:sp>
        <p:nvSpPr>
          <p:cNvPr id="5542" name="Google Shape;5542;p284"/>
          <p:cNvSpPr/>
          <p:nvPr/>
        </p:nvSpPr>
        <p:spPr>
          <a:xfrm>
            <a:off x="3342163" y="4057938"/>
            <a:ext cx="470700" cy="168300"/>
          </a:xfrm>
          <a:prstGeom prst="homePlate">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a:t>
            </a:r>
            <a:endParaRPr sz="1000"/>
          </a:p>
        </p:txBody>
      </p:sp>
      <p:sp>
        <p:nvSpPr>
          <p:cNvPr id="5543" name="Google Shape;5543;p284"/>
          <p:cNvSpPr/>
          <p:nvPr/>
        </p:nvSpPr>
        <p:spPr>
          <a:xfrm>
            <a:off x="3342163" y="4735900"/>
            <a:ext cx="470700" cy="168300"/>
          </a:xfrm>
          <a:prstGeom prst="homePlate">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a:t>
            </a:r>
            <a:endParaRPr sz="1000"/>
          </a:p>
        </p:txBody>
      </p:sp>
      <p:cxnSp>
        <p:nvCxnSpPr>
          <p:cNvPr id="5544" name="Google Shape;5544;p284"/>
          <p:cNvCxnSpPr>
            <a:endCxn id="5538" idx="4"/>
          </p:cNvCxnSpPr>
          <p:nvPr/>
        </p:nvCxnSpPr>
        <p:spPr>
          <a:xfrm flipH="1">
            <a:off x="5046088" y="4203663"/>
            <a:ext cx="82200" cy="251400"/>
          </a:xfrm>
          <a:prstGeom prst="straightConnector1">
            <a:avLst/>
          </a:prstGeom>
          <a:noFill/>
          <a:ln cap="flat" cmpd="sng" w="9525">
            <a:solidFill>
              <a:srgbClr val="FF00FF"/>
            </a:solidFill>
            <a:prstDash val="solid"/>
            <a:round/>
            <a:headEnd len="med" w="med" type="none"/>
            <a:tailEnd len="med" w="med" type="none"/>
          </a:ln>
        </p:spPr>
      </p:cxnSp>
      <p:cxnSp>
        <p:nvCxnSpPr>
          <p:cNvPr id="5545" name="Google Shape;5545;p284"/>
          <p:cNvCxnSpPr>
            <a:endCxn id="5538" idx="5"/>
          </p:cNvCxnSpPr>
          <p:nvPr/>
        </p:nvCxnSpPr>
        <p:spPr>
          <a:xfrm>
            <a:off x="5155802" y="4210742"/>
            <a:ext cx="707100" cy="167700"/>
          </a:xfrm>
          <a:prstGeom prst="straightConnector1">
            <a:avLst/>
          </a:prstGeom>
          <a:noFill/>
          <a:ln cap="flat" cmpd="sng" w="9525">
            <a:solidFill>
              <a:srgbClr val="FF00FF"/>
            </a:solidFill>
            <a:prstDash val="solid"/>
            <a:round/>
            <a:headEnd len="med" w="med" type="none"/>
            <a:tailEnd len="med" w="med" type="none"/>
          </a:ln>
        </p:spPr>
      </p:cxnSp>
      <p:cxnSp>
        <p:nvCxnSpPr>
          <p:cNvPr id="5546" name="Google Shape;5546;p284"/>
          <p:cNvCxnSpPr>
            <a:endCxn id="5538" idx="6"/>
          </p:cNvCxnSpPr>
          <p:nvPr/>
        </p:nvCxnSpPr>
        <p:spPr>
          <a:xfrm flipH="1" rot="10800000">
            <a:off x="5155738" y="4193463"/>
            <a:ext cx="1045500" cy="3300"/>
          </a:xfrm>
          <a:prstGeom prst="straightConnector1">
            <a:avLst/>
          </a:prstGeom>
          <a:noFill/>
          <a:ln cap="flat" cmpd="sng" w="9525">
            <a:solidFill>
              <a:srgbClr val="FF00FF"/>
            </a:solidFill>
            <a:prstDash val="solid"/>
            <a:round/>
            <a:headEnd len="med" w="med" type="none"/>
            <a:tailEnd len="med" w="med" type="none"/>
          </a:ln>
        </p:spPr>
      </p:cxnSp>
      <p:cxnSp>
        <p:nvCxnSpPr>
          <p:cNvPr id="5547" name="Google Shape;5547;p284"/>
          <p:cNvCxnSpPr>
            <a:endCxn id="5538" idx="7"/>
          </p:cNvCxnSpPr>
          <p:nvPr/>
        </p:nvCxnSpPr>
        <p:spPr>
          <a:xfrm flipH="1" rot="10800000">
            <a:off x="5155802" y="4008483"/>
            <a:ext cx="707100" cy="192000"/>
          </a:xfrm>
          <a:prstGeom prst="straightConnector1">
            <a:avLst/>
          </a:prstGeom>
          <a:noFill/>
          <a:ln cap="flat" cmpd="sng" w="9525">
            <a:solidFill>
              <a:srgbClr val="FF00FF"/>
            </a:solidFill>
            <a:prstDash val="solid"/>
            <a:round/>
            <a:headEnd len="med" w="med" type="none"/>
            <a:tailEnd len="med" w="med" type="none"/>
          </a:ln>
        </p:spPr>
      </p:cxnSp>
      <p:cxnSp>
        <p:nvCxnSpPr>
          <p:cNvPr id="5548" name="Google Shape;5548;p284"/>
          <p:cNvCxnSpPr>
            <a:endCxn id="5538" idx="0"/>
          </p:cNvCxnSpPr>
          <p:nvPr/>
        </p:nvCxnSpPr>
        <p:spPr>
          <a:xfrm rot="10800000">
            <a:off x="5046088" y="3931863"/>
            <a:ext cx="102900" cy="258000"/>
          </a:xfrm>
          <a:prstGeom prst="straightConnector1">
            <a:avLst/>
          </a:prstGeom>
          <a:noFill/>
          <a:ln cap="flat" cmpd="sng" w="9525">
            <a:solidFill>
              <a:srgbClr val="FF00FF"/>
            </a:solidFill>
            <a:prstDash val="solid"/>
            <a:round/>
            <a:headEnd len="med" w="med" type="none"/>
            <a:tailEnd len="med" w="med" type="none"/>
          </a:ln>
        </p:spPr>
      </p:cxnSp>
      <p:sp>
        <p:nvSpPr>
          <p:cNvPr id="5549" name="Google Shape;5549;p284"/>
          <p:cNvSpPr txBox="1"/>
          <p:nvPr/>
        </p:nvSpPr>
        <p:spPr>
          <a:xfrm>
            <a:off x="4876513" y="4694350"/>
            <a:ext cx="9198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Disk sector</a:t>
            </a:r>
            <a:endParaRPr sz="900">
              <a:solidFill>
                <a:schemeClr val="lt2"/>
              </a:solidFill>
            </a:endParaRPr>
          </a:p>
        </p:txBody>
      </p:sp>
      <p:sp>
        <p:nvSpPr>
          <p:cNvPr id="5550" name="Google Shape;5550;p284"/>
          <p:cNvSpPr txBox="1"/>
          <p:nvPr/>
        </p:nvSpPr>
        <p:spPr>
          <a:xfrm>
            <a:off x="4225313" y="403485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A</a:t>
            </a:r>
            <a:endParaRPr sz="900">
              <a:solidFill>
                <a:schemeClr val="lt2"/>
              </a:solidFill>
            </a:endParaRPr>
          </a:p>
        </p:txBody>
      </p:sp>
      <p:sp>
        <p:nvSpPr>
          <p:cNvPr id="5551" name="Google Shape;5551;p284"/>
          <p:cNvSpPr txBox="1"/>
          <p:nvPr/>
        </p:nvSpPr>
        <p:spPr>
          <a:xfrm>
            <a:off x="4633613" y="422045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B</a:t>
            </a:r>
            <a:endParaRPr sz="900">
              <a:solidFill>
                <a:schemeClr val="lt2"/>
              </a:solidFill>
            </a:endParaRPr>
          </a:p>
        </p:txBody>
      </p:sp>
      <p:sp>
        <p:nvSpPr>
          <p:cNvPr id="5552" name="Google Shape;5552;p284"/>
          <p:cNvSpPr txBox="1"/>
          <p:nvPr/>
        </p:nvSpPr>
        <p:spPr>
          <a:xfrm>
            <a:off x="5132263" y="416885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C</a:t>
            </a:r>
            <a:endParaRPr sz="900">
              <a:solidFill>
                <a:schemeClr val="lt2"/>
              </a:solidFill>
            </a:endParaRPr>
          </a:p>
        </p:txBody>
      </p:sp>
      <p:sp>
        <p:nvSpPr>
          <p:cNvPr id="5553" name="Google Shape;5553;p284"/>
          <p:cNvSpPr txBox="1"/>
          <p:nvPr/>
        </p:nvSpPr>
        <p:spPr>
          <a:xfrm>
            <a:off x="5686088" y="4127000"/>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D</a:t>
            </a:r>
            <a:endParaRPr sz="900">
              <a:solidFill>
                <a:schemeClr val="lt2"/>
              </a:solidFill>
            </a:endParaRPr>
          </a:p>
        </p:txBody>
      </p:sp>
      <p:sp>
        <p:nvSpPr>
          <p:cNvPr id="5554" name="Google Shape;5554;p284"/>
          <p:cNvSpPr txBox="1"/>
          <p:nvPr/>
        </p:nvSpPr>
        <p:spPr>
          <a:xfrm>
            <a:off x="5686088" y="3980575"/>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E</a:t>
            </a:r>
            <a:endParaRPr sz="900">
              <a:solidFill>
                <a:schemeClr val="lt2"/>
              </a:solidFill>
            </a:endParaRPr>
          </a:p>
        </p:txBody>
      </p:sp>
      <p:sp>
        <p:nvSpPr>
          <p:cNvPr id="5555" name="Google Shape;5555;p284"/>
          <p:cNvSpPr txBox="1"/>
          <p:nvPr/>
        </p:nvSpPr>
        <p:spPr>
          <a:xfrm>
            <a:off x="5132263" y="3890625"/>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F</a:t>
            </a:r>
            <a:endParaRPr sz="900">
              <a:solidFill>
                <a:schemeClr val="lt2"/>
              </a:solidFill>
            </a:endParaRPr>
          </a:p>
        </p:txBody>
      </p:sp>
      <p:sp>
        <p:nvSpPr>
          <p:cNvPr id="5556" name="Google Shape;5556;p284"/>
          <p:cNvSpPr txBox="1"/>
          <p:nvPr/>
        </p:nvSpPr>
        <p:spPr>
          <a:xfrm>
            <a:off x="4690563" y="3857513"/>
            <a:ext cx="408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G</a:t>
            </a:r>
            <a:endParaRPr sz="900">
              <a:solidFill>
                <a:schemeClr val="lt2"/>
              </a:solidFill>
            </a:endParaRPr>
          </a:p>
        </p:txBody>
      </p:sp>
      <p:cxnSp>
        <p:nvCxnSpPr>
          <p:cNvPr id="5557" name="Google Shape;5557;p284"/>
          <p:cNvCxnSpPr/>
          <p:nvPr/>
        </p:nvCxnSpPr>
        <p:spPr>
          <a:xfrm flipH="1">
            <a:off x="5213088" y="4750000"/>
            <a:ext cx="308400" cy="227400"/>
          </a:xfrm>
          <a:prstGeom prst="curvedConnector3">
            <a:avLst>
              <a:gd fmla="val -41205" name="adj1"/>
            </a:avLst>
          </a:prstGeom>
          <a:noFill/>
          <a:ln cap="flat" cmpd="sng" w="9525">
            <a:solidFill>
              <a:schemeClr val="accent6"/>
            </a:solidFill>
            <a:prstDash val="solid"/>
            <a:round/>
            <a:headEnd len="med" w="med" type="none"/>
            <a:tailEnd len="med" w="med" type="none"/>
          </a:ln>
        </p:spPr>
      </p:cxnSp>
      <p:cxnSp>
        <p:nvCxnSpPr>
          <p:cNvPr id="5558" name="Google Shape;5558;p284"/>
          <p:cNvCxnSpPr/>
          <p:nvPr/>
        </p:nvCxnSpPr>
        <p:spPr>
          <a:xfrm>
            <a:off x="494943" y="3315900"/>
            <a:ext cx="4792800" cy="1599600"/>
          </a:xfrm>
          <a:prstGeom prst="curvedConnector3">
            <a:avLst>
              <a:gd fmla="val 50000" name="adj1"/>
            </a:avLst>
          </a:prstGeom>
          <a:noFill/>
          <a:ln cap="flat" cmpd="sng" w="9525">
            <a:solidFill>
              <a:srgbClr val="FFFFFF"/>
            </a:solidFill>
            <a:prstDash val="solid"/>
            <a:round/>
            <a:headEnd len="med" w="med" type="none"/>
            <a:tailEnd len="med" w="med" type="none"/>
          </a:ln>
        </p:spPr>
      </p:cxnSp>
      <p:sp>
        <p:nvSpPr>
          <p:cNvPr id="5559" name="Google Shape;5559;p284"/>
          <p:cNvSpPr txBox="1"/>
          <p:nvPr/>
        </p:nvSpPr>
        <p:spPr>
          <a:xfrm>
            <a:off x="89150" y="4663600"/>
            <a:ext cx="28665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Access LBA 3 -&gt; controller translates to  Cylinder yellow, Head 2, Sector C</a:t>
            </a:r>
            <a:endParaRPr i="1" sz="800">
              <a:solidFill>
                <a:schemeClr val="lt2"/>
              </a:solidFill>
            </a:endParaRPr>
          </a:p>
        </p:txBody>
      </p:sp>
      <p:sp>
        <p:nvSpPr>
          <p:cNvPr id="5560" name="Google Shape;5560;p284"/>
          <p:cNvSpPr txBox="1"/>
          <p:nvPr/>
        </p:nvSpPr>
        <p:spPr>
          <a:xfrm>
            <a:off x="3378050" y="2895750"/>
            <a:ext cx="7962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LBAs</a:t>
            </a:r>
            <a:endParaRPr sz="1800">
              <a:solidFill>
                <a:schemeClr val="lt2"/>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4" name="Shape 5564"/>
        <p:cNvGrpSpPr/>
        <p:nvPr/>
      </p:nvGrpSpPr>
      <p:grpSpPr>
        <a:xfrm>
          <a:off x="0" y="0"/>
          <a:ext cx="0" cy="0"/>
          <a:chOff x="0" y="0"/>
          <a:chExt cx="0" cy="0"/>
        </a:xfrm>
      </p:grpSpPr>
      <p:sp>
        <p:nvSpPr>
          <p:cNvPr id="5565" name="Google Shape;5565;p285"/>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6" name="Google Shape;5566;p285"/>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7" name="Google Shape;5567;p28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a:t>
            </a:r>
            <a:endParaRPr/>
          </a:p>
        </p:txBody>
      </p:sp>
      <p:sp>
        <p:nvSpPr>
          <p:cNvPr id="5568" name="Google Shape;5568;p285"/>
          <p:cNvSpPr txBox="1"/>
          <p:nvPr>
            <p:ph idx="1" type="body"/>
          </p:nvPr>
        </p:nvSpPr>
        <p:spPr>
          <a:xfrm>
            <a:off x="259500" y="1123400"/>
            <a:ext cx="7438500" cy="1807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SSD uses NAND technology</a:t>
            </a:r>
            <a:endParaRPr sz="1900"/>
          </a:p>
          <a:p>
            <a:pPr indent="-349250" lvl="0" marL="457200" rtl="0" algn="l">
              <a:spcBef>
                <a:spcPts val="0"/>
              </a:spcBef>
              <a:spcAft>
                <a:spcPts val="0"/>
              </a:spcAft>
              <a:buSzPts val="1900"/>
              <a:buChar char="●"/>
            </a:pPr>
            <a:r>
              <a:rPr lang="en" sz="1900"/>
              <a:t>Physical Page (4 KiB, 16 KiB etc.) </a:t>
            </a:r>
            <a:endParaRPr sz="1900"/>
          </a:p>
          <a:p>
            <a:pPr indent="-349250" lvl="0" marL="457200" rtl="0" algn="l">
              <a:spcBef>
                <a:spcPts val="0"/>
              </a:spcBef>
              <a:spcAft>
                <a:spcPts val="0"/>
              </a:spcAft>
              <a:buSzPts val="1900"/>
              <a:buChar char="●"/>
            </a:pPr>
            <a:r>
              <a:rPr lang="en" sz="1900"/>
              <a:t>Physical Block (collection of pages)</a:t>
            </a:r>
            <a:endParaRPr sz="1900"/>
          </a:p>
          <a:p>
            <a:pPr indent="-349250" lvl="0" marL="457200" rtl="0" algn="l">
              <a:spcBef>
                <a:spcPts val="0"/>
              </a:spcBef>
              <a:spcAft>
                <a:spcPts val="0"/>
              </a:spcAft>
              <a:buSzPts val="1900"/>
              <a:buChar char="●"/>
            </a:pPr>
            <a:r>
              <a:rPr lang="en" sz="1900"/>
              <a:t>Min read/write is page, erase by block</a:t>
            </a:r>
            <a:endParaRPr sz="1900"/>
          </a:p>
          <a:p>
            <a:pPr indent="-349250" lvl="0" marL="457200" rtl="0" algn="l">
              <a:spcBef>
                <a:spcPts val="0"/>
              </a:spcBef>
              <a:spcAft>
                <a:spcPts val="0"/>
              </a:spcAft>
              <a:buSzPts val="1900"/>
              <a:buChar char="●"/>
            </a:pPr>
            <a:r>
              <a:rPr lang="en" sz="1900"/>
              <a:t>Logical blocks maps to pages (Flash translation layer)</a:t>
            </a:r>
            <a:r>
              <a:rPr lang="en" sz="1900"/>
              <a:t> </a:t>
            </a:r>
            <a:endParaRPr sz="1900"/>
          </a:p>
        </p:txBody>
      </p:sp>
      <p:sp>
        <p:nvSpPr>
          <p:cNvPr id="5569" name="Google Shape;5569;p285"/>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570" name="Google Shape;5570;p285"/>
          <p:cNvSpPr/>
          <p:nvPr/>
        </p:nvSpPr>
        <p:spPr>
          <a:xfrm>
            <a:off x="159938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571" name="Google Shape;5571;p285"/>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572" name="Google Shape;5572;p285"/>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573" name="Google Shape;5573;p285"/>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574" name="Google Shape;5574;p285"/>
          <p:cNvSpPr/>
          <p:nvPr/>
        </p:nvSpPr>
        <p:spPr>
          <a:xfrm>
            <a:off x="301256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575" name="Google Shape;5575;p285"/>
          <p:cNvSpPr/>
          <p:nvPr/>
        </p:nvSpPr>
        <p:spPr>
          <a:xfrm>
            <a:off x="3365818"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576" name="Google Shape;5576;p285"/>
          <p:cNvSpPr/>
          <p:nvPr/>
        </p:nvSpPr>
        <p:spPr>
          <a:xfrm>
            <a:off x="3719127"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577" name="Google Shape;5577;p285"/>
          <p:cNvSpPr txBox="1"/>
          <p:nvPr/>
        </p:nvSpPr>
        <p:spPr>
          <a:xfrm>
            <a:off x="114950" y="48467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LBA 1 maps to page A, 7 to G and so on.. </a:t>
            </a:r>
            <a:endParaRPr i="1" sz="800">
              <a:solidFill>
                <a:schemeClr val="lt2"/>
              </a:solidFill>
            </a:endParaRPr>
          </a:p>
        </p:txBody>
      </p:sp>
      <p:sp>
        <p:nvSpPr>
          <p:cNvPr id="5578" name="Google Shape;5578;p285"/>
          <p:cNvSpPr/>
          <p:nvPr/>
        </p:nvSpPr>
        <p:spPr>
          <a:xfrm>
            <a:off x="1689852" y="36275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579" name="Google Shape;5579;p285"/>
          <p:cNvSpPr/>
          <p:nvPr/>
        </p:nvSpPr>
        <p:spPr>
          <a:xfrm>
            <a:off x="1689852" y="39323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580" name="Google Shape;5580;p285"/>
          <p:cNvSpPr/>
          <p:nvPr/>
        </p:nvSpPr>
        <p:spPr>
          <a:xfrm>
            <a:off x="1689852" y="42371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581" name="Google Shape;5581;p285"/>
          <p:cNvSpPr/>
          <p:nvPr/>
        </p:nvSpPr>
        <p:spPr>
          <a:xfrm>
            <a:off x="1689852" y="45419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582" name="Google Shape;5582;p285"/>
          <p:cNvSpPr/>
          <p:nvPr/>
        </p:nvSpPr>
        <p:spPr>
          <a:xfrm>
            <a:off x="3123902" y="36552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583" name="Google Shape;5583;p285"/>
          <p:cNvSpPr/>
          <p:nvPr/>
        </p:nvSpPr>
        <p:spPr>
          <a:xfrm>
            <a:off x="3123902" y="39600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584" name="Google Shape;5584;p285"/>
          <p:cNvSpPr/>
          <p:nvPr/>
        </p:nvSpPr>
        <p:spPr>
          <a:xfrm>
            <a:off x="3123902" y="42648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585" name="Google Shape;5585;p285"/>
          <p:cNvSpPr/>
          <p:nvPr/>
        </p:nvSpPr>
        <p:spPr>
          <a:xfrm>
            <a:off x="3123902" y="45696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586" name="Google Shape;5586;p285"/>
          <p:cNvCxnSpPr>
            <a:stCxn id="5569" idx="2"/>
            <a:endCxn id="5578" idx="1"/>
          </p:cNvCxnSpPr>
          <p:nvPr/>
        </p:nvCxnSpPr>
        <p:spPr>
          <a:xfrm flipH="1" rot="-5400000">
            <a:off x="1326475" y="3406175"/>
            <a:ext cx="449100" cy="277500"/>
          </a:xfrm>
          <a:prstGeom prst="curvedConnector2">
            <a:avLst/>
          </a:prstGeom>
          <a:noFill/>
          <a:ln cap="flat" cmpd="sng" w="9525">
            <a:solidFill>
              <a:srgbClr val="FF00FF"/>
            </a:solidFill>
            <a:prstDash val="solid"/>
            <a:round/>
            <a:headEnd len="med" w="med" type="none"/>
            <a:tailEnd len="med" w="med" type="none"/>
          </a:ln>
        </p:spPr>
      </p:cxnSp>
      <p:cxnSp>
        <p:nvCxnSpPr>
          <p:cNvPr id="5587" name="Google Shape;5587;p285"/>
          <p:cNvCxnSpPr>
            <a:stCxn id="5570" idx="2"/>
            <a:endCxn id="5579" idx="1"/>
          </p:cNvCxnSpPr>
          <p:nvPr/>
        </p:nvCxnSpPr>
        <p:spPr>
          <a:xfrm rot="5400000">
            <a:off x="1350835" y="3659525"/>
            <a:ext cx="753900" cy="75600"/>
          </a:xfrm>
          <a:prstGeom prst="curvedConnector4">
            <a:avLst>
              <a:gd fmla="val 40586" name="adj1"/>
              <a:gd fmla="val 415155" name="adj2"/>
            </a:avLst>
          </a:prstGeom>
          <a:noFill/>
          <a:ln cap="flat" cmpd="sng" w="9525">
            <a:solidFill>
              <a:srgbClr val="FF00FF"/>
            </a:solidFill>
            <a:prstDash val="solid"/>
            <a:round/>
            <a:headEnd len="med" w="med" type="none"/>
            <a:tailEnd len="med" w="med" type="none"/>
          </a:ln>
        </p:spPr>
      </p:cxnSp>
      <p:cxnSp>
        <p:nvCxnSpPr>
          <p:cNvPr id="5588" name="Google Shape;5588;p285"/>
          <p:cNvCxnSpPr>
            <a:stCxn id="5576" idx="2"/>
            <a:endCxn id="5585" idx="3"/>
          </p:cNvCxnSpPr>
          <p:nvPr/>
        </p:nvCxnSpPr>
        <p:spPr>
          <a:xfrm rot="5400000">
            <a:off x="2975277" y="3801538"/>
            <a:ext cx="1391100" cy="429000"/>
          </a:xfrm>
          <a:prstGeom prst="curvedConnector2">
            <a:avLst/>
          </a:prstGeom>
          <a:noFill/>
          <a:ln cap="flat" cmpd="sng" w="9525">
            <a:solidFill>
              <a:srgbClr val="FF00FF"/>
            </a:solidFill>
            <a:prstDash val="solid"/>
            <a:round/>
            <a:headEnd len="med" w="med" type="none"/>
            <a:tailEnd len="med" w="med" type="none"/>
          </a:ln>
        </p:spPr>
      </p:cxnSp>
      <p:sp>
        <p:nvSpPr>
          <p:cNvPr id="5589" name="Google Shape;5589;p285"/>
          <p:cNvSpPr txBox="1"/>
          <p:nvPr/>
        </p:nvSpPr>
        <p:spPr>
          <a:xfrm>
            <a:off x="428975" y="2979775"/>
            <a:ext cx="7962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LBAs</a:t>
            </a:r>
            <a:endParaRPr sz="1800">
              <a:solidFill>
                <a:schemeClr val="lt2"/>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3" name="Shape 5593"/>
        <p:cNvGrpSpPr/>
        <p:nvPr/>
      </p:nvGrpSpPr>
      <p:grpSpPr>
        <a:xfrm>
          <a:off x="0" y="0"/>
          <a:ext cx="0" cy="0"/>
          <a:chOff x="0" y="0"/>
          <a:chExt cx="0" cy="0"/>
        </a:xfrm>
      </p:grpSpPr>
      <p:sp>
        <p:nvSpPr>
          <p:cNvPr id="5594" name="Google Shape;5594;p286"/>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5" name="Google Shape;5595;p286"/>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6" name="Google Shape;5596;p28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a:t>
            </a:r>
            <a:endParaRPr/>
          </a:p>
        </p:txBody>
      </p:sp>
      <p:sp>
        <p:nvSpPr>
          <p:cNvPr id="5597" name="Google Shape;5597;p286"/>
          <p:cNvSpPr txBox="1"/>
          <p:nvPr>
            <p:ph idx="1" type="body"/>
          </p:nvPr>
        </p:nvSpPr>
        <p:spPr>
          <a:xfrm>
            <a:off x="259500" y="1123400"/>
            <a:ext cx="53580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 want to write to LBA 1</a:t>
            </a:r>
            <a:endParaRPr sz="1900"/>
          </a:p>
          <a:p>
            <a:pPr indent="-349250" lvl="0" marL="457200" rtl="0" algn="l">
              <a:spcBef>
                <a:spcPts val="0"/>
              </a:spcBef>
              <a:spcAft>
                <a:spcPts val="0"/>
              </a:spcAft>
              <a:buSzPts val="1900"/>
              <a:buChar char="●"/>
            </a:pPr>
            <a:r>
              <a:rPr lang="en" sz="1900"/>
              <a:t>We find a free physical block and map it</a:t>
            </a:r>
            <a:endParaRPr sz="1900"/>
          </a:p>
        </p:txBody>
      </p:sp>
      <p:sp>
        <p:nvSpPr>
          <p:cNvPr id="5598" name="Google Shape;5598;p286"/>
          <p:cNvSpPr/>
          <p:nvPr/>
        </p:nvSpPr>
        <p:spPr>
          <a:xfrm>
            <a:off x="124607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599" name="Google Shape;5599;p286"/>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600" name="Google Shape;5600;p286"/>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601" name="Google Shape;5601;p286"/>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602" name="Google Shape;5602;p286"/>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603" name="Google Shape;5603;p286"/>
          <p:cNvSpPr/>
          <p:nvPr/>
        </p:nvSpPr>
        <p:spPr>
          <a:xfrm>
            <a:off x="301256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604" name="Google Shape;5604;p286"/>
          <p:cNvSpPr/>
          <p:nvPr/>
        </p:nvSpPr>
        <p:spPr>
          <a:xfrm>
            <a:off x="3365818"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605" name="Google Shape;5605;p286"/>
          <p:cNvSpPr/>
          <p:nvPr/>
        </p:nvSpPr>
        <p:spPr>
          <a:xfrm>
            <a:off x="3719127"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606" name="Google Shape;5606;p286"/>
          <p:cNvSpPr txBox="1"/>
          <p:nvPr/>
        </p:nvSpPr>
        <p:spPr>
          <a:xfrm>
            <a:off x="163375" y="48744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We write to LBA 1 , which maps to PBA A.</a:t>
            </a:r>
            <a:endParaRPr i="1" sz="800">
              <a:solidFill>
                <a:schemeClr val="lt2"/>
              </a:solidFill>
            </a:endParaRPr>
          </a:p>
        </p:txBody>
      </p:sp>
      <p:sp>
        <p:nvSpPr>
          <p:cNvPr id="5607" name="Google Shape;5607;p286"/>
          <p:cNvSpPr/>
          <p:nvPr/>
        </p:nvSpPr>
        <p:spPr>
          <a:xfrm>
            <a:off x="1689852" y="36275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608" name="Google Shape;5608;p286"/>
          <p:cNvSpPr/>
          <p:nvPr/>
        </p:nvSpPr>
        <p:spPr>
          <a:xfrm>
            <a:off x="1689852" y="39323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609" name="Google Shape;5609;p286"/>
          <p:cNvSpPr/>
          <p:nvPr/>
        </p:nvSpPr>
        <p:spPr>
          <a:xfrm>
            <a:off x="1689852" y="42371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10" name="Google Shape;5610;p286"/>
          <p:cNvSpPr/>
          <p:nvPr/>
        </p:nvSpPr>
        <p:spPr>
          <a:xfrm>
            <a:off x="1689852" y="45419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611" name="Google Shape;5611;p286"/>
          <p:cNvSpPr/>
          <p:nvPr/>
        </p:nvSpPr>
        <p:spPr>
          <a:xfrm>
            <a:off x="3123902" y="36552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612" name="Google Shape;5612;p286"/>
          <p:cNvSpPr/>
          <p:nvPr/>
        </p:nvSpPr>
        <p:spPr>
          <a:xfrm>
            <a:off x="3123902" y="39600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613" name="Google Shape;5613;p286"/>
          <p:cNvSpPr/>
          <p:nvPr/>
        </p:nvSpPr>
        <p:spPr>
          <a:xfrm>
            <a:off x="3123902" y="42648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614" name="Google Shape;5614;p286"/>
          <p:cNvSpPr/>
          <p:nvPr/>
        </p:nvSpPr>
        <p:spPr>
          <a:xfrm>
            <a:off x="3123902" y="45696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8" name="Shape 5618"/>
        <p:cNvGrpSpPr/>
        <p:nvPr/>
      </p:nvGrpSpPr>
      <p:grpSpPr>
        <a:xfrm>
          <a:off x="0" y="0"/>
          <a:ext cx="0" cy="0"/>
          <a:chOff x="0" y="0"/>
          <a:chExt cx="0" cy="0"/>
        </a:xfrm>
      </p:grpSpPr>
      <p:sp>
        <p:nvSpPr>
          <p:cNvPr id="5619" name="Google Shape;5619;p287"/>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0" name="Google Shape;5620;p287"/>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1" name="Google Shape;5621;p28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a:t>
            </a:r>
            <a:endParaRPr/>
          </a:p>
        </p:txBody>
      </p:sp>
      <p:sp>
        <p:nvSpPr>
          <p:cNvPr id="5622" name="Google Shape;5622;p287"/>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Write 4 KiB to LBA 1</a:t>
            </a:r>
            <a:endParaRPr sz="1900"/>
          </a:p>
          <a:p>
            <a:pPr indent="-349250" lvl="0" marL="457200" rtl="0" algn="l">
              <a:spcBef>
                <a:spcPts val="0"/>
              </a:spcBef>
              <a:spcAft>
                <a:spcPts val="0"/>
              </a:spcAft>
              <a:buSzPts val="1900"/>
              <a:buChar char="●"/>
            </a:pPr>
            <a:r>
              <a:rPr lang="en" sz="1900"/>
              <a:t>Now we want to update LBA 1 with new content</a:t>
            </a:r>
            <a:endParaRPr sz="1900"/>
          </a:p>
          <a:p>
            <a:pPr indent="-349250" lvl="0" marL="457200" rtl="0" algn="l">
              <a:spcBef>
                <a:spcPts val="0"/>
              </a:spcBef>
              <a:spcAft>
                <a:spcPts val="0"/>
              </a:spcAft>
              <a:buSzPts val="1900"/>
              <a:buChar char="●"/>
            </a:pPr>
            <a:r>
              <a:rPr lang="en" sz="1900"/>
              <a:t>No update in SSD, its a remove and add.</a:t>
            </a:r>
            <a:endParaRPr sz="1900"/>
          </a:p>
        </p:txBody>
      </p:sp>
      <p:sp>
        <p:nvSpPr>
          <p:cNvPr id="5623" name="Google Shape;5623;p287"/>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624" name="Google Shape;5624;p287"/>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625" name="Google Shape;5625;p287"/>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626" name="Google Shape;5626;p287"/>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627" name="Google Shape;5627;p287"/>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628" name="Google Shape;5628;p287"/>
          <p:cNvSpPr/>
          <p:nvPr/>
        </p:nvSpPr>
        <p:spPr>
          <a:xfrm>
            <a:off x="301256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629" name="Google Shape;5629;p287"/>
          <p:cNvSpPr/>
          <p:nvPr/>
        </p:nvSpPr>
        <p:spPr>
          <a:xfrm>
            <a:off x="3365818"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630" name="Google Shape;5630;p287"/>
          <p:cNvSpPr/>
          <p:nvPr/>
        </p:nvSpPr>
        <p:spPr>
          <a:xfrm>
            <a:off x="3719127"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631" name="Google Shape;5631;p287"/>
          <p:cNvSpPr txBox="1"/>
          <p:nvPr/>
        </p:nvSpPr>
        <p:spPr>
          <a:xfrm>
            <a:off x="163375" y="48744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We write to LBA 1 , which maps to PBA A.</a:t>
            </a:r>
            <a:endParaRPr i="1" sz="800">
              <a:solidFill>
                <a:schemeClr val="lt2"/>
              </a:solidFill>
            </a:endParaRPr>
          </a:p>
        </p:txBody>
      </p:sp>
      <p:sp>
        <p:nvSpPr>
          <p:cNvPr id="5632" name="Google Shape;5632;p287"/>
          <p:cNvSpPr/>
          <p:nvPr/>
        </p:nvSpPr>
        <p:spPr>
          <a:xfrm>
            <a:off x="1689852" y="36275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633" name="Google Shape;5633;p287"/>
          <p:cNvSpPr/>
          <p:nvPr/>
        </p:nvSpPr>
        <p:spPr>
          <a:xfrm>
            <a:off x="1689852" y="39323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634" name="Google Shape;5634;p287"/>
          <p:cNvSpPr/>
          <p:nvPr/>
        </p:nvSpPr>
        <p:spPr>
          <a:xfrm>
            <a:off x="1689852" y="42371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35" name="Google Shape;5635;p287"/>
          <p:cNvSpPr/>
          <p:nvPr/>
        </p:nvSpPr>
        <p:spPr>
          <a:xfrm>
            <a:off x="1689852" y="45419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636" name="Google Shape;5636;p287"/>
          <p:cNvSpPr/>
          <p:nvPr/>
        </p:nvSpPr>
        <p:spPr>
          <a:xfrm>
            <a:off x="3123902" y="36552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637" name="Google Shape;5637;p287"/>
          <p:cNvSpPr/>
          <p:nvPr/>
        </p:nvSpPr>
        <p:spPr>
          <a:xfrm>
            <a:off x="3123902" y="39600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638" name="Google Shape;5638;p287"/>
          <p:cNvSpPr/>
          <p:nvPr/>
        </p:nvSpPr>
        <p:spPr>
          <a:xfrm>
            <a:off x="3123902" y="42648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639" name="Google Shape;5639;p287"/>
          <p:cNvSpPr/>
          <p:nvPr/>
        </p:nvSpPr>
        <p:spPr>
          <a:xfrm>
            <a:off x="3123902" y="45696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640" name="Google Shape;5640;p287"/>
          <p:cNvCxnSpPr>
            <a:stCxn id="5623" idx="2"/>
            <a:endCxn id="5632" idx="1"/>
          </p:cNvCxnSpPr>
          <p:nvPr/>
        </p:nvCxnSpPr>
        <p:spPr>
          <a:xfrm flipH="1" rot="-5400000">
            <a:off x="1326475" y="3406175"/>
            <a:ext cx="449100" cy="277500"/>
          </a:xfrm>
          <a:prstGeom prst="curvedConnector2">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4" name="Shape 5644"/>
        <p:cNvGrpSpPr/>
        <p:nvPr/>
      </p:nvGrpSpPr>
      <p:grpSpPr>
        <a:xfrm>
          <a:off x="0" y="0"/>
          <a:ext cx="0" cy="0"/>
          <a:chOff x="0" y="0"/>
          <a:chExt cx="0" cy="0"/>
        </a:xfrm>
      </p:grpSpPr>
      <p:sp>
        <p:nvSpPr>
          <p:cNvPr id="5645" name="Google Shape;5645;p288"/>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6" name="Google Shape;5646;p288"/>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7" name="Google Shape;5647;p28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 - Update</a:t>
            </a:r>
            <a:endParaRPr/>
          </a:p>
        </p:txBody>
      </p:sp>
      <p:sp>
        <p:nvSpPr>
          <p:cNvPr id="5648" name="Google Shape;5648;p288"/>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LBA 1 is now maps to PPA B</a:t>
            </a:r>
            <a:endParaRPr sz="1900"/>
          </a:p>
          <a:p>
            <a:pPr indent="-349250" lvl="0" marL="457200" rtl="0" algn="l">
              <a:spcBef>
                <a:spcPts val="0"/>
              </a:spcBef>
              <a:spcAft>
                <a:spcPts val="0"/>
              </a:spcAft>
              <a:buSzPts val="1900"/>
              <a:buChar char="●"/>
            </a:pPr>
            <a:r>
              <a:rPr lang="en" sz="1900"/>
              <a:t>A is marked invalid (must be erased before used)</a:t>
            </a:r>
            <a:endParaRPr sz="1900"/>
          </a:p>
          <a:p>
            <a:pPr indent="-349250" lvl="0" marL="457200" rtl="0" algn="l">
              <a:spcBef>
                <a:spcPts val="0"/>
              </a:spcBef>
              <a:spcAft>
                <a:spcPts val="0"/>
              </a:spcAft>
              <a:buSzPts val="1900"/>
              <a:buChar char="●"/>
            </a:pPr>
            <a:r>
              <a:rPr lang="en" sz="1900"/>
              <a:t>Can’t erase a single page</a:t>
            </a:r>
            <a:endParaRPr sz="1900"/>
          </a:p>
        </p:txBody>
      </p:sp>
      <p:sp>
        <p:nvSpPr>
          <p:cNvPr id="5649" name="Google Shape;5649;p288"/>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650" name="Google Shape;5650;p288"/>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651" name="Google Shape;5651;p288"/>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652" name="Google Shape;5652;p288"/>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653" name="Google Shape;5653;p288"/>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654" name="Google Shape;5654;p288"/>
          <p:cNvSpPr/>
          <p:nvPr/>
        </p:nvSpPr>
        <p:spPr>
          <a:xfrm>
            <a:off x="301256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655" name="Google Shape;5655;p288"/>
          <p:cNvSpPr/>
          <p:nvPr/>
        </p:nvSpPr>
        <p:spPr>
          <a:xfrm>
            <a:off x="3365818"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656" name="Google Shape;5656;p288"/>
          <p:cNvSpPr/>
          <p:nvPr/>
        </p:nvSpPr>
        <p:spPr>
          <a:xfrm>
            <a:off x="3719127"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657" name="Google Shape;5657;p288"/>
          <p:cNvSpPr txBox="1"/>
          <p:nvPr/>
        </p:nvSpPr>
        <p:spPr>
          <a:xfrm>
            <a:off x="163375" y="48744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We write to LBA 1 , which maps to PBA B.</a:t>
            </a:r>
            <a:endParaRPr i="1" sz="800">
              <a:solidFill>
                <a:schemeClr val="lt2"/>
              </a:solidFill>
            </a:endParaRPr>
          </a:p>
        </p:txBody>
      </p:sp>
      <p:sp>
        <p:nvSpPr>
          <p:cNvPr id="5658" name="Google Shape;5658;p288"/>
          <p:cNvSpPr/>
          <p:nvPr/>
        </p:nvSpPr>
        <p:spPr>
          <a:xfrm>
            <a:off x="1689852" y="36275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659" name="Google Shape;5659;p288"/>
          <p:cNvSpPr/>
          <p:nvPr/>
        </p:nvSpPr>
        <p:spPr>
          <a:xfrm>
            <a:off x="1689852" y="39323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660" name="Google Shape;5660;p288"/>
          <p:cNvSpPr/>
          <p:nvPr/>
        </p:nvSpPr>
        <p:spPr>
          <a:xfrm>
            <a:off x="1689852" y="42371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61" name="Google Shape;5661;p288"/>
          <p:cNvSpPr/>
          <p:nvPr/>
        </p:nvSpPr>
        <p:spPr>
          <a:xfrm>
            <a:off x="1689852" y="45419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662" name="Google Shape;5662;p288"/>
          <p:cNvSpPr/>
          <p:nvPr/>
        </p:nvSpPr>
        <p:spPr>
          <a:xfrm>
            <a:off x="3123902" y="36552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663" name="Google Shape;5663;p288"/>
          <p:cNvSpPr/>
          <p:nvPr/>
        </p:nvSpPr>
        <p:spPr>
          <a:xfrm>
            <a:off x="3123902" y="39600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664" name="Google Shape;5664;p288"/>
          <p:cNvSpPr/>
          <p:nvPr/>
        </p:nvSpPr>
        <p:spPr>
          <a:xfrm>
            <a:off x="3123902" y="42648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665" name="Google Shape;5665;p288"/>
          <p:cNvSpPr/>
          <p:nvPr/>
        </p:nvSpPr>
        <p:spPr>
          <a:xfrm>
            <a:off x="3123902" y="45696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666" name="Google Shape;5666;p288"/>
          <p:cNvCxnSpPr>
            <a:stCxn id="5649" idx="2"/>
            <a:endCxn id="5659" idx="1"/>
          </p:cNvCxnSpPr>
          <p:nvPr/>
        </p:nvCxnSpPr>
        <p:spPr>
          <a:xfrm flipH="1" rot="-5400000">
            <a:off x="1174075" y="3558575"/>
            <a:ext cx="753900" cy="277500"/>
          </a:xfrm>
          <a:prstGeom prst="curvedConnector2">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0" name="Shape 5670"/>
        <p:cNvGrpSpPr/>
        <p:nvPr/>
      </p:nvGrpSpPr>
      <p:grpSpPr>
        <a:xfrm>
          <a:off x="0" y="0"/>
          <a:ext cx="0" cy="0"/>
          <a:chOff x="0" y="0"/>
          <a:chExt cx="0" cy="0"/>
        </a:xfrm>
      </p:grpSpPr>
      <p:sp>
        <p:nvSpPr>
          <p:cNvPr id="5671" name="Google Shape;5671;p289"/>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2" name="Google Shape;5672;p289"/>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3" name="Google Shape;5673;p28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 - More update</a:t>
            </a:r>
            <a:endParaRPr/>
          </a:p>
        </p:txBody>
      </p:sp>
      <p:sp>
        <p:nvSpPr>
          <p:cNvPr id="5674" name="Google Shape;5674;p289"/>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 continue writing</a:t>
            </a:r>
            <a:endParaRPr sz="1900"/>
          </a:p>
          <a:p>
            <a:pPr indent="-349250" lvl="0" marL="457200" rtl="0" algn="l">
              <a:spcBef>
                <a:spcPts val="0"/>
              </a:spcBef>
              <a:spcAft>
                <a:spcPts val="0"/>
              </a:spcAft>
              <a:buSzPts val="1900"/>
              <a:buChar char="●"/>
            </a:pPr>
            <a:r>
              <a:rPr lang="en" sz="1900"/>
              <a:t>LBA1 points to D, </a:t>
            </a:r>
            <a:endParaRPr sz="1900"/>
          </a:p>
          <a:p>
            <a:pPr indent="-349250" lvl="0" marL="457200" rtl="0" algn="l">
              <a:spcBef>
                <a:spcPts val="0"/>
              </a:spcBef>
              <a:spcAft>
                <a:spcPts val="0"/>
              </a:spcAft>
              <a:buSzPts val="1900"/>
              <a:buChar char="●"/>
            </a:pPr>
            <a:r>
              <a:rPr lang="en" sz="1900"/>
              <a:t>F, G and H are used by 6, 7 and 8</a:t>
            </a:r>
            <a:endParaRPr sz="1900"/>
          </a:p>
          <a:p>
            <a:pPr indent="-349250" lvl="0" marL="457200" rtl="0" algn="l">
              <a:spcBef>
                <a:spcPts val="0"/>
              </a:spcBef>
              <a:spcAft>
                <a:spcPts val="0"/>
              </a:spcAft>
              <a:buSzPts val="1900"/>
              <a:buChar char="●"/>
            </a:pPr>
            <a:r>
              <a:rPr lang="en" sz="1900"/>
              <a:t>One more update to LBA 1</a:t>
            </a:r>
            <a:endParaRPr sz="1900"/>
          </a:p>
        </p:txBody>
      </p:sp>
      <p:sp>
        <p:nvSpPr>
          <p:cNvPr id="5675" name="Google Shape;5675;p289"/>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676" name="Google Shape;5676;p289"/>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677" name="Google Shape;5677;p289"/>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678" name="Google Shape;5678;p289"/>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679" name="Google Shape;5679;p289"/>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680" name="Google Shape;5680;p289"/>
          <p:cNvSpPr/>
          <p:nvPr/>
        </p:nvSpPr>
        <p:spPr>
          <a:xfrm>
            <a:off x="3012560"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681" name="Google Shape;5681;p289"/>
          <p:cNvSpPr/>
          <p:nvPr/>
        </p:nvSpPr>
        <p:spPr>
          <a:xfrm>
            <a:off x="3365818"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682" name="Google Shape;5682;p289"/>
          <p:cNvSpPr/>
          <p:nvPr/>
        </p:nvSpPr>
        <p:spPr>
          <a:xfrm>
            <a:off x="3719127"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683" name="Google Shape;5683;p289"/>
          <p:cNvSpPr txBox="1"/>
          <p:nvPr/>
        </p:nvSpPr>
        <p:spPr>
          <a:xfrm>
            <a:off x="163375" y="48744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 </a:t>
            </a:r>
            <a:endParaRPr i="1" sz="800">
              <a:solidFill>
                <a:schemeClr val="lt2"/>
              </a:solidFill>
            </a:endParaRPr>
          </a:p>
        </p:txBody>
      </p:sp>
      <p:sp>
        <p:nvSpPr>
          <p:cNvPr id="5684" name="Google Shape;5684;p289"/>
          <p:cNvSpPr/>
          <p:nvPr/>
        </p:nvSpPr>
        <p:spPr>
          <a:xfrm>
            <a:off x="1689852" y="36275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685" name="Google Shape;5685;p289"/>
          <p:cNvSpPr/>
          <p:nvPr/>
        </p:nvSpPr>
        <p:spPr>
          <a:xfrm>
            <a:off x="1689852" y="39323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686" name="Google Shape;5686;p289"/>
          <p:cNvSpPr/>
          <p:nvPr/>
        </p:nvSpPr>
        <p:spPr>
          <a:xfrm>
            <a:off x="1689852" y="42371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687" name="Google Shape;5687;p289"/>
          <p:cNvSpPr/>
          <p:nvPr/>
        </p:nvSpPr>
        <p:spPr>
          <a:xfrm>
            <a:off x="1689852" y="45419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688" name="Google Shape;5688;p289"/>
          <p:cNvSpPr/>
          <p:nvPr/>
        </p:nvSpPr>
        <p:spPr>
          <a:xfrm>
            <a:off x="3123902" y="36552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689" name="Google Shape;5689;p289"/>
          <p:cNvSpPr/>
          <p:nvPr/>
        </p:nvSpPr>
        <p:spPr>
          <a:xfrm>
            <a:off x="3123902" y="39600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690" name="Google Shape;5690;p289"/>
          <p:cNvSpPr/>
          <p:nvPr/>
        </p:nvSpPr>
        <p:spPr>
          <a:xfrm>
            <a:off x="3123902" y="42648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691" name="Google Shape;5691;p289"/>
          <p:cNvSpPr/>
          <p:nvPr/>
        </p:nvSpPr>
        <p:spPr>
          <a:xfrm>
            <a:off x="3123902" y="45696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692" name="Google Shape;5692;p289"/>
          <p:cNvCxnSpPr>
            <a:stCxn id="5675" idx="2"/>
            <a:endCxn id="5687" idx="1"/>
          </p:cNvCxnSpPr>
          <p:nvPr/>
        </p:nvCxnSpPr>
        <p:spPr>
          <a:xfrm flipH="1" rot="-5400000">
            <a:off x="869275" y="3863375"/>
            <a:ext cx="1363500" cy="277500"/>
          </a:xfrm>
          <a:prstGeom prst="curvedConnector2">
            <a:avLst/>
          </a:prstGeom>
          <a:noFill/>
          <a:ln cap="flat" cmpd="sng" w="9525">
            <a:solidFill>
              <a:srgbClr val="FF00FF"/>
            </a:solidFill>
            <a:prstDash val="solid"/>
            <a:round/>
            <a:headEnd len="med" w="med" type="none"/>
            <a:tailEnd len="med" w="med" type="none"/>
          </a:ln>
        </p:spPr>
      </p:cxnSp>
      <p:cxnSp>
        <p:nvCxnSpPr>
          <p:cNvPr id="5693" name="Google Shape;5693;p289"/>
          <p:cNvCxnSpPr>
            <a:stCxn id="5682" idx="2"/>
            <a:endCxn id="5691" idx="3"/>
          </p:cNvCxnSpPr>
          <p:nvPr/>
        </p:nvCxnSpPr>
        <p:spPr>
          <a:xfrm rot="5400000">
            <a:off x="2975277" y="3801538"/>
            <a:ext cx="1391100" cy="429000"/>
          </a:xfrm>
          <a:prstGeom prst="curvedConnector2">
            <a:avLst/>
          </a:prstGeom>
          <a:noFill/>
          <a:ln cap="flat" cmpd="sng" w="9525">
            <a:solidFill>
              <a:srgbClr val="FF00FF"/>
            </a:solidFill>
            <a:prstDash val="solid"/>
            <a:round/>
            <a:headEnd len="med" w="med" type="none"/>
            <a:tailEnd len="med" w="med" type="none"/>
          </a:ln>
        </p:spPr>
      </p:cxnSp>
      <p:cxnSp>
        <p:nvCxnSpPr>
          <p:cNvPr id="5694" name="Google Shape;5694;p289"/>
          <p:cNvCxnSpPr>
            <a:stCxn id="5681" idx="2"/>
            <a:endCxn id="5690" idx="3"/>
          </p:cNvCxnSpPr>
          <p:nvPr/>
        </p:nvCxnSpPr>
        <p:spPr>
          <a:xfrm rot="5400000">
            <a:off x="2951068" y="3825838"/>
            <a:ext cx="1086300" cy="75600"/>
          </a:xfrm>
          <a:prstGeom prst="curvedConnector2">
            <a:avLst/>
          </a:prstGeom>
          <a:noFill/>
          <a:ln cap="flat" cmpd="sng" w="9525">
            <a:solidFill>
              <a:srgbClr val="FF00FF"/>
            </a:solidFill>
            <a:prstDash val="solid"/>
            <a:round/>
            <a:headEnd len="med" w="med" type="none"/>
            <a:tailEnd len="med" w="med" type="none"/>
          </a:ln>
        </p:spPr>
      </p:cxnSp>
      <p:cxnSp>
        <p:nvCxnSpPr>
          <p:cNvPr id="5695" name="Google Shape;5695;p289"/>
          <p:cNvCxnSpPr>
            <a:stCxn id="5680" idx="2"/>
            <a:endCxn id="5689" idx="3"/>
          </p:cNvCxnSpPr>
          <p:nvPr/>
        </p:nvCxnSpPr>
        <p:spPr>
          <a:xfrm flipH="1" rot="-5400000">
            <a:off x="2926760" y="3572488"/>
            <a:ext cx="781500" cy="277500"/>
          </a:xfrm>
          <a:prstGeom prst="curvedConnector4">
            <a:avLst>
              <a:gd fmla="val 40918" name="adj1"/>
              <a:gd fmla="val 185826" name="adj2"/>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9" name="Shape 5699"/>
        <p:cNvGrpSpPr/>
        <p:nvPr/>
      </p:nvGrpSpPr>
      <p:grpSpPr>
        <a:xfrm>
          <a:off x="0" y="0"/>
          <a:ext cx="0" cy="0"/>
          <a:chOff x="0" y="0"/>
          <a:chExt cx="0" cy="0"/>
        </a:xfrm>
      </p:grpSpPr>
      <p:sp>
        <p:nvSpPr>
          <p:cNvPr id="5700" name="Google Shape;5700;p290"/>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1" name="Google Shape;5701;p290"/>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2" name="Google Shape;5702;p29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 - More Updates</a:t>
            </a:r>
            <a:endParaRPr/>
          </a:p>
        </p:txBody>
      </p:sp>
      <p:sp>
        <p:nvSpPr>
          <p:cNvPr id="5703" name="Google Shape;5703;p290"/>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LBA 1 now points to E</a:t>
            </a:r>
            <a:endParaRPr sz="1900"/>
          </a:p>
          <a:p>
            <a:pPr indent="-349250" lvl="0" marL="457200" rtl="0" algn="l">
              <a:spcBef>
                <a:spcPts val="0"/>
              </a:spcBef>
              <a:spcAft>
                <a:spcPts val="0"/>
              </a:spcAft>
              <a:buSzPts val="1900"/>
              <a:buChar char="●"/>
            </a:pPr>
            <a:r>
              <a:rPr lang="en" sz="1900"/>
              <a:t>One more update to LBA 1 but everything is full</a:t>
            </a:r>
            <a:endParaRPr sz="1900"/>
          </a:p>
          <a:p>
            <a:pPr indent="-349250" lvl="0" marL="457200" rtl="0" algn="l">
              <a:spcBef>
                <a:spcPts val="0"/>
              </a:spcBef>
              <a:spcAft>
                <a:spcPts val="0"/>
              </a:spcAft>
              <a:buSzPts val="1900"/>
              <a:buChar char="●"/>
            </a:pPr>
            <a:r>
              <a:rPr lang="en" sz="1900"/>
              <a:t>Entire block is now invalid we can safely erase it</a:t>
            </a:r>
            <a:endParaRPr sz="1900"/>
          </a:p>
        </p:txBody>
      </p:sp>
      <p:sp>
        <p:nvSpPr>
          <p:cNvPr id="5704" name="Google Shape;5704;p290"/>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705" name="Google Shape;5705;p290"/>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706" name="Google Shape;5706;p290"/>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707" name="Google Shape;5707;p290"/>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708" name="Google Shape;5708;p290"/>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709" name="Google Shape;5709;p290"/>
          <p:cNvSpPr/>
          <p:nvPr/>
        </p:nvSpPr>
        <p:spPr>
          <a:xfrm>
            <a:off x="3012560"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710" name="Google Shape;5710;p290"/>
          <p:cNvSpPr/>
          <p:nvPr/>
        </p:nvSpPr>
        <p:spPr>
          <a:xfrm>
            <a:off x="3365818"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711" name="Google Shape;5711;p290"/>
          <p:cNvSpPr/>
          <p:nvPr/>
        </p:nvSpPr>
        <p:spPr>
          <a:xfrm>
            <a:off x="3719127"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712" name="Google Shape;5712;p290"/>
          <p:cNvSpPr txBox="1"/>
          <p:nvPr/>
        </p:nvSpPr>
        <p:spPr>
          <a:xfrm>
            <a:off x="163375" y="48744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 </a:t>
            </a:r>
            <a:endParaRPr i="1" sz="800">
              <a:solidFill>
                <a:schemeClr val="lt2"/>
              </a:solidFill>
            </a:endParaRPr>
          </a:p>
        </p:txBody>
      </p:sp>
      <p:sp>
        <p:nvSpPr>
          <p:cNvPr id="5713" name="Google Shape;5713;p290"/>
          <p:cNvSpPr/>
          <p:nvPr/>
        </p:nvSpPr>
        <p:spPr>
          <a:xfrm>
            <a:off x="1689852" y="36275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714" name="Google Shape;5714;p290"/>
          <p:cNvSpPr/>
          <p:nvPr/>
        </p:nvSpPr>
        <p:spPr>
          <a:xfrm>
            <a:off x="1689852" y="39323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715" name="Google Shape;5715;p290"/>
          <p:cNvSpPr/>
          <p:nvPr/>
        </p:nvSpPr>
        <p:spPr>
          <a:xfrm>
            <a:off x="1689852" y="42371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16" name="Google Shape;5716;p290"/>
          <p:cNvSpPr/>
          <p:nvPr/>
        </p:nvSpPr>
        <p:spPr>
          <a:xfrm>
            <a:off x="1689852" y="45419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717" name="Google Shape;5717;p290"/>
          <p:cNvSpPr/>
          <p:nvPr/>
        </p:nvSpPr>
        <p:spPr>
          <a:xfrm>
            <a:off x="3123902" y="36552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718" name="Google Shape;5718;p290"/>
          <p:cNvSpPr/>
          <p:nvPr/>
        </p:nvSpPr>
        <p:spPr>
          <a:xfrm>
            <a:off x="3123902" y="39600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719" name="Google Shape;5719;p290"/>
          <p:cNvSpPr/>
          <p:nvPr/>
        </p:nvSpPr>
        <p:spPr>
          <a:xfrm>
            <a:off x="3123902" y="42648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720" name="Google Shape;5720;p290"/>
          <p:cNvSpPr/>
          <p:nvPr/>
        </p:nvSpPr>
        <p:spPr>
          <a:xfrm>
            <a:off x="3123902" y="45696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721" name="Google Shape;5721;p290"/>
          <p:cNvCxnSpPr>
            <a:stCxn id="5704" idx="2"/>
            <a:endCxn id="5717" idx="1"/>
          </p:cNvCxnSpPr>
          <p:nvPr/>
        </p:nvCxnSpPr>
        <p:spPr>
          <a:xfrm flipH="1" rot="-5400000">
            <a:off x="2029675" y="2702975"/>
            <a:ext cx="476700" cy="1711500"/>
          </a:xfrm>
          <a:prstGeom prst="curvedConnector2">
            <a:avLst/>
          </a:prstGeom>
          <a:noFill/>
          <a:ln cap="flat" cmpd="sng" w="9525">
            <a:solidFill>
              <a:srgbClr val="FF00FF"/>
            </a:solidFill>
            <a:prstDash val="solid"/>
            <a:round/>
            <a:headEnd len="med" w="med" type="none"/>
            <a:tailEnd len="med" w="med" type="none"/>
          </a:ln>
        </p:spPr>
      </p:cxnSp>
      <p:cxnSp>
        <p:nvCxnSpPr>
          <p:cNvPr id="5722" name="Google Shape;5722;p290"/>
          <p:cNvCxnSpPr>
            <a:stCxn id="5711" idx="2"/>
            <a:endCxn id="5720" idx="3"/>
          </p:cNvCxnSpPr>
          <p:nvPr/>
        </p:nvCxnSpPr>
        <p:spPr>
          <a:xfrm rot="5400000">
            <a:off x="2975277" y="3801538"/>
            <a:ext cx="1391100" cy="429000"/>
          </a:xfrm>
          <a:prstGeom prst="curvedConnector2">
            <a:avLst/>
          </a:prstGeom>
          <a:noFill/>
          <a:ln cap="flat" cmpd="sng" w="9525">
            <a:solidFill>
              <a:srgbClr val="FF00FF"/>
            </a:solidFill>
            <a:prstDash val="solid"/>
            <a:round/>
            <a:headEnd len="med" w="med" type="none"/>
            <a:tailEnd len="med" w="med" type="none"/>
          </a:ln>
        </p:spPr>
      </p:cxnSp>
      <p:cxnSp>
        <p:nvCxnSpPr>
          <p:cNvPr id="5723" name="Google Shape;5723;p290"/>
          <p:cNvCxnSpPr>
            <a:stCxn id="5710" idx="2"/>
            <a:endCxn id="5719" idx="3"/>
          </p:cNvCxnSpPr>
          <p:nvPr/>
        </p:nvCxnSpPr>
        <p:spPr>
          <a:xfrm rot="5400000">
            <a:off x="2951068" y="3825838"/>
            <a:ext cx="1086300" cy="75600"/>
          </a:xfrm>
          <a:prstGeom prst="curvedConnector2">
            <a:avLst/>
          </a:prstGeom>
          <a:noFill/>
          <a:ln cap="flat" cmpd="sng" w="9525">
            <a:solidFill>
              <a:srgbClr val="FF00FF"/>
            </a:solidFill>
            <a:prstDash val="solid"/>
            <a:round/>
            <a:headEnd len="med" w="med" type="none"/>
            <a:tailEnd len="med" w="med" type="none"/>
          </a:ln>
        </p:spPr>
      </p:cxnSp>
      <p:cxnSp>
        <p:nvCxnSpPr>
          <p:cNvPr id="5724" name="Google Shape;5724;p290"/>
          <p:cNvCxnSpPr>
            <a:stCxn id="5709" idx="2"/>
            <a:endCxn id="5718" idx="3"/>
          </p:cNvCxnSpPr>
          <p:nvPr/>
        </p:nvCxnSpPr>
        <p:spPr>
          <a:xfrm flipH="1" rot="-5400000">
            <a:off x="2926760" y="3572488"/>
            <a:ext cx="781500" cy="277500"/>
          </a:xfrm>
          <a:prstGeom prst="curvedConnector4">
            <a:avLst>
              <a:gd fmla="val 40918" name="adj1"/>
              <a:gd fmla="val 185826" name="adj2"/>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8" name="Shape 5728"/>
        <p:cNvGrpSpPr/>
        <p:nvPr/>
      </p:nvGrpSpPr>
      <p:grpSpPr>
        <a:xfrm>
          <a:off x="0" y="0"/>
          <a:ext cx="0" cy="0"/>
          <a:chOff x="0" y="0"/>
          <a:chExt cx="0" cy="0"/>
        </a:xfrm>
      </p:grpSpPr>
      <p:sp>
        <p:nvSpPr>
          <p:cNvPr id="5729" name="Google Shape;5729;p291"/>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0" name="Google Shape;5730;p291"/>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1" name="Google Shape;5731;p29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 </a:t>
            </a:r>
            <a:r>
              <a:rPr lang="en"/>
              <a:t>Garbage</a:t>
            </a:r>
            <a:r>
              <a:rPr lang="en"/>
              <a:t> collection</a:t>
            </a:r>
            <a:endParaRPr/>
          </a:p>
        </p:txBody>
      </p:sp>
      <p:sp>
        <p:nvSpPr>
          <p:cNvPr id="5732" name="Google Shape;5732;p291"/>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First erase block</a:t>
            </a:r>
            <a:endParaRPr sz="1900"/>
          </a:p>
          <a:p>
            <a:pPr indent="-349250" lvl="0" marL="457200" rtl="0" algn="l">
              <a:spcBef>
                <a:spcPts val="0"/>
              </a:spcBef>
              <a:spcAft>
                <a:spcPts val="0"/>
              </a:spcAft>
              <a:buSzPts val="1900"/>
              <a:buChar char="●"/>
            </a:pPr>
            <a:r>
              <a:rPr lang="en" sz="1900"/>
              <a:t>Then we update LBA 1</a:t>
            </a:r>
            <a:endParaRPr sz="1900"/>
          </a:p>
        </p:txBody>
      </p:sp>
      <p:sp>
        <p:nvSpPr>
          <p:cNvPr id="5733" name="Google Shape;5733;p291"/>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734" name="Google Shape;5734;p291"/>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735" name="Google Shape;5735;p291"/>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736" name="Google Shape;5736;p291"/>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737" name="Google Shape;5737;p291"/>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738" name="Google Shape;5738;p291"/>
          <p:cNvSpPr/>
          <p:nvPr/>
        </p:nvSpPr>
        <p:spPr>
          <a:xfrm>
            <a:off x="3012560"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739" name="Google Shape;5739;p291"/>
          <p:cNvSpPr/>
          <p:nvPr/>
        </p:nvSpPr>
        <p:spPr>
          <a:xfrm>
            <a:off x="3365818"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740" name="Google Shape;5740;p291"/>
          <p:cNvSpPr/>
          <p:nvPr/>
        </p:nvSpPr>
        <p:spPr>
          <a:xfrm>
            <a:off x="3719127"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741" name="Google Shape;5741;p291"/>
          <p:cNvSpPr txBox="1"/>
          <p:nvPr/>
        </p:nvSpPr>
        <p:spPr>
          <a:xfrm>
            <a:off x="163375" y="48744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Erasing block</a:t>
            </a:r>
            <a:r>
              <a:rPr i="1" lang="en" sz="800">
                <a:solidFill>
                  <a:schemeClr val="lt2"/>
                </a:solidFill>
              </a:rPr>
              <a:t> </a:t>
            </a:r>
            <a:endParaRPr i="1" sz="800">
              <a:solidFill>
                <a:schemeClr val="lt2"/>
              </a:solidFill>
            </a:endParaRPr>
          </a:p>
        </p:txBody>
      </p:sp>
      <p:sp>
        <p:nvSpPr>
          <p:cNvPr id="5742" name="Google Shape;5742;p291"/>
          <p:cNvSpPr/>
          <p:nvPr/>
        </p:nvSpPr>
        <p:spPr>
          <a:xfrm>
            <a:off x="1689852" y="36275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743" name="Google Shape;5743;p291"/>
          <p:cNvSpPr/>
          <p:nvPr/>
        </p:nvSpPr>
        <p:spPr>
          <a:xfrm>
            <a:off x="1689852" y="39323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744" name="Google Shape;5744;p291"/>
          <p:cNvSpPr/>
          <p:nvPr/>
        </p:nvSpPr>
        <p:spPr>
          <a:xfrm>
            <a:off x="1689852" y="42371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45" name="Google Shape;5745;p291"/>
          <p:cNvSpPr/>
          <p:nvPr/>
        </p:nvSpPr>
        <p:spPr>
          <a:xfrm>
            <a:off x="1689852" y="45419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746" name="Google Shape;5746;p291"/>
          <p:cNvSpPr/>
          <p:nvPr/>
        </p:nvSpPr>
        <p:spPr>
          <a:xfrm>
            <a:off x="3123902" y="36552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747" name="Google Shape;5747;p291"/>
          <p:cNvSpPr/>
          <p:nvPr/>
        </p:nvSpPr>
        <p:spPr>
          <a:xfrm>
            <a:off x="3123902" y="39600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748" name="Google Shape;5748;p291"/>
          <p:cNvSpPr/>
          <p:nvPr/>
        </p:nvSpPr>
        <p:spPr>
          <a:xfrm>
            <a:off x="3123902" y="42648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749" name="Google Shape;5749;p291"/>
          <p:cNvSpPr/>
          <p:nvPr/>
        </p:nvSpPr>
        <p:spPr>
          <a:xfrm>
            <a:off x="3123902" y="45696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750" name="Google Shape;5750;p291"/>
          <p:cNvCxnSpPr>
            <a:stCxn id="5733" idx="2"/>
            <a:endCxn id="5746" idx="1"/>
          </p:cNvCxnSpPr>
          <p:nvPr/>
        </p:nvCxnSpPr>
        <p:spPr>
          <a:xfrm flipH="1" rot="-5400000">
            <a:off x="2029675" y="2702975"/>
            <a:ext cx="476700" cy="1711500"/>
          </a:xfrm>
          <a:prstGeom prst="curvedConnector2">
            <a:avLst/>
          </a:prstGeom>
          <a:noFill/>
          <a:ln cap="flat" cmpd="sng" w="9525">
            <a:solidFill>
              <a:srgbClr val="FF00FF"/>
            </a:solidFill>
            <a:prstDash val="solid"/>
            <a:round/>
            <a:headEnd len="med" w="med" type="none"/>
            <a:tailEnd len="med" w="med" type="none"/>
          </a:ln>
        </p:spPr>
      </p:cxnSp>
      <p:cxnSp>
        <p:nvCxnSpPr>
          <p:cNvPr id="5751" name="Google Shape;5751;p291"/>
          <p:cNvCxnSpPr>
            <a:stCxn id="5740" idx="2"/>
            <a:endCxn id="5749" idx="3"/>
          </p:cNvCxnSpPr>
          <p:nvPr/>
        </p:nvCxnSpPr>
        <p:spPr>
          <a:xfrm rot="5400000">
            <a:off x="2975277" y="3801538"/>
            <a:ext cx="1391100" cy="429000"/>
          </a:xfrm>
          <a:prstGeom prst="curvedConnector2">
            <a:avLst/>
          </a:prstGeom>
          <a:noFill/>
          <a:ln cap="flat" cmpd="sng" w="9525">
            <a:solidFill>
              <a:srgbClr val="FF00FF"/>
            </a:solidFill>
            <a:prstDash val="solid"/>
            <a:round/>
            <a:headEnd len="med" w="med" type="none"/>
            <a:tailEnd len="med" w="med" type="none"/>
          </a:ln>
        </p:spPr>
      </p:cxnSp>
      <p:cxnSp>
        <p:nvCxnSpPr>
          <p:cNvPr id="5752" name="Google Shape;5752;p291"/>
          <p:cNvCxnSpPr>
            <a:stCxn id="5739" idx="2"/>
            <a:endCxn id="5748" idx="3"/>
          </p:cNvCxnSpPr>
          <p:nvPr/>
        </p:nvCxnSpPr>
        <p:spPr>
          <a:xfrm rot="5400000">
            <a:off x="2951068" y="3825838"/>
            <a:ext cx="1086300" cy="75600"/>
          </a:xfrm>
          <a:prstGeom prst="curvedConnector2">
            <a:avLst/>
          </a:prstGeom>
          <a:noFill/>
          <a:ln cap="flat" cmpd="sng" w="9525">
            <a:solidFill>
              <a:srgbClr val="FF00FF"/>
            </a:solidFill>
            <a:prstDash val="solid"/>
            <a:round/>
            <a:headEnd len="med" w="med" type="none"/>
            <a:tailEnd len="med" w="med" type="none"/>
          </a:ln>
        </p:spPr>
      </p:cxnSp>
      <p:cxnSp>
        <p:nvCxnSpPr>
          <p:cNvPr id="5753" name="Google Shape;5753;p291"/>
          <p:cNvCxnSpPr>
            <a:stCxn id="5738" idx="2"/>
            <a:endCxn id="5747" idx="3"/>
          </p:cNvCxnSpPr>
          <p:nvPr/>
        </p:nvCxnSpPr>
        <p:spPr>
          <a:xfrm flipH="1" rot="-5400000">
            <a:off x="2926760" y="3572488"/>
            <a:ext cx="781500" cy="277500"/>
          </a:xfrm>
          <a:prstGeom prst="curvedConnector4">
            <a:avLst>
              <a:gd fmla="val 40918" name="adj1"/>
              <a:gd fmla="val 185826" name="adj2"/>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259" name="Google Shape;259;p40"/>
          <p:cNvSpPr txBox="1"/>
          <p:nvPr>
            <p:ph idx="1" type="body"/>
          </p:nvPr>
        </p:nvSpPr>
        <p:spPr>
          <a:xfrm>
            <a:off x="345625" y="1138900"/>
            <a:ext cx="74076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When a program is run, we get a process</a:t>
            </a:r>
            <a:endParaRPr sz="2200"/>
          </a:p>
          <a:p>
            <a:pPr indent="-368300" lvl="0" marL="457200" rtl="0" algn="l">
              <a:spcBef>
                <a:spcPts val="0"/>
              </a:spcBef>
              <a:spcAft>
                <a:spcPts val="0"/>
              </a:spcAft>
              <a:buSzPts val="2200"/>
              <a:buChar char="●"/>
            </a:pPr>
            <a:r>
              <a:rPr lang="en" sz="2200"/>
              <a:t>Process lives in memory</a:t>
            </a:r>
            <a:endParaRPr sz="2200"/>
          </a:p>
          <a:p>
            <a:pPr indent="-368300" lvl="0" marL="457200" rtl="0" algn="l">
              <a:spcBef>
                <a:spcPts val="0"/>
              </a:spcBef>
              <a:spcAft>
                <a:spcPts val="0"/>
              </a:spcAft>
              <a:buSzPts val="2200"/>
              <a:buChar char="●"/>
            </a:pPr>
            <a:r>
              <a:rPr lang="en" sz="2200"/>
              <a:t>Uniquely identified with an id</a:t>
            </a:r>
            <a:endParaRPr sz="2200"/>
          </a:p>
          <a:p>
            <a:pPr indent="-368300" lvl="0" marL="457200" rtl="0" algn="l">
              <a:spcBef>
                <a:spcPts val="0"/>
              </a:spcBef>
              <a:spcAft>
                <a:spcPts val="0"/>
              </a:spcAft>
              <a:buSzPts val="2200"/>
              <a:buChar char="●"/>
            </a:pPr>
            <a:r>
              <a:rPr lang="en" sz="2200"/>
              <a:t>Instruction pointer/program counter</a:t>
            </a:r>
            <a:endParaRPr sz="2200"/>
          </a:p>
          <a:p>
            <a:pPr indent="-368300" lvl="0" marL="457200" rtl="0" algn="l">
              <a:spcBef>
                <a:spcPts val="0"/>
              </a:spcBef>
              <a:spcAft>
                <a:spcPts val="0"/>
              </a:spcAft>
              <a:buSzPts val="2200"/>
              <a:buChar char="●"/>
            </a:pPr>
            <a:r>
              <a:rPr lang="en" sz="2200"/>
              <a:t>Process Control Block (PCB)</a:t>
            </a:r>
            <a:endParaRPr sz="2200"/>
          </a:p>
        </p:txBody>
      </p:sp>
      <p:sp>
        <p:nvSpPr>
          <p:cNvPr id="260" name="Google Shape;260;p40"/>
          <p:cNvSpPr/>
          <p:nvPr/>
        </p:nvSpPr>
        <p:spPr>
          <a:xfrm>
            <a:off x="6770225" y="159225"/>
            <a:ext cx="1980000" cy="268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Stack</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Heap</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Data+static</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text/code</a:t>
            </a:r>
            <a:endParaRPr/>
          </a:p>
        </p:txBody>
      </p:sp>
      <p:cxnSp>
        <p:nvCxnSpPr>
          <p:cNvPr id="261" name="Google Shape;261;p40"/>
          <p:cNvCxnSpPr/>
          <p:nvPr/>
        </p:nvCxnSpPr>
        <p:spPr>
          <a:xfrm>
            <a:off x="7760225" y="560750"/>
            <a:ext cx="0" cy="3600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40"/>
          <p:cNvCxnSpPr/>
          <p:nvPr/>
        </p:nvCxnSpPr>
        <p:spPr>
          <a:xfrm rot="10800000">
            <a:off x="7760225" y="1377675"/>
            <a:ext cx="0" cy="3876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40"/>
          <p:cNvSpPr txBox="1"/>
          <p:nvPr/>
        </p:nvSpPr>
        <p:spPr>
          <a:xfrm>
            <a:off x="5981100" y="0"/>
            <a:ext cx="12876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Max address</a:t>
            </a:r>
            <a:endParaRPr sz="900">
              <a:solidFill>
                <a:schemeClr val="lt2"/>
              </a:solidFill>
            </a:endParaRPr>
          </a:p>
        </p:txBody>
      </p:sp>
      <p:sp>
        <p:nvSpPr>
          <p:cNvPr id="264" name="Google Shape;264;p40"/>
          <p:cNvSpPr txBox="1"/>
          <p:nvPr/>
        </p:nvSpPr>
        <p:spPr>
          <a:xfrm>
            <a:off x="6022625" y="2675200"/>
            <a:ext cx="12876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rPr>
              <a:t>Min address</a:t>
            </a:r>
            <a:endParaRPr sz="9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1000"/>
                                        <p:tgtEl>
                                          <p:spTgt spid="2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Effect filter="fade" transition="in">
                                      <p:cBhvr>
                                        <p:cTn dur="1000"/>
                                        <p:tgtEl>
                                          <p:spTgt spid="2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Effect filter="fade" transition="in">
                                      <p:cBhvr>
                                        <p:cTn dur="1000"/>
                                        <p:tgtEl>
                                          <p:spTgt spid="2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Effect filter="fade" transition="in">
                                      <p:cBhvr>
                                        <p:cTn dur="1000"/>
                                        <p:tgtEl>
                                          <p:spTgt spid="2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animEffect filter="fade" transition="in">
                                      <p:cBhvr>
                                        <p:cTn dur="1000"/>
                                        <p:tgtEl>
                                          <p:spTgt spid="25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7" name="Shape 5757"/>
        <p:cNvGrpSpPr/>
        <p:nvPr/>
      </p:nvGrpSpPr>
      <p:grpSpPr>
        <a:xfrm>
          <a:off x="0" y="0"/>
          <a:ext cx="0" cy="0"/>
          <a:chOff x="0" y="0"/>
          <a:chExt cx="0" cy="0"/>
        </a:xfrm>
      </p:grpSpPr>
      <p:sp>
        <p:nvSpPr>
          <p:cNvPr id="5758" name="Google Shape;5758;p292"/>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9" name="Google Shape;5759;p292"/>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0" name="Google Shape;5760;p29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SSD Write Amplification</a:t>
            </a:r>
            <a:endParaRPr/>
          </a:p>
        </p:txBody>
      </p:sp>
      <p:sp>
        <p:nvSpPr>
          <p:cNvPr id="5761" name="Google Shape;5761;p292"/>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Now we have LBA 1 points to A</a:t>
            </a:r>
            <a:endParaRPr sz="1900"/>
          </a:p>
          <a:p>
            <a:pPr indent="-349250" lvl="0" marL="457200" rtl="0" algn="l">
              <a:spcBef>
                <a:spcPts val="0"/>
              </a:spcBef>
              <a:spcAft>
                <a:spcPts val="0"/>
              </a:spcAft>
              <a:buSzPts val="1900"/>
              <a:buChar char="●"/>
            </a:pPr>
            <a:r>
              <a:rPr lang="en" sz="1900"/>
              <a:t>E is invalid</a:t>
            </a:r>
            <a:endParaRPr sz="1900"/>
          </a:p>
          <a:p>
            <a:pPr indent="-349250" lvl="0" marL="457200" rtl="0" algn="l">
              <a:spcBef>
                <a:spcPts val="0"/>
              </a:spcBef>
              <a:spcAft>
                <a:spcPts val="0"/>
              </a:spcAft>
              <a:buSzPts val="1900"/>
              <a:buChar char="●"/>
            </a:pPr>
            <a:r>
              <a:rPr lang="en" sz="1900"/>
              <a:t>This is called Write </a:t>
            </a:r>
            <a:r>
              <a:rPr lang="en" sz="1900"/>
              <a:t>amplification</a:t>
            </a:r>
            <a:endParaRPr sz="1900"/>
          </a:p>
          <a:p>
            <a:pPr indent="-349250" lvl="0" marL="457200" rtl="0" algn="l">
              <a:spcBef>
                <a:spcPts val="0"/>
              </a:spcBef>
              <a:spcAft>
                <a:spcPts val="0"/>
              </a:spcAft>
              <a:buSzPts val="1900"/>
              <a:buChar char="●"/>
            </a:pPr>
            <a:r>
              <a:rPr lang="en" sz="1900"/>
              <a:t>We wanted to do a single write but end up doing more</a:t>
            </a:r>
            <a:endParaRPr sz="1900"/>
          </a:p>
        </p:txBody>
      </p:sp>
      <p:sp>
        <p:nvSpPr>
          <p:cNvPr id="5762" name="Google Shape;5762;p292"/>
          <p:cNvSpPr/>
          <p:nvPr/>
        </p:nvSpPr>
        <p:spPr>
          <a:xfrm>
            <a:off x="1246075" y="3036575"/>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763" name="Google Shape;5763;p292"/>
          <p:cNvSpPr/>
          <p:nvPr/>
        </p:nvSpPr>
        <p:spPr>
          <a:xfrm>
            <a:off x="1599385"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764" name="Google Shape;5764;p292"/>
          <p:cNvSpPr/>
          <p:nvPr/>
        </p:nvSpPr>
        <p:spPr>
          <a:xfrm>
            <a:off x="1952643"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765" name="Google Shape;5765;p292"/>
          <p:cNvSpPr/>
          <p:nvPr/>
        </p:nvSpPr>
        <p:spPr>
          <a:xfrm>
            <a:off x="2305952" y="3036575"/>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766" name="Google Shape;5766;p292"/>
          <p:cNvSpPr/>
          <p:nvPr/>
        </p:nvSpPr>
        <p:spPr>
          <a:xfrm>
            <a:off x="2659250" y="3036688"/>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767" name="Google Shape;5767;p292"/>
          <p:cNvSpPr/>
          <p:nvPr/>
        </p:nvSpPr>
        <p:spPr>
          <a:xfrm>
            <a:off x="3012560"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768" name="Google Shape;5768;p292"/>
          <p:cNvSpPr/>
          <p:nvPr/>
        </p:nvSpPr>
        <p:spPr>
          <a:xfrm>
            <a:off x="3365818"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769" name="Google Shape;5769;p292"/>
          <p:cNvSpPr/>
          <p:nvPr/>
        </p:nvSpPr>
        <p:spPr>
          <a:xfrm>
            <a:off x="3719127" y="3036688"/>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770" name="Google Shape;5770;p292"/>
          <p:cNvSpPr txBox="1"/>
          <p:nvPr/>
        </p:nvSpPr>
        <p:spPr>
          <a:xfrm>
            <a:off x="163375" y="4874450"/>
            <a:ext cx="6330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A write </a:t>
            </a:r>
            <a:r>
              <a:rPr i="1" lang="en" sz="800">
                <a:solidFill>
                  <a:schemeClr val="lt2"/>
                </a:solidFill>
              </a:rPr>
              <a:t>amplification occurred when we try to write a page but end up doing more work behind the scene slowing the operation</a:t>
            </a:r>
            <a:endParaRPr i="1" sz="800">
              <a:solidFill>
                <a:schemeClr val="lt2"/>
              </a:solidFill>
            </a:endParaRPr>
          </a:p>
        </p:txBody>
      </p:sp>
      <p:sp>
        <p:nvSpPr>
          <p:cNvPr id="5771" name="Google Shape;5771;p292"/>
          <p:cNvSpPr/>
          <p:nvPr/>
        </p:nvSpPr>
        <p:spPr>
          <a:xfrm>
            <a:off x="1689852" y="36275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772" name="Google Shape;5772;p292"/>
          <p:cNvSpPr/>
          <p:nvPr/>
        </p:nvSpPr>
        <p:spPr>
          <a:xfrm>
            <a:off x="1689852" y="39323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773" name="Google Shape;5773;p292"/>
          <p:cNvSpPr/>
          <p:nvPr/>
        </p:nvSpPr>
        <p:spPr>
          <a:xfrm>
            <a:off x="1689852" y="42371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774" name="Google Shape;5774;p292"/>
          <p:cNvSpPr/>
          <p:nvPr/>
        </p:nvSpPr>
        <p:spPr>
          <a:xfrm>
            <a:off x="1689852" y="454193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775" name="Google Shape;5775;p292"/>
          <p:cNvSpPr/>
          <p:nvPr/>
        </p:nvSpPr>
        <p:spPr>
          <a:xfrm>
            <a:off x="3123902" y="3655238"/>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776" name="Google Shape;5776;p292"/>
          <p:cNvSpPr/>
          <p:nvPr/>
        </p:nvSpPr>
        <p:spPr>
          <a:xfrm>
            <a:off x="3123902" y="39600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777" name="Google Shape;5777;p292"/>
          <p:cNvSpPr/>
          <p:nvPr/>
        </p:nvSpPr>
        <p:spPr>
          <a:xfrm>
            <a:off x="3123902" y="42648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778" name="Google Shape;5778;p292"/>
          <p:cNvSpPr/>
          <p:nvPr/>
        </p:nvSpPr>
        <p:spPr>
          <a:xfrm>
            <a:off x="3123902" y="456963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779" name="Google Shape;5779;p292"/>
          <p:cNvCxnSpPr>
            <a:stCxn id="5762" idx="2"/>
            <a:endCxn id="5771" idx="1"/>
          </p:cNvCxnSpPr>
          <p:nvPr/>
        </p:nvCxnSpPr>
        <p:spPr>
          <a:xfrm flipH="1" rot="-5400000">
            <a:off x="1326475" y="3406175"/>
            <a:ext cx="449100" cy="277500"/>
          </a:xfrm>
          <a:prstGeom prst="curvedConnector2">
            <a:avLst/>
          </a:prstGeom>
          <a:noFill/>
          <a:ln cap="flat" cmpd="sng" w="9525">
            <a:solidFill>
              <a:srgbClr val="FF00FF"/>
            </a:solidFill>
            <a:prstDash val="solid"/>
            <a:round/>
            <a:headEnd len="med" w="med" type="none"/>
            <a:tailEnd len="med" w="med" type="none"/>
          </a:ln>
        </p:spPr>
      </p:cxnSp>
      <p:cxnSp>
        <p:nvCxnSpPr>
          <p:cNvPr id="5780" name="Google Shape;5780;p292"/>
          <p:cNvCxnSpPr>
            <a:stCxn id="5769" idx="2"/>
            <a:endCxn id="5778" idx="3"/>
          </p:cNvCxnSpPr>
          <p:nvPr/>
        </p:nvCxnSpPr>
        <p:spPr>
          <a:xfrm rot="5400000">
            <a:off x="2975277" y="3801538"/>
            <a:ext cx="1391100" cy="429000"/>
          </a:xfrm>
          <a:prstGeom prst="curvedConnector2">
            <a:avLst/>
          </a:prstGeom>
          <a:noFill/>
          <a:ln cap="flat" cmpd="sng" w="9525">
            <a:solidFill>
              <a:srgbClr val="FF00FF"/>
            </a:solidFill>
            <a:prstDash val="solid"/>
            <a:round/>
            <a:headEnd len="med" w="med" type="none"/>
            <a:tailEnd len="med" w="med" type="none"/>
          </a:ln>
        </p:spPr>
      </p:cxnSp>
      <p:cxnSp>
        <p:nvCxnSpPr>
          <p:cNvPr id="5781" name="Google Shape;5781;p292"/>
          <p:cNvCxnSpPr>
            <a:stCxn id="5768" idx="2"/>
            <a:endCxn id="5777" idx="3"/>
          </p:cNvCxnSpPr>
          <p:nvPr/>
        </p:nvCxnSpPr>
        <p:spPr>
          <a:xfrm rot="5400000">
            <a:off x="2951068" y="3825838"/>
            <a:ext cx="1086300" cy="75600"/>
          </a:xfrm>
          <a:prstGeom prst="curvedConnector2">
            <a:avLst/>
          </a:prstGeom>
          <a:noFill/>
          <a:ln cap="flat" cmpd="sng" w="9525">
            <a:solidFill>
              <a:srgbClr val="FF00FF"/>
            </a:solidFill>
            <a:prstDash val="solid"/>
            <a:round/>
            <a:headEnd len="med" w="med" type="none"/>
            <a:tailEnd len="med" w="med" type="none"/>
          </a:ln>
        </p:spPr>
      </p:cxnSp>
      <p:cxnSp>
        <p:nvCxnSpPr>
          <p:cNvPr id="5782" name="Google Shape;5782;p292"/>
          <p:cNvCxnSpPr>
            <a:stCxn id="5767" idx="2"/>
            <a:endCxn id="5776" idx="3"/>
          </p:cNvCxnSpPr>
          <p:nvPr/>
        </p:nvCxnSpPr>
        <p:spPr>
          <a:xfrm flipH="1" rot="-5400000">
            <a:off x="2926760" y="3572488"/>
            <a:ext cx="781500" cy="277500"/>
          </a:xfrm>
          <a:prstGeom prst="curvedConnector4">
            <a:avLst>
              <a:gd fmla="val 40918" name="adj1"/>
              <a:gd fmla="val 185826" name="adj2"/>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6" name="Shape 5786"/>
        <p:cNvGrpSpPr/>
        <p:nvPr/>
      </p:nvGrpSpPr>
      <p:grpSpPr>
        <a:xfrm>
          <a:off x="0" y="0"/>
          <a:ext cx="0" cy="0"/>
          <a:chOff x="0" y="0"/>
          <a:chExt cx="0" cy="0"/>
        </a:xfrm>
      </p:grpSpPr>
      <p:sp>
        <p:nvSpPr>
          <p:cNvPr id="5787" name="Google Shape;5787;p293"/>
          <p:cNvSpPr/>
          <p:nvPr/>
        </p:nvSpPr>
        <p:spPr>
          <a:xfrm>
            <a:off x="471550" y="3447313"/>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8" name="Google Shape;5788;p293"/>
          <p:cNvSpPr/>
          <p:nvPr/>
        </p:nvSpPr>
        <p:spPr>
          <a:xfrm>
            <a:off x="5083100"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9" name="Google Shape;5789;p29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Wear leveling</a:t>
            </a:r>
            <a:endParaRPr/>
          </a:p>
        </p:txBody>
      </p:sp>
      <p:sp>
        <p:nvSpPr>
          <p:cNvPr id="5790" name="Google Shape;5790;p293"/>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NAND cells have write limit</a:t>
            </a:r>
            <a:endParaRPr sz="1900"/>
          </a:p>
          <a:p>
            <a:pPr indent="-349250" lvl="1" marL="914400" rtl="0" algn="l">
              <a:spcBef>
                <a:spcPts val="0"/>
              </a:spcBef>
              <a:spcAft>
                <a:spcPts val="0"/>
              </a:spcAft>
              <a:buSzPts val="1900"/>
              <a:buChar char="○"/>
            </a:pPr>
            <a:r>
              <a:rPr lang="en" sz="1900"/>
              <a:t>Write </a:t>
            </a:r>
            <a:r>
              <a:rPr lang="en" sz="1900"/>
              <a:t>endurance/ program</a:t>
            </a:r>
            <a:endParaRPr sz="1900"/>
          </a:p>
          <a:p>
            <a:pPr indent="-349250" lvl="0" marL="457200" rtl="0" algn="l">
              <a:spcBef>
                <a:spcPts val="0"/>
              </a:spcBef>
              <a:spcAft>
                <a:spcPts val="0"/>
              </a:spcAft>
              <a:buSzPts val="1900"/>
              <a:buChar char="●"/>
            </a:pPr>
            <a:r>
              <a:rPr lang="en" sz="1900"/>
              <a:t>Cold vs hot pages</a:t>
            </a:r>
            <a:endParaRPr sz="1900"/>
          </a:p>
          <a:p>
            <a:pPr indent="-349250" lvl="1" marL="914400" rtl="0" algn="l">
              <a:spcBef>
                <a:spcPts val="0"/>
              </a:spcBef>
              <a:spcAft>
                <a:spcPts val="0"/>
              </a:spcAft>
              <a:buSzPts val="1900"/>
              <a:buChar char="○"/>
            </a:pPr>
            <a:r>
              <a:rPr lang="en" sz="1900"/>
              <a:t>Page written once and never touched</a:t>
            </a:r>
            <a:endParaRPr sz="1900"/>
          </a:p>
          <a:p>
            <a:pPr indent="-349250" lvl="1" marL="914400" rtl="0" algn="l">
              <a:spcBef>
                <a:spcPts val="0"/>
              </a:spcBef>
              <a:spcAft>
                <a:spcPts val="0"/>
              </a:spcAft>
              <a:buSzPts val="1900"/>
              <a:buChar char="○"/>
            </a:pPr>
            <a:r>
              <a:rPr lang="en" sz="1900"/>
              <a:t>While other pages are updated all the time</a:t>
            </a:r>
            <a:endParaRPr sz="1900"/>
          </a:p>
          <a:p>
            <a:pPr indent="-349250" lvl="0" marL="457200" rtl="0" algn="l">
              <a:spcBef>
                <a:spcPts val="0"/>
              </a:spcBef>
              <a:spcAft>
                <a:spcPts val="0"/>
              </a:spcAft>
              <a:buSzPts val="1900"/>
              <a:buChar char="●"/>
            </a:pPr>
            <a:r>
              <a:rPr lang="en" sz="1900"/>
              <a:t>Some pages will die before others</a:t>
            </a:r>
            <a:endParaRPr sz="1900"/>
          </a:p>
        </p:txBody>
      </p:sp>
      <p:sp>
        <p:nvSpPr>
          <p:cNvPr id="5791" name="Google Shape;5791;p293"/>
          <p:cNvSpPr/>
          <p:nvPr/>
        </p:nvSpPr>
        <p:spPr>
          <a:xfrm>
            <a:off x="155770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792" name="Google Shape;5792;p293"/>
          <p:cNvSpPr/>
          <p:nvPr/>
        </p:nvSpPr>
        <p:spPr>
          <a:xfrm>
            <a:off x="191101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793" name="Google Shape;5793;p293"/>
          <p:cNvSpPr/>
          <p:nvPr/>
        </p:nvSpPr>
        <p:spPr>
          <a:xfrm>
            <a:off x="2264268"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794" name="Google Shape;5794;p293"/>
          <p:cNvSpPr/>
          <p:nvPr/>
        </p:nvSpPr>
        <p:spPr>
          <a:xfrm>
            <a:off x="2617577"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795" name="Google Shape;5795;p293"/>
          <p:cNvSpPr/>
          <p:nvPr/>
        </p:nvSpPr>
        <p:spPr>
          <a:xfrm>
            <a:off x="2970875" y="33871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796" name="Google Shape;5796;p293"/>
          <p:cNvSpPr/>
          <p:nvPr/>
        </p:nvSpPr>
        <p:spPr>
          <a:xfrm>
            <a:off x="3324185"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797" name="Google Shape;5797;p293"/>
          <p:cNvSpPr/>
          <p:nvPr/>
        </p:nvSpPr>
        <p:spPr>
          <a:xfrm>
            <a:off x="3677443"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798" name="Google Shape;5798;p293"/>
          <p:cNvSpPr/>
          <p:nvPr/>
        </p:nvSpPr>
        <p:spPr>
          <a:xfrm>
            <a:off x="4030752"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799" name="Google Shape;5799;p293"/>
          <p:cNvSpPr txBox="1"/>
          <p:nvPr/>
        </p:nvSpPr>
        <p:spPr>
          <a:xfrm>
            <a:off x="87225" y="4786600"/>
            <a:ext cx="78738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Page A, B, C and D written once and never been touched ever. pages E, F, G and H are always getting used. E, F, G and H will be weared before the rest, and this part of the SSD becomes unusable.</a:t>
            </a:r>
            <a:endParaRPr i="1" sz="800">
              <a:solidFill>
                <a:schemeClr val="lt2"/>
              </a:solidFill>
            </a:endParaRPr>
          </a:p>
        </p:txBody>
      </p:sp>
      <p:sp>
        <p:nvSpPr>
          <p:cNvPr id="5800" name="Google Shape;5800;p293"/>
          <p:cNvSpPr/>
          <p:nvPr/>
        </p:nvSpPr>
        <p:spPr>
          <a:xfrm>
            <a:off x="547627" y="352355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801" name="Google Shape;5801;p293"/>
          <p:cNvSpPr/>
          <p:nvPr/>
        </p:nvSpPr>
        <p:spPr>
          <a:xfrm>
            <a:off x="547627" y="382835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802" name="Google Shape;5802;p293"/>
          <p:cNvSpPr/>
          <p:nvPr/>
        </p:nvSpPr>
        <p:spPr>
          <a:xfrm>
            <a:off x="547627" y="413315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03" name="Google Shape;5803;p293"/>
          <p:cNvSpPr/>
          <p:nvPr/>
        </p:nvSpPr>
        <p:spPr>
          <a:xfrm>
            <a:off x="547627" y="4442055"/>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804" name="Google Shape;5804;p293"/>
          <p:cNvSpPr/>
          <p:nvPr/>
        </p:nvSpPr>
        <p:spPr>
          <a:xfrm>
            <a:off x="5159177" y="355918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805" name="Google Shape;5805;p293"/>
          <p:cNvSpPr/>
          <p:nvPr/>
        </p:nvSpPr>
        <p:spPr>
          <a:xfrm>
            <a:off x="5159177" y="38639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806" name="Google Shape;5806;p293"/>
          <p:cNvSpPr/>
          <p:nvPr/>
        </p:nvSpPr>
        <p:spPr>
          <a:xfrm>
            <a:off x="5159177" y="41687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807" name="Google Shape;5807;p293"/>
          <p:cNvSpPr/>
          <p:nvPr/>
        </p:nvSpPr>
        <p:spPr>
          <a:xfrm>
            <a:off x="5161702" y="44776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808" name="Google Shape;5808;p293"/>
          <p:cNvCxnSpPr>
            <a:stCxn id="5791" idx="1"/>
            <a:endCxn id="5800" idx="3"/>
          </p:cNvCxnSpPr>
          <p:nvPr/>
        </p:nvCxnSpPr>
        <p:spPr>
          <a:xfrm flipH="1">
            <a:off x="880000" y="3528963"/>
            <a:ext cx="677700" cy="136500"/>
          </a:xfrm>
          <a:prstGeom prst="curvedConnector3">
            <a:avLst>
              <a:gd fmla="val 49998" name="adj1"/>
            </a:avLst>
          </a:prstGeom>
          <a:noFill/>
          <a:ln cap="flat" cmpd="sng" w="9525">
            <a:solidFill>
              <a:srgbClr val="4FC1FF"/>
            </a:solidFill>
            <a:prstDash val="solid"/>
            <a:round/>
            <a:headEnd len="med" w="med" type="none"/>
            <a:tailEnd len="med" w="med" type="none"/>
          </a:ln>
        </p:spPr>
      </p:cxnSp>
      <p:cxnSp>
        <p:nvCxnSpPr>
          <p:cNvPr id="5809" name="Google Shape;5809;p293"/>
          <p:cNvCxnSpPr>
            <a:stCxn id="5796" idx="2"/>
            <a:endCxn id="5807" idx="1"/>
          </p:cNvCxnSpPr>
          <p:nvPr/>
        </p:nvCxnSpPr>
        <p:spPr>
          <a:xfrm flipH="1" rot="-5400000">
            <a:off x="3851735" y="3309626"/>
            <a:ext cx="948600" cy="1671300"/>
          </a:xfrm>
          <a:prstGeom prst="curvedConnector2">
            <a:avLst/>
          </a:prstGeom>
          <a:noFill/>
          <a:ln cap="flat" cmpd="sng" w="9525">
            <a:solidFill>
              <a:srgbClr val="FF00FF"/>
            </a:solidFill>
            <a:prstDash val="solid"/>
            <a:round/>
            <a:headEnd len="med" w="med" type="none"/>
            <a:tailEnd len="med" w="med" type="none"/>
          </a:ln>
        </p:spPr>
      </p:cxnSp>
      <p:cxnSp>
        <p:nvCxnSpPr>
          <p:cNvPr id="5810" name="Google Shape;5810;p293"/>
          <p:cNvCxnSpPr>
            <a:stCxn id="5797" idx="2"/>
            <a:endCxn id="5806" idx="1"/>
          </p:cNvCxnSpPr>
          <p:nvPr/>
        </p:nvCxnSpPr>
        <p:spPr>
          <a:xfrm flipH="1" rot="-5400000">
            <a:off x="4181593" y="3333026"/>
            <a:ext cx="639600" cy="1315500"/>
          </a:xfrm>
          <a:prstGeom prst="curvedConnector2">
            <a:avLst/>
          </a:prstGeom>
          <a:noFill/>
          <a:ln cap="flat" cmpd="sng" w="9525">
            <a:solidFill>
              <a:srgbClr val="FF00FF"/>
            </a:solidFill>
            <a:prstDash val="solid"/>
            <a:round/>
            <a:headEnd len="med" w="med" type="none"/>
            <a:tailEnd len="med" w="med" type="none"/>
          </a:ln>
        </p:spPr>
      </p:cxnSp>
      <p:cxnSp>
        <p:nvCxnSpPr>
          <p:cNvPr id="5811" name="Google Shape;5811;p293"/>
          <p:cNvCxnSpPr>
            <a:stCxn id="5798" idx="2"/>
            <a:endCxn id="5805" idx="1"/>
          </p:cNvCxnSpPr>
          <p:nvPr/>
        </p:nvCxnSpPr>
        <p:spPr>
          <a:xfrm flipH="1" rot="-5400000">
            <a:off x="4510602" y="3357326"/>
            <a:ext cx="334800" cy="962100"/>
          </a:xfrm>
          <a:prstGeom prst="curvedConnector2">
            <a:avLst/>
          </a:prstGeom>
          <a:noFill/>
          <a:ln cap="flat" cmpd="sng" w="9525">
            <a:solidFill>
              <a:srgbClr val="FF00FF"/>
            </a:solidFill>
            <a:prstDash val="solid"/>
            <a:round/>
            <a:headEnd len="med" w="med" type="none"/>
            <a:tailEnd len="med" w="med" type="none"/>
          </a:ln>
        </p:spPr>
      </p:cxnSp>
      <p:cxnSp>
        <p:nvCxnSpPr>
          <p:cNvPr id="5812" name="Google Shape;5812;p293"/>
          <p:cNvCxnSpPr>
            <a:stCxn id="5792" idx="2"/>
            <a:endCxn id="5801" idx="3"/>
          </p:cNvCxnSpPr>
          <p:nvPr/>
        </p:nvCxnSpPr>
        <p:spPr>
          <a:xfrm rot="5400000">
            <a:off x="1328860" y="3221913"/>
            <a:ext cx="299400" cy="1197300"/>
          </a:xfrm>
          <a:prstGeom prst="curvedConnector2">
            <a:avLst/>
          </a:prstGeom>
          <a:noFill/>
          <a:ln cap="flat" cmpd="sng" w="9525">
            <a:solidFill>
              <a:srgbClr val="4FC1FF"/>
            </a:solidFill>
            <a:prstDash val="solid"/>
            <a:round/>
            <a:headEnd len="med" w="med" type="none"/>
            <a:tailEnd len="med" w="med" type="none"/>
          </a:ln>
        </p:spPr>
      </p:cxnSp>
      <p:cxnSp>
        <p:nvCxnSpPr>
          <p:cNvPr id="5813" name="Google Shape;5813;p293"/>
          <p:cNvCxnSpPr>
            <a:stCxn id="5793" idx="2"/>
            <a:endCxn id="5802" idx="3"/>
          </p:cNvCxnSpPr>
          <p:nvPr/>
        </p:nvCxnSpPr>
        <p:spPr>
          <a:xfrm rot="5400000">
            <a:off x="1353168" y="3197763"/>
            <a:ext cx="604200" cy="1550400"/>
          </a:xfrm>
          <a:prstGeom prst="curvedConnector2">
            <a:avLst/>
          </a:prstGeom>
          <a:noFill/>
          <a:ln cap="flat" cmpd="sng" w="9525">
            <a:solidFill>
              <a:srgbClr val="4FC1FF"/>
            </a:solidFill>
            <a:prstDash val="solid"/>
            <a:round/>
            <a:headEnd len="med" w="med" type="none"/>
            <a:tailEnd len="med" w="med" type="none"/>
          </a:ln>
        </p:spPr>
      </p:cxnSp>
      <p:cxnSp>
        <p:nvCxnSpPr>
          <p:cNvPr id="5814" name="Google Shape;5814;p293"/>
          <p:cNvCxnSpPr>
            <a:stCxn id="5794" idx="2"/>
            <a:endCxn id="5803" idx="3"/>
          </p:cNvCxnSpPr>
          <p:nvPr/>
        </p:nvCxnSpPr>
        <p:spPr>
          <a:xfrm rot="5400000">
            <a:off x="1375277" y="3175563"/>
            <a:ext cx="913200" cy="1903800"/>
          </a:xfrm>
          <a:prstGeom prst="curvedConnector2">
            <a:avLst/>
          </a:prstGeom>
          <a:noFill/>
          <a:ln cap="flat" cmpd="sng" w="9525">
            <a:solidFill>
              <a:srgbClr val="4FC1FF"/>
            </a:solidFill>
            <a:prstDash val="solid"/>
            <a:round/>
            <a:headEnd len="med" w="med" type="none"/>
            <a:tailEnd len="med" w="med" type="none"/>
          </a:ln>
        </p:spPr>
      </p:cxn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8" name="Shape 5818"/>
        <p:cNvGrpSpPr/>
        <p:nvPr/>
      </p:nvGrpSpPr>
      <p:grpSpPr>
        <a:xfrm>
          <a:off x="0" y="0"/>
          <a:ext cx="0" cy="0"/>
          <a:chOff x="0" y="0"/>
          <a:chExt cx="0" cy="0"/>
        </a:xfrm>
      </p:grpSpPr>
      <p:sp>
        <p:nvSpPr>
          <p:cNvPr id="5819" name="Google Shape;5819;p294"/>
          <p:cNvSpPr/>
          <p:nvPr/>
        </p:nvSpPr>
        <p:spPr>
          <a:xfrm>
            <a:off x="471550" y="3447313"/>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0" name="Google Shape;5820;p294"/>
          <p:cNvSpPr/>
          <p:nvPr/>
        </p:nvSpPr>
        <p:spPr>
          <a:xfrm>
            <a:off x="5083100"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1" name="Google Shape;5821;p29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Over-provisioning</a:t>
            </a:r>
            <a:endParaRPr/>
          </a:p>
        </p:txBody>
      </p:sp>
      <p:sp>
        <p:nvSpPr>
          <p:cNvPr id="5822" name="Google Shape;5822;p294"/>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SSD over-provision an area for GC/WL</a:t>
            </a:r>
            <a:endParaRPr sz="1900"/>
          </a:p>
        </p:txBody>
      </p:sp>
      <p:sp>
        <p:nvSpPr>
          <p:cNvPr id="5823" name="Google Shape;5823;p294"/>
          <p:cNvSpPr/>
          <p:nvPr/>
        </p:nvSpPr>
        <p:spPr>
          <a:xfrm>
            <a:off x="155770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824" name="Google Shape;5824;p294"/>
          <p:cNvSpPr/>
          <p:nvPr/>
        </p:nvSpPr>
        <p:spPr>
          <a:xfrm>
            <a:off x="191101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825" name="Google Shape;5825;p294"/>
          <p:cNvSpPr/>
          <p:nvPr/>
        </p:nvSpPr>
        <p:spPr>
          <a:xfrm>
            <a:off x="2264268"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826" name="Google Shape;5826;p294"/>
          <p:cNvSpPr/>
          <p:nvPr/>
        </p:nvSpPr>
        <p:spPr>
          <a:xfrm>
            <a:off x="2617577"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827" name="Google Shape;5827;p294"/>
          <p:cNvSpPr/>
          <p:nvPr/>
        </p:nvSpPr>
        <p:spPr>
          <a:xfrm>
            <a:off x="2970875" y="33871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828" name="Google Shape;5828;p294"/>
          <p:cNvSpPr/>
          <p:nvPr/>
        </p:nvSpPr>
        <p:spPr>
          <a:xfrm>
            <a:off x="3324185"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829" name="Google Shape;5829;p294"/>
          <p:cNvSpPr/>
          <p:nvPr/>
        </p:nvSpPr>
        <p:spPr>
          <a:xfrm>
            <a:off x="3677443"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830" name="Google Shape;5830;p294"/>
          <p:cNvSpPr/>
          <p:nvPr/>
        </p:nvSpPr>
        <p:spPr>
          <a:xfrm>
            <a:off x="4030752"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831" name="Google Shape;5831;p294"/>
          <p:cNvSpPr txBox="1"/>
          <p:nvPr/>
        </p:nvSpPr>
        <p:spPr>
          <a:xfrm>
            <a:off x="87225" y="4786600"/>
            <a:ext cx="78738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Page A, B, C and D written once and never been touched ever. pages E, F, G and H are always getting used. E, F, G and H will be weared before the rest, and this part of the SSD becomes unusable.</a:t>
            </a:r>
            <a:endParaRPr i="1" sz="800">
              <a:solidFill>
                <a:schemeClr val="lt2"/>
              </a:solidFill>
            </a:endParaRPr>
          </a:p>
        </p:txBody>
      </p:sp>
      <p:sp>
        <p:nvSpPr>
          <p:cNvPr id="5832" name="Google Shape;5832;p294"/>
          <p:cNvSpPr/>
          <p:nvPr/>
        </p:nvSpPr>
        <p:spPr>
          <a:xfrm>
            <a:off x="547627" y="352355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833" name="Google Shape;5833;p294"/>
          <p:cNvSpPr/>
          <p:nvPr/>
        </p:nvSpPr>
        <p:spPr>
          <a:xfrm>
            <a:off x="547627" y="382835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834" name="Google Shape;5834;p294"/>
          <p:cNvSpPr/>
          <p:nvPr/>
        </p:nvSpPr>
        <p:spPr>
          <a:xfrm>
            <a:off x="547627" y="413315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35" name="Google Shape;5835;p294"/>
          <p:cNvSpPr/>
          <p:nvPr/>
        </p:nvSpPr>
        <p:spPr>
          <a:xfrm>
            <a:off x="547627" y="4442055"/>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836" name="Google Shape;5836;p294"/>
          <p:cNvSpPr/>
          <p:nvPr/>
        </p:nvSpPr>
        <p:spPr>
          <a:xfrm>
            <a:off x="5159177" y="355918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837" name="Google Shape;5837;p294"/>
          <p:cNvSpPr/>
          <p:nvPr/>
        </p:nvSpPr>
        <p:spPr>
          <a:xfrm>
            <a:off x="5159177" y="38639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838" name="Google Shape;5838;p294"/>
          <p:cNvSpPr/>
          <p:nvPr/>
        </p:nvSpPr>
        <p:spPr>
          <a:xfrm>
            <a:off x="5159177" y="41687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839" name="Google Shape;5839;p294"/>
          <p:cNvSpPr/>
          <p:nvPr/>
        </p:nvSpPr>
        <p:spPr>
          <a:xfrm>
            <a:off x="5161702" y="44776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840" name="Google Shape;5840;p294"/>
          <p:cNvCxnSpPr>
            <a:stCxn id="5823" idx="1"/>
            <a:endCxn id="5832" idx="3"/>
          </p:cNvCxnSpPr>
          <p:nvPr/>
        </p:nvCxnSpPr>
        <p:spPr>
          <a:xfrm flipH="1">
            <a:off x="880000" y="3528963"/>
            <a:ext cx="677700" cy="136500"/>
          </a:xfrm>
          <a:prstGeom prst="curvedConnector3">
            <a:avLst>
              <a:gd fmla="val 49998" name="adj1"/>
            </a:avLst>
          </a:prstGeom>
          <a:noFill/>
          <a:ln cap="flat" cmpd="sng" w="9525">
            <a:solidFill>
              <a:srgbClr val="4FC1FF"/>
            </a:solidFill>
            <a:prstDash val="solid"/>
            <a:round/>
            <a:headEnd len="med" w="med" type="none"/>
            <a:tailEnd len="med" w="med" type="none"/>
          </a:ln>
        </p:spPr>
      </p:cxnSp>
      <p:cxnSp>
        <p:nvCxnSpPr>
          <p:cNvPr id="5841" name="Google Shape;5841;p294"/>
          <p:cNvCxnSpPr>
            <a:stCxn id="5828" idx="2"/>
            <a:endCxn id="5839" idx="1"/>
          </p:cNvCxnSpPr>
          <p:nvPr/>
        </p:nvCxnSpPr>
        <p:spPr>
          <a:xfrm flipH="1" rot="-5400000">
            <a:off x="3851735" y="3309626"/>
            <a:ext cx="948600" cy="1671300"/>
          </a:xfrm>
          <a:prstGeom prst="curvedConnector2">
            <a:avLst/>
          </a:prstGeom>
          <a:noFill/>
          <a:ln cap="flat" cmpd="sng" w="9525">
            <a:solidFill>
              <a:srgbClr val="FF00FF"/>
            </a:solidFill>
            <a:prstDash val="solid"/>
            <a:round/>
            <a:headEnd len="med" w="med" type="none"/>
            <a:tailEnd len="med" w="med" type="none"/>
          </a:ln>
        </p:spPr>
      </p:cxnSp>
      <p:cxnSp>
        <p:nvCxnSpPr>
          <p:cNvPr id="5842" name="Google Shape;5842;p294"/>
          <p:cNvCxnSpPr>
            <a:stCxn id="5829" idx="2"/>
            <a:endCxn id="5838" idx="1"/>
          </p:cNvCxnSpPr>
          <p:nvPr/>
        </p:nvCxnSpPr>
        <p:spPr>
          <a:xfrm flipH="1" rot="-5400000">
            <a:off x="4181593" y="3333026"/>
            <a:ext cx="639600" cy="1315500"/>
          </a:xfrm>
          <a:prstGeom prst="curvedConnector2">
            <a:avLst/>
          </a:prstGeom>
          <a:noFill/>
          <a:ln cap="flat" cmpd="sng" w="9525">
            <a:solidFill>
              <a:srgbClr val="FF00FF"/>
            </a:solidFill>
            <a:prstDash val="solid"/>
            <a:round/>
            <a:headEnd len="med" w="med" type="none"/>
            <a:tailEnd len="med" w="med" type="none"/>
          </a:ln>
        </p:spPr>
      </p:cxnSp>
      <p:cxnSp>
        <p:nvCxnSpPr>
          <p:cNvPr id="5843" name="Google Shape;5843;p294"/>
          <p:cNvCxnSpPr>
            <a:stCxn id="5830" idx="2"/>
            <a:endCxn id="5837" idx="1"/>
          </p:cNvCxnSpPr>
          <p:nvPr/>
        </p:nvCxnSpPr>
        <p:spPr>
          <a:xfrm flipH="1" rot="-5400000">
            <a:off x="4510602" y="3357326"/>
            <a:ext cx="334800" cy="962100"/>
          </a:xfrm>
          <a:prstGeom prst="curvedConnector2">
            <a:avLst/>
          </a:prstGeom>
          <a:noFill/>
          <a:ln cap="flat" cmpd="sng" w="9525">
            <a:solidFill>
              <a:srgbClr val="FF00FF"/>
            </a:solidFill>
            <a:prstDash val="solid"/>
            <a:round/>
            <a:headEnd len="med" w="med" type="none"/>
            <a:tailEnd len="med" w="med" type="none"/>
          </a:ln>
        </p:spPr>
      </p:cxnSp>
      <p:cxnSp>
        <p:nvCxnSpPr>
          <p:cNvPr id="5844" name="Google Shape;5844;p294"/>
          <p:cNvCxnSpPr>
            <a:stCxn id="5824" idx="2"/>
            <a:endCxn id="5833" idx="3"/>
          </p:cNvCxnSpPr>
          <p:nvPr/>
        </p:nvCxnSpPr>
        <p:spPr>
          <a:xfrm rot="5400000">
            <a:off x="1328860" y="3221913"/>
            <a:ext cx="299400" cy="1197300"/>
          </a:xfrm>
          <a:prstGeom prst="curvedConnector2">
            <a:avLst/>
          </a:prstGeom>
          <a:noFill/>
          <a:ln cap="flat" cmpd="sng" w="9525">
            <a:solidFill>
              <a:srgbClr val="4FC1FF"/>
            </a:solidFill>
            <a:prstDash val="solid"/>
            <a:round/>
            <a:headEnd len="med" w="med" type="none"/>
            <a:tailEnd len="med" w="med" type="none"/>
          </a:ln>
        </p:spPr>
      </p:cxnSp>
      <p:cxnSp>
        <p:nvCxnSpPr>
          <p:cNvPr id="5845" name="Google Shape;5845;p294"/>
          <p:cNvCxnSpPr>
            <a:stCxn id="5825" idx="2"/>
            <a:endCxn id="5834" idx="3"/>
          </p:cNvCxnSpPr>
          <p:nvPr/>
        </p:nvCxnSpPr>
        <p:spPr>
          <a:xfrm rot="5400000">
            <a:off x="1353168" y="3197763"/>
            <a:ext cx="604200" cy="1550400"/>
          </a:xfrm>
          <a:prstGeom prst="curvedConnector2">
            <a:avLst/>
          </a:prstGeom>
          <a:noFill/>
          <a:ln cap="flat" cmpd="sng" w="9525">
            <a:solidFill>
              <a:srgbClr val="4FC1FF"/>
            </a:solidFill>
            <a:prstDash val="solid"/>
            <a:round/>
            <a:headEnd len="med" w="med" type="none"/>
            <a:tailEnd len="med" w="med" type="none"/>
          </a:ln>
        </p:spPr>
      </p:cxnSp>
      <p:cxnSp>
        <p:nvCxnSpPr>
          <p:cNvPr id="5846" name="Google Shape;5846;p294"/>
          <p:cNvCxnSpPr>
            <a:stCxn id="5826" idx="2"/>
            <a:endCxn id="5835" idx="3"/>
          </p:cNvCxnSpPr>
          <p:nvPr/>
        </p:nvCxnSpPr>
        <p:spPr>
          <a:xfrm rot="5400000">
            <a:off x="1375277" y="3175563"/>
            <a:ext cx="913200" cy="1903800"/>
          </a:xfrm>
          <a:prstGeom prst="curvedConnector2">
            <a:avLst/>
          </a:prstGeom>
          <a:noFill/>
          <a:ln cap="flat" cmpd="sng" w="9525">
            <a:solidFill>
              <a:srgbClr val="4FC1FF"/>
            </a:solidFill>
            <a:prstDash val="solid"/>
            <a:round/>
            <a:headEnd len="med" w="med" type="none"/>
            <a:tailEnd len="med" w="med" type="none"/>
          </a:ln>
        </p:spPr>
      </p:cxnSp>
      <p:sp>
        <p:nvSpPr>
          <p:cNvPr id="5847" name="Google Shape;5847;p294"/>
          <p:cNvSpPr/>
          <p:nvPr/>
        </p:nvSpPr>
        <p:spPr>
          <a:xfrm>
            <a:off x="6052725"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848" name="Google Shape;5848;p294"/>
          <p:cNvCxnSpPr/>
          <p:nvPr/>
        </p:nvCxnSpPr>
        <p:spPr>
          <a:xfrm flipH="1">
            <a:off x="5759625" y="3198250"/>
            <a:ext cx="6900" cy="1661400"/>
          </a:xfrm>
          <a:prstGeom prst="straightConnector1">
            <a:avLst/>
          </a:prstGeom>
          <a:noFill/>
          <a:ln cap="flat" cmpd="sng" w="9525">
            <a:solidFill>
              <a:schemeClr val="accent6"/>
            </a:solidFill>
            <a:prstDash val="solid"/>
            <a:round/>
            <a:headEnd len="med" w="med" type="none"/>
            <a:tailEnd len="med" w="med" type="none"/>
          </a:ln>
        </p:spPr>
      </p:cxnSp>
      <p:sp>
        <p:nvSpPr>
          <p:cNvPr id="5849" name="Google Shape;5849;p294"/>
          <p:cNvSpPr txBox="1"/>
          <p:nvPr/>
        </p:nvSpPr>
        <p:spPr>
          <a:xfrm>
            <a:off x="5989975" y="2983625"/>
            <a:ext cx="7458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OP</a:t>
            </a:r>
            <a:endParaRPr sz="1800">
              <a:solidFill>
                <a:schemeClr val="lt2"/>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3" name="Shape 5853"/>
        <p:cNvGrpSpPr/>
        <p:nvPr/>
      </p:nvGrpSpPr>
      <p:grpSpPr>
        <a:xfrm>
          <a:off x="0" y="0"/>
          <a:ext cx="0" cy="0"/>
          <a:chOff x="0" y="0"/>
          <a:chExt cx="0" cy="0"/>
        </a:xfrm>
      </p:grpSpPr>
      <p:sp>
        <p:nvSpPr>
          <p:cNvPr id="5854" name="Google Shape;5854;p295"/>
          <p:cNvSpPr/>
          <p:nvPr/>
        </p:nvSpPr>
        <p:spPr>
          <a:xfrm>
            <a:off x="471550" y="3447313"/>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5" name="Google Shape;5855;p295"/>
          <p:cNvSpPr/>
          <p:nvPr/>
        </p:nvSpPr>
        <p:spPr>
          <a:xfrm>
            <a:off x="5083100"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6" name="Google Shape;5856;p29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Over-provisioning</a:t>
            </a:r>
            <a:endParaRPr/>
          </a:p>
        </p:txBody>
      </p:sp>
      <p:sp>
        <p:nvSpPr>
          <p:cNvPr id="5857" name="Google Shape;5857;p295"/>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SSD over-provision an area for GC/WL</a:t>
            </a:r>
            <a:endParaRPr sz="1900"/>
          </a:p>
          <a:p>
            <a:pPr indent="-349250" lvl="0" marL="457200" rtl="0" algn="l">
              <a:spcBef>
                <a:spcPts val="0"/>
              </a:spcBef>
              <a:spcAft>
                <a:spcPts val="0"/>
              </a:spcAft>
              <a:buSzPts val="1900"/>
              <a:buChar char="●"/>
            </a:pPr>
            <a:r>
              <a:rPr lang="en" sz="1900"/>
              <a:t>Cold pages are moved to OP</a:t>
            </a:r>
            <a:endParaRPr sz="1900"/>
          </a:p>
          <a:p>
            <a:pPr indent="0" lvl="0" marL="457200" rtl="0" algn="l">
              <a:spcBef>
                <a:spcPts val="1200"/>
              </a:spcBef>
              <a:spcAft>
                <a:spcPts val="1200"/>
              </a:spcAft>
              <a:buNone/>
            </a:pPr>
            <a:r>
              <a:t/>
            </a:r>
            <a:endParaRPr sz="1900"/>
          </a:p>
        </p:txBody>
      </p:sp>
      <p:sp>
        <p:nvSpPr>
          <p:cNvPr id="5858" name="Google Shape;5858;p295"/>
          <p:cNvSpPr/>
          <p:nvPr/>
        </p:nvSpPr>
        <p:spPr>
          <a:xfrm>
            <a:off x="155770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859" name="Google Shape;5859;p295"/>
          <p:cNvSpPr/>
          <p:nvPr/>
        </p:nvSpPr>
        <p:spPr>
          <a:xfrm>
            <a:off x="191101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860" name="Google Shape;5860;p295"/>
          <p:cNvSpPr/>
          <p:nvPr/>
        </p:nvSpPr>
        <p:spPr>
          <a:xfrm>
            <a:off x="2264268"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861" name="Google Shape;5861;p295"/>
          <p:cNvSpPr/>
          <p:nvPr/>
        </p:nvSpPr>
        <p:spPr>
          <a:xfrm>
            <a:off x="2617577"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862" name="Google Shape;5862;p295"/>
          <p:cNvSpPr/>
          <p:nvPr/>
        </p:nvSpPr>
        <p:spPr>
          <a:xfrm>
            <a:off x="2970875" y="33871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863" name="Google Shape;5863;p295"/>
          <p:cNvSpPr/>
          <p:nvPr/>
        </p:nvSpPr>
        <p:spPr>
          <a:xfrm>
            <a:off x="3324185"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864" name="Google Shape;5864;p295"/>
          <p:cNvSpPr/>
          <p:nvPr/>
        </p:nvSpPr>
        <p:spPr>
          <a:xfrm>
            <a:off x="3677443"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865" name="Google Shape;5865;p295"/>
          <p:cNvSpPr/>
          <p:nvPr/>
        </p:nvSpPr>
        <p:spPr>
          <a:xfrm>
            <a:off x="4030752"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866" name="Google Shape;5866;p295"/>
          <p:cNvSpPr txBox="1"/>
          <p:nvPr/>
        </p:nvSpPr>
        <p:spPr>
          <a:xfrm>
            <a:off x="87225" y="4786600"/>
            <a:ext cx="78738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800">
              <a:solidFill>
                <a:schemeClr val="lt2"/>
              </a:solidFill>
            </a:endParaRPr>
          </a:p>
        </p:txBody>
      </p:sp>
      <p:sp>
        <p:nvSpPr>
          <p:cNvPr id="5867" name="Google Shape;5867;p295"/>
          <p:cNvSpPr/>
          <p:nvPr/>
        </p:nvSpPr>
        <p:spPr>
          <a:xfrm>
            <a:off x="547627" y="3523551"/>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868" name="Google Shape;5868;p295"/>
          <p:cNvSpPr/>
          <p:nvPr/>
        </p:nvSpPr>
        <p:spPr>
          <a:xfrm>
            <a:off x="547627" y="3828351"/>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869" name="Google Shape;5869;p295"/>
          <p:cNvSpPr/>
          <p:nvPr/>
        </p:nvSpPr>
        <p:spPr>
          <a:xfrm>
            <a:off x="547627" y="4133151"/>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70" name="Google Shape;5870;p295"/>
          <p:cNvSpPr/>
          <p:nvPr/>
        </p:nvSpPr>
        <p:spPr>
          <a:xfrm>
            <a:off x="547627" y="4442055"/>
            <a:ext cx="332400" cy="283800"/>
          </a:xfrm>
          <a:prstGeom prst="rect">
            <a:avLst/>
          </a:prstGeom>
          <a:solidFill>
            <a:srgbClr val="FF0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871" name="Google Shape;5871;p295"/>
          <p:cNvSpPr/>
          <p:nvPr/>
        </p:nvSpPr>
        <p:spPr>
          <a:xfrm>
            <a:off x="5159177" y="355918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872" name="Google Shape;5872;p295"/>
          <p:cNvSpPr/>
          <p:nvPr/>
        </p:nvSpPr>
        <p:spPr>
          <a:xfrm>
            <a:off x="5159177" y="38639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873" name="Google Shape;5873;p295"/>
          <p:cNvSpPr/>
          <p:nvPr/>
        </p:nvSpPr>
        <p:spPr>
          <a:xfrm>
            <a:off x="5159177" y="41687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874" name="Google Shape;5874;p295"/>
          <p:cNvSpPr/>
          <p:nvPr/>
        </p:nvSpPr>
        <p:spPr>
          <a:xfrm>
            <a:off x="5161702" y="44776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875" name="Google Shape;5875;p295"/>
          <p:cNvCxnSpPr>
            <a:stCxn id="5858" idx="1"/>
            <a:endCxn id="5867" idx="3"/>
          </p:cNvCxnSpPr>
          <p:nvPr/>
        </p:nvCxnSpPr>
        <p:spPr>
          <a:xfrm flipH="1">
            <a:off x="880000" y="3528963"/>
            <a:ext cx="677700" cy="136500"/>
          </a:xfrm>
          <a:prstGeom prst="curvedConnector3">
            <a:avLst>
              <a:gd fmla="val 49998" name="adj1"/>
            </a:avLst>
          </a:prstGeom>
          <a:noFill/>
          <a:ln cap="flat" cmpd="sng" w="9525">
            <a:solidFill>
              <a:srgbClr val="4FC1FF"/>
            </a:solidFill>
            <a:prstDash val="solid"/>
            <a:round/>
            <a:headEnd len="med" w="med" type="none"/>
            <a:tailEnd len="med" w="med" type="none"/>
          </a:ln>
        </p:spPr>
      </p:cxnSp>
      <p:cxnSp>
        <p:nvCxnSpPr>
          <p:cNvPr id="5876" name="Google Shape;5876;p295"/>
          <p:cNvCxnSpPr>
            <a:stCxn id="5863" idx="2"/>
            <a:endCxn id="5874" idx="1"/>
          </p:cNvCxnSpPr>
          <p:nvPr/>
        </p:nvCxnSpPr>
        <p:spPr>
          <a:xfrm flipH="1" rot="-5400000">
            <a:off x="3851735" y="3309626"/>
            <a:ext cx="948600" cy="1671300"/>
          </a:xfrm>
          <a:prstGeom prst="curvedConnector2">
            <a:avLst/>
          </a:prstGeom>
          <a:noFill/>
          <a:ln cap="flat" cmpd="sng" w="9525">
            <a:solidFill>
              <a:srgbClr val="FF00FF"/>
            </a:solidFill>
            <a:prstDash val="solid"/>
            <a:round/>
            <a:headEnd len="med" w="med" type="none"/>
            <a:tailEnd len="med" w="med" type="none"/>
          </a:ln>
        </p:spPr>
      </p:cxnSp>
      <p:cxnSp>
        <p:nvCxnSpPr>
          <p:cNvPr id="5877" name="Google Shape;5877;p295"/>
          <p:cNvCxnSpPr>
            <a:stCxn id="5864" idx="2"/>
            <a:endCxn id="5873" idx="1"/>
          </p:cNvCxnSpPr>
          <p:nvPr/>
        </p:nvCxnSpPr>
        <p:spPr>
          <a:xfrm flipH="1" rot="-5400000">
            <a:off x="4181593" y="3333026"/>
            <a:ext cx="639600" cy="1315500"/>
          </a:xfrm>
          <a:prstGeom prst="curvedConnector2">
            <a:avLst/>
          </a:prstGeom>
          <a:noFill/>
          <a:ln cap="flat" cmpd="sng" w="9525">
            <a:solidFill>
              <a:srgbClr val="FF00FF"/>
            </a:solidFill>
            <a:prstDash val="solid"/>
            <a:round/>
            <a:headEnd len="med" w="med" type="none"/>
            <a:tailEnd len="med" w="med" type="none"/>
          </a:ln>
        </p:spPr>
      </p:cxnSp>
      <p:cxnSp>
        <p:nvCxnSpPr>
          <p:cNvPr id="5878" name="Google Shape;5878;p295"/>
          <p:cNvCxnSpPr>
            <a:stCxn id="5865" idx="2"/>
            <a:endCxn id="5872" idx="1"/>
          </p:cNvCxnSpPr>
          <p:nvPr/>
        </p:nvCxnSpPr>
        <p:spPr>
          <a:xfrm flipH="1" rot="-5400000">
            <a:off x="4510602" y="3357326"/>
            <a:ext cx="334800" cy="962100"/>
          </a:xfrm>
          <a:prstGeom prst="curvedConnector2">
            <a:avLst/>
          </a:prstGeom>
          <a:noFill/>
          <a:ln cap="flat" cmpd="sng" w="9525">
            <a:solidFill>
              <a:srgbClr val="FF00FF"/>
            </a:solidFill>
            <a:prstDash val="solid"/>
            <a:round/>
            <a:headEnd len="med" w="med" type="none"/>
            <a:tailEnd len="med" w="med" type="none"/>
          </a:ln>
        </p:spPr>
      </p:cxnSp>
      <p:cxnSp>
        <p:nvCxnSpPr>
          <p:cNvPr id="5879" name="Google Shape;5879;p295"/>
          <p:cNvCxnSpPr>
            <a:stCxn id="5859" idx="2"/>
            <a:endCxn id="5868" idx="3"/>
          </p:cNvCxnSpPr>
          <p:nvPr/>
        </p:nvCxnSpPr>
        <p:spPr>
          <a:xfrm rot="5400000">
            <a:off x="1328860" y="3221913"/>
            <a:ext cx="299400" cy="1197300"/>
          </a:xfrm>
          <a:prstGeom prst="curvedConnector2">
            <a:avLst/>
          </a:prstGeom>
          <a:noFill/>
          <a:ln cap="flat" cmpd="sng" w="9525">
            <a:solidFill>
              <a:srgbClr val="4FC1FF"/>
            </a:solidFill>
            <a:prstDash val="solid"/>
            <a:round/>
            <a:headEnd len="med" w="med" type="none"/>
            <a:tailEnd len="med" w="med" type="none"/>
          </a:ln>
        </p:spPr>
      </p:cxnSp>
      <p:cxnSp>
        <p:nvCxnSpPr>
          <p:cNvPr id="5880" name="Google Shape;5880;p295"/>
          <p:cNvCxnSpPr>
            <a:stCxn id="5860" idx="2"/>
            <a:endCxn id="5869" idx="3"/>
          </p:cNvCxnSpPr>
          <p:nvPr/>
        </p:nvCxnSpPr>
        <p:spPr>
          <a:xfrm rot="5400000">
            <a:off x="1353168" y="3197763"/>
            <a:ext cx="604200" cy="1550400"/>
          </a:xfrm>
          <a:prstGeom prst="curvedConnector2">
            <a:avLst/>
          </a:prstGeom>
          <a:noFill/>
          <a:ln cap="flat" cmpd="sng" w="9525">
            <a:solidFill>
              <a:srgbClr val="4FC1FF"/>
            </a:solidFill>
            <a:prstDash val="solid"/>
            <a:round/>
            <a:headEnd len="med" w="med" type="none"/>
            <a:tailEnd len="med" w="med" type="none"/>
          </a:ln>
        </p:spPr>
      </p:cxnSp>
      <p:cxnSp>
        <p:nvCxnSpPr>
          <p:cNvPr id="5881" name="Google Shape;5881;p295"/>
          <p:cNvCxnSpPr>
            <a:stCxn id="5861" idx="2"/>
            <a:endCxn id="5870" idx="3"/>
          </p:cNvCxnSpPr>
          <p:nvPr/>
        </p:nvCxnSpPr>
        <p:spPr>
          <a:xfrm rot="5400000">
            <a:off x="1375277" y="3175563"/>
            <a:ext cx="913200" cy="1903800"/>
          </a:xfrm>
          <a:prstGeom prst="curvedConnector2">
            <a:avLst/>
          </a:prstGeom>
          <a:noFill/>
          <a:ln cap="flat" cmpd="sng" w="9525">
            <a:solidFill>
              <a:srgbClr val="4FC1FF"/>
            </a:solidFill>
            <a:prstDash val="solid"/>
            <a:round/>
            <a:headEnd len="med" w="med" type="none"/>
            <a:tailEnd len="med" w="med" type="none"/>
          </a:ln>
        </p:spPr>
      </p:cxnSp>
      <p:sp>
        <p:nvSpPr>
          <p:cNvPr id="5882" name="Google Shape;5882;p295"/>
          <p:cNvSpPr/>
          <p:nvPr/>
        </p:nvSpPr>
        <p:spPr>
          <a:xfrm>
            <a:off x="6052725"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883" name="Google Shape;5883;p295"/>
          <p:cNvCxnSpPr/>
          <p:nvPr/>
        </p:nvCxnSpPr>
        <p:spPr>
          <a:xfrm flipH="1">
            <a:off x="5759625" y="3198250"/>
            <a:ext cx="6900" cy="1661400"/>
          </a:xfrm>
          <a:prstGeom prst="straightConnector1">
            <a:avLst/>
          </a:prstGeom>
          <a:noFill/>
          <a:ln cap="flat" cmpd="sng" w="9525">
            <a:solidFill>
              <a:schemeClr val="accent6"/>
            </a:solidFill>
            <a:prstDash val="solid"/>
            <a:round/>
            <a:headEnd len="med" w="med" type="none"/>
            <a:tailEnd len="med" w="med" type="none"/>
          </a:ln>
        </p:spPr>
      </p:cxnSp>
      <p:sp>
        <p:nvSpPr>
          <p:cNvPr id="5884" name="Google Shape;5884;p295"/>
          <p:cNvSpPr txBox="1"/>
          <p:nvPr/>
        </p:nvSpPr>
        <p:spPr>
          <a:xfrm>
            <a:off x="5989975" y="2983625"/>
            <a:ext cx="7458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OP</a:t>
            </a:r>
            <a:endParaRPr sz="1800">
              <a:solidFill>
                <a:schemeClr val="lt2"/>
              </a:solidFill>
            </a:endParaRPr>
          </a:p>
        </p:txBody>
      </p:sp>
      <p:sp>
        <p:nvSpPr>
          <p:cNvPr id="5885" name="Google Shape;5885;p295"/>
          <p:cNvSpPr/>
          <p:nvPr/>
        </p:nvSpPr>
        <p:spPr>
          <a:xfrm>
            <a:off x="6150502" y="355320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886" name="Google Shape;5886;p295"/>
          <p:cNvSpPr/>
          <p:nvPr/>
        </p:nvSpPr>
        <p:spPr>
          <a:xfrm>
            <a:off x="6150502" y="385800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887" name="Google Shape;5887;p295"/>
          <p:cNvSpPr/>
          <p:nvPr/>
        </p:nvSpPr>
        <p:spPr>
          <a:xfrm>
            <a:off x="6150502" y="416280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88" name="Google Shape;5888;p295"/>
          <p:cNvSpPr/>
          <p:nvPr/>
        </p:nvSpPr>
        <p:spPr>
          <a:xfrm>
            <a:off x="6150502" y="4471705"/>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2" name="Shape 5892"/>
        <p:cNvGrpSpPr/>
        <p:nvPr/>
      </p:nvGrpSpPr>
      <p:grpSpPr>
        <a:xfrm>
          <a:off x="0" y="0"/>
          <a:ext cx="0" cy="0"/>
          <a:chOff x="0" y="0"/>
          <a:chExt cx="0" cy="0"/>
        </a:xfrm>
      </p:grpSpPr>
      <p:sp>
        <p:nvSpPr>
          <p:cNvPr id="5893" name="Google Shape;5893;p296"/>
          <p:cNvSpPr/>
          <p:nvPr/>
        </p:nvSpPr>
        <p:spPr>
          <a:xfrm>
            <a:off x="471550" y="3447313"/>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4" name="Google Shape;5894;p296"/>
          <p:cNvSpPr/>
          <p:nvPr/>
        </p:nvSpPr>
        <p:spPr>
          <a:xfrm>
            <a:off x="5083100"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5" name="Google Shape;5895;p29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Over-provisioning</a:t>
            </a:r>
            <a:endParaRPr/>
          </a:p>
        </p:txBody>
      </p:sp>
      <p:sp>
        <p:nvSpPr>
          <p:cNvPr id="5896" name="Google Shape;5896;p296"/>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SSD over-provision an area for GC/WL</a:t>
            </a:r>
            <a:endParaRPr sz="1900"/>
          </a:p>
          <a:p>
            <a:pPr indent="-349250" lvl="0" marL="457200" rtl="0" algn="l">
              <a:spcBef>
                <a:spcPts val="0"/>
              </a:spcBef>
              <a:spcAft>
                <a:spcPts val="0"/>
              </a:spcAft>
              <a:buSzPts val="1900"/>
              <a:buChar char="●"/>
            </a:pPr>
            <a:r>
              <a:rPr lang="en" sz="1900"/>
              <a:t>Cold pages are moved to OP</a:t>
            </a:r>
            <a:endParaRPr sz="1900"/>
          </a:p>
          <a:p>
            <a:pPr indent="-349250" lvl="0" marL="457200" rtl="0" algn="l">
              <a:spcBef>
                <a:spcPts val="0"/>
              </a:spcBef>
              <a:spcAft>
                <a:spcPts val="0"/>
              </a:spcAft>
              <a:buSzPts val="1900"/>
              <a:buChar char="●"/>
            </a:pPr>
            <a:r>
              <a:rPr lang="en" sz="1900"/>
              <a:t>Erase cold block</a:t>
            </a:r>
            <a:endParaRPr sz="1900"/>
          </a:p>
          <a:p>
            <a:pPr indent="0" lvl="0" marL="457200" rtl="0" algn="l">
              <a:spcBef>
                <a:spcPts val="1200"/>
              </a:spcBef>
              <a:spcAft>
                <a:spcPts val="1200"/>
              </a:spcAft>
              <a:buNone/>
            </a:pPr>
            <a:r>
              <a:t/>
            </a:r>
            <a:endParaRPr sz="1900"/>
          </a:p>
        </p:txBody>
      </p:sp>
      <p:sp>
        <p:nvSpPr>
          <p:cNvPr id="5897" name="Google Shape;5897;p296"/>
          <p:cNvSpPr/>
          <p:nvPr/>
        </p:nvSpPr>
        <p:spPr>
          <a:xfrm>
            <a:off x="155770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898" name="Google Shape;5898;p296"/>
          <p:cNvSpPr/>
          <p:nvPr/>
        </p:nvSpPr>
        <p:spPr>
          <a:xfrm>
            <a:off x="191101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899" name="Google Shape;5899;p296"/>
          <p:cNvSpPr/>
          <p:nvPr/>
        </p:nvSpPr>
        <p:spPr>
          <a:xfrm>
            <a:off x="2264268"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900" name="Google Shape;5900;p296"/>
          <p:cNvSpPr/>
          <p:nvPr/>
        </p:nvSpPr>
        <p:spPr>
          <a:xfrm>
            <a:off x="2617577"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901" name="Google Shape;5901;p296"/>
          <p:cNvSpPr/>
          <p:nvPr/>
        </p:nvSpPr>
        <p:spPr>
          <a:xfrm>
            <a:off x="2970875" y="33871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902" name="Google Shape;5902;p296"/>
          <p:cNvSpPr/>
          <p:nvPr/>
        </p:nvSpPr>
        <p:spPr>
          <a:xfrm>
            <a:off x="3324185"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903" name="Google Shape;5903;p296"/>
          <p:cNvSpPr/>
          <p:nvPr/>
        </p:nvSpPr>
        <p:spPr>
          <a:xfrm>
            <a:off x="3677443"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904" name="Google Shape;5904;p296"/>
          <p:cNvSpPr/>
          <p:nvPr/>
        </p:nvSpPr>
        <p:spPr>
          <a:xfrm>
            <a:off x="4030752"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905" name="Google Shape;5905;p296"/>
          <p:cNvSpPr txBox="1"/>
          <p:nvPr/>
        </p:nvSpPr>
        <p:spPr>
          <a:xfrm>
            <a:off x="87225" y="4786600"/>
            <a:ext cx="78738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800">
              <a:solidFill>
                <a:schemeClr val="lt2"/>
              </a:solidFill>
            </a:endParaRPr>
          </a:p>
        </p:txBody>
      </p:sp>
      <p:sp>
        <p:nvSpPr>
          <p:cNvPr id="5906" name="Google Shape;5906;p296"/>
          <p:cNvSpPr/>
          <p:nvPr/>
        </p:nvSpPr>
        <p:spPr>
          <a:xfrm>
            <a:off x="547627" y="3523551"/>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7" name="Google Shape;5907;p296"/>
          <p:cNvSpPr/>
          <p:nvPr/>
        </p:nvSpPr>
        <p:spPr>
          <a:xfrm>
            <a:off x="547627" y="3828351"/>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8" name="Google Shape;5908;p296"/>
          <p:cNvSpPr/>
          <p:nvPr/>
        </p:nvSpPr>
        <p:spPr>
          <a:xfrm>
            <a:off x="547627" y="4133151"/>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9" name="Google Shape;5909;p296"/>
          <p:cNvSpPr/>
          <p:nvPr/>
        </p:nvSpPr>
        <p:spPr>
          <a:xfrm>
            <a:off x="547627" y="4442055"/>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0" name="Google Shape;5910;p296"/>
          <p:cNvSpPr/>
          <p:nvPr/>
        </p:nvSpPr>
        <p:spPr>
          <a:xfrm>
            <a:off x="5159177" y="3559188"/>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911" name="Google Shape;5911;p296"/>
          <p:cNvSpPr/>
          <p:nvPr/>
        </p:nvSpPr>
        <p:spPr>
          <a:xfrm>
            <a:off x="5159177" y="38639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912" name="Google Shape;5912;p296"/>
          <p:cNvSpPr/>
          <p:nvPr/>
        </p:nvSpPr>
        <p:spPr>
          <a:xfrm>
            <a:off x="5159177" y="41687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913" name="Google Shape;5913;p296"/>
          <p:cNvSpPr/>
          <p:nvPr/>
        </p:nvSpPr>
        <p:spPr>
          <a:xfrm>
            <a:off x="5161702" y="4477688"/>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914" name="Google Shape;5914;p296"/>
          <p:cNvCxnSpPr>
            <a:stCxn id="5902" idx="2"/>
            <a:endCxn id="5913" idx="1"/>
          </p:cNvCxnSpPr>
          <p:nvPr/>
        </p:nvCxnSpPr>
        <p:spPr>
          <a:xfrm flipH="1" rot="-5400000">
            <a:off x="3851735" y="3309626"/>
            <a:ext cx="948600" cy="1671300"/>
          </a:xfrm>
          <a:prstGeom prst="curvedConnector2">
            <a:avLst/>
          </a:prstGeom>
          <a:noFill/>
          <a:ln cap="flat" cmpd="sng" w="9525">
            <a:solidFill>
              <a:srgbClr val="FF00FF"/>
            </a:solidFill>
            <a:prstDash val="solid"/>
            <a:round/>
            <a:headEnd len="med" w="med" type="none"/>
            <a:tailEnd len="med" w="med" type="none"/>
          </a:ln>
        </p:spPr>
      </p:cxnSp>
      <p:cxnSp>
        <p:nvCxnSpPr>
          <p:cNvPr id="5915" name="Google Shape;5915;p296"/>
          <p:cNvCxnSpPr>
            <a:stCxn id="5903" idx="2"/>
            <a:endCxn id="5912" idx="1"/>
          </p:cNvCxnSpPr>
          <p:nvPr/>
        </p:nvCxnSpPr>
        <p:spPr>
          <a:xfrm flipH="1" rot="-5400000">
            <a:off x="4181593" y="3333026"/>
            <a:ext cx="639600" cy="1315500"/>
          </a:xfrm>
          <a:prstGeom prst="curvedConnector2">
            <a:avLst/>
          </a:prstGeom>
          <a:noFill/>
          <a:ln cap="flat" cmpd="sng" w="9525">
            <a:solidFill>
              <a:srgbClr val="FF00FF"/>
            </a:solidFill>
            <a:prstDash val="solid"/>
            <a:round/>
            <a:headEnd len="med" w="med" type="none"/>
            <a:tailEnd len="med" w="med" type="none"/>
          </a:ln>
        </p:spPr>
      </p:cxnSp>
      <p:cxnSp>
        <p:nvCxnSpPr>
          <p:cNvPr id="5916" name="Google Shape;5916;p296"/>
          <p:cNvCxnSpPr>
            <a:stCxn id="5904" idx="2"/>
            <a:endCxn id="5911" idx="1"/>
          </p:cNvCxnSpPr>
          <p:nvPr/>
        </p:nvCxnSpPr>
        <p:spPr>
          <a:xfrm flipH="1" rot="-5400000">
            <a:off x="4510602" y="3357326"/>
            <a:ext cx="334800" cy="962100"/>
          </a:xfrm>
          <a:prstGeom prst="curvedConnector2">
            <a:avLst/>
          </a:prstGeom>
          <a:noFill/>
          <a:ln cap="flat" cmpd="sng" w="9525">
            <a:solidFill>
              <a:srgbClr val="FF00FF"/>
            </a:solidFill>
            <a:prstDash val="solid"/>
            <a:round/>
            <a:headEnd len="med" w="med" type="none"/>
            <a:tailEnd len="med" w="med" type="none"/>
          </a:ln>
        </p:spPr>
      </p:cxnSp>
      <p:sp>
        <p:nvSpPr>
          <p:cNvPr id="5917" name="Google Shape;5917;p296"/>
          <p:cNvSpPr/>
          <p:nvPr/>
        </p:nvSpPr>
        <p:spPr>
          <a:xfrm>
            <a:off x="6052725"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918" name="Google Shape;5918;p296"/>
          <p:cNvCxnSpPr/>
          <p:nvPr/>
        </p:nvCxnSpPr>
        <p:spPr>
          <a:xfrm flipH="1">
            <a:off x="5759625" y="3198250"/>
            <a:ext cx="6900" cy="1661400"/>
          </a:xfrm>
          <a:prstGeom prst="straightConnector1">
            <a:avLst/>
          </a:prstGeom>
          <a:noFill/>
          <a:ln cap="flat" cmpd="sng" w="9525">
            <a:solidFill>
              <a:schemeClr val="accent6"/>
            </a:solidFill>
            <a:prstDash val="solid"/>
            <a:round/>
            <a:headEnd len="med" w="med" type="none"/>
            <a:tailEnd len="med" w="med" type="none"/>
          </a:ln>
        </p:spPr>
      </p:cxnSp>
      <p:sp>
        <p:nvSpPr>
          <p:cNvPr id="5919" name="Google Shape;5919;p296"/>
          <p:cNvSpPr txBox="1"/>
          <p:nvPr/>
        </p:nvSpPr>
        <p:spPr>
          <a:xfrm>
            <a:off x="5989975" y="2983625"/>
            <a:ext cx="7458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OP</a:t>
            </a:r>
            <a:endParaRPr sz="1800">
              <a:solidFill>
                <a:schemeClr val="lt2"/>
              </a:solidFill>
            </a:endParaRPr>
          </a:p>
        </p:txBody>
      </p:sp>
      <p:sp>
        <p:nvSpPr>
          <p:cNvPr id="5920" name="Google Shape;5920;p296"/>
          <p:cNvSpPr/>
          <p:nvPr/>
        </p:nvSpPr>
        <p:spPr>
          <a:xfrm>
            <a:off x="6150502" y="355320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921" name="Google Shape;5921;p296"/>
          <p:cNvSpPr/>
          <p:nvPr/>
        </p:nvSpPr>
        <p:spPr>
          <a:xfrm>
            <a:off x="6150502" y="385800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922" name="Google Shape;5922;p296"/>
          <p:cNvSpPr/>
          <p:nvPr/>
        </p:nvSpPr>
        <p:spPr>
          <a:xfrm>
            <a:off x="6150502" y="4162801"/>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923" name="Google Shape;5923;p296"/>
          <p:cNvSpPr/>
          <p:nvPr/>
        </p:nvSpPr>
        <p:spPr>
          <a:xfrm>
            <a:off x="6150502" y="4471705"/>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7" name="Shape 5927"/>
        <p:cNvGrpSpPr/>
        <p:nvPr/>
      </p:nvGrpSpPr>
      <p:grpSpPr>
        <a:xfrm>
          <a:off x="0" y="0"/>
          <a:ext cx="0" cy="0"/>
          <a:chOff x="0" y="0"/>
          <a:chExt cx="0" cy="0"/>
        </a:xfrm>
      </p:grpSpPr>
      <p:sp>
        <p:nvSpPr>
          <p:cNvPr id="5928" name="Google Shape;5928;p297"/>
          <p:cNvSpPr/>
          <p:nvPr/>
        </p:nvSpPr>
        <p:spPr>
          <a:xfrm>
            <a:off x="471550" y="3447313"/>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9" name="Google Shape;5929;p297"/>
          <p:cNvSpPr/>
          <p:nvPr/>
        </p:nvSpPr>
        <p:spPr>
          <a:xfrm>
            <a:off x="5083100"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0" name="Google Shape;5930;p29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Over-provisioning</a:t>
            </a:r>
            <a:endParaRPr/>
          </a:p>
        </p:txBody>
      </p:sp>
      <p:sp>
        <p:nvSpPr>
          <p:cNvPr id="5931" name="Google Shape;5931;p297"/>
          <p:cNvSpPr txBox="1"/>
          <p:nvPr>
            <p:ph idx="1" type="body"/>
          </p:nvPr>
        </p:nvSpPr>
        <p:spPr>
          <a:xfrm>
            <a:off x="259500" y="1123400"/>
            <a:ext cx="6704700" cy="134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SSD over-provision an area for GC/WL</a:t>
            </a:r>
            <a:endParaRPr sz="1900"/>
          </a:p>
          <a:p>
            <a:pPr indent="-349250" lvl="0" marL="457200" rtl="0" algn="l">
              <a:spcBef>
                <a:spcPts val="0"/>
              </a:spcBef>
              <a:spcAft>
                <a:spcPts val="0"/>
              </a:spcAft>
              <a:buSzPts val="1900"/>
              <a:buChar char="●"/>
            </a:pPr>
            <a:r>
              <a:rPr lang="en" sz="1900"/>
              <a:t>Cold pages are moved to OP</a:t>
            </a:r>
            <a:endParaRPr sz="1900"/>
          </a:p>
          <a:p>
            <a:pPr indent="-349250" lvl="0" marL="457200" rtl="0" algn="l">
              <a:spcBef>
                <a:spcPts val="0"/>
              </a:spcBef>
              <a:spcAft>
                <a:spcPts val="0"/>
              </a:spcAft>
              <a:buSzPts val="1900"/>
              <a:buChar char="●"/>
            </a:pPr>
            <a:r>
              <a:rPr lang="en" sz="1900"/>
              <a:t>Erase cold block</a:t>
            </a:r>
            <a:endParaRPr sz="1900"/>
          </a:p>
          <a:p>
            <a:pPr indent="-349250" lvl="0" marL="457200" rtl="0" algn="l">
              <a:spcBef>
                <a:spcPts val="0"/>
              </a:spcBef>
              <a:spcAft>
                <a:spcPts val="0"/>
              </a:spcAft>
              <a:buSzPts val="1900"/>
              <a:buChar char="●"/>
            </a:pPr>
            <a:r>
              <a:rPr lang="en" sz="1900"/>
              <a:t>Move hot pages</a:t>
            </a:r>
            <a:endParaRPr sz="1900"/>
          </a:p>
          <a:p>
            <a:pPr indent="0" lvl="0" marL="457200" rtl="0" algn="l">
              <a:spcBef>
                <a:spcPts val="1200"/>
              </a:spcBef>
              <a:spcAft>
                <a:spcPts val="1200"/>
              </a:spcAft>
              <a:buNone/>
            </a:pPr>
            <a:r>
              <a:t/>
            </a:r>
            <a:endParaRPr sz="1900"/>
          </a:p>
        </p:txBody>
      </p:sp>
      <p:sp>
        <p:nvSpPr>
          <p:cNvPr id="5932" name="Google Shape;5932;p297"/>
          <p:cNvSpPr/>
          <p:nvPr/>
        </p:nvSpPr>
        <p:spPr>
          <a:xfrm>
            <a:off x="155770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933" name="Google Shape;5933;p297"/>
          <p:cNvSpPr/>
          <p:nvPr/>
        </p:nvSpPr>
        <p:spPr>
          <a:xfrm>
            <a:off x="1911010"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934" name="Google Shape;5934;p297"/>
          <p:cNvSpPr/>
          <p:nvPr/>
        </p:nvSpPr>
        <p:spPr>
          <a:xfrm>
            <a:off x="2264268"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935" name="Google Shape;5935;p297"/>
          <p:cNvSpPr/>
          <p:nvPr/>
        </p:nvSpPr>
        <p:spPr>
          <a:xfrm>
            <a:off x="2617577" y="33870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936" name="Google Shape;5936;p297"/>
          <p:cNvSpPr/>
          <p:nvPr/>
        </p:nvSpPr>
        <p:spPr>
          <a:xfrm>
            <a:off x="2970875" y="33871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937" name="Google Shape;5937;p297"/>
          <p:cNvSpPr/>
          <p:nvPr/>
        </p:nvSpPr>
        <p:spPr>
          <a:xfrm>
            <a:off x="3324185"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938" name="Google Shape;5938;p297"/>
          <p:cNvSpPr/>
          <p:nvPr/>
        </p:nvSpPr>
        <p:spPr>
          <a:xfrm>
            <a:off x="3677443"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939" name="Google Shape;5939;p297"/>
          <p:cNvSpPr/>
          <p:nvPr/>
        </p:nvSpPr>
        <p:spPr>
          <a:xfrm>
            <a:off x="4030752" y="33871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940" name="Google Shape;5940;p297"/>
          <p:cNvSpPr txBox="1"/>
          <p:nvPr/>
        </p:nvSpPr>
        <p:spPr>
          <a:xfrm>
            <a:off x="87225" y="4786600"/>
            <a:ext cx="78738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800">
              <a:solidFill>
                <a:schemeClr val="lt2"/>
              </a:solidFill>
            </a:endParaRPr>
          </a:p>
        </p:txBody>
      </p:sp>
      <p:cxnSp>
        <p:nvCxnSpPr>
          <p:cNvPr id="5941" name="Google Shape;5941;p297"/>
          <p:cNvCxnSpPr>
            <a:stCxn id="5937" idx="2"/>
            <a:endCxn id="5942" idx="3"/>
          </p:cNvCxnSpPr>
          <p:nvPr/>
        </p:nvCxnSpPr>
        <p:spPr>
          <a:xfrm rot="5400000">
            <a:off x="1733585" y="2821076"/>
            <a:ext cx="906900" cy="2606700"/>
          </a:xfrm>
          <a:prstGeom prst="curvedConnector2">
            <a:avLst/>
          </a:prstGeom>
          <a:noFill/>
          <a:ln cap="flat" cmpd="sng" w="9525">
            <a:solidFill>
              <a:srgbClr val="FF00FF"/>
            </a:solidFill>
            <a:prstDash val="solid"/>
            <a:round/>
            <a:headEnd len="med" w="med" type="none"/>
            <a:tailEnd len="med" w="med" type="none"/>
          </a:ln>
        </p:spPr>
      </p:cxnSp>
      <p:cxnSp>
        <p:nvCxnSpPr>
          <p:cNvPr id="5943" name="Google Shape;5943;p297"/>
          <p:cNvCxnSpPr>
            <a:stCxn id="5938" idx="2"/>
            <a:endCxn id="5944" idx="3"/>
          </p:cNvCxnSpPr>
          <p:nvPr/>
        </p:nvCxnSpPr>
        <p:spPr>
          <a:xfrm rot="5400000">
            <a:off x="2063293" y="2488826"/>
            <a:ext cx="598200" cy="2962500"/>
          </a:xfrm>
          <a:prstGeom prst="curvedConnector2">
            <a:avLst/>
          </a:prstGeom>
          <a:noFill/>
          <a:ln cap="flat" cmpd="sng" w="9525">
            <a:solidFill>
              <a:srgbClr val="FF00FF"/>
            </a:solidFill>
            <a:prstDash val="solid"/>
            <a:round/>
            <a:headEnd len="med" w="med" type="none"/>
            <a:tailEnd len="med" w="med" type="none"/>
          </a:ln>
        </p:spPr>
      </p:cxnSp>
      <p:cxnSp>
        <p:nvCxnSpPr>
          <p:cNvPr id="5945" name="Google Shape;5945;p297"/>
          <p:cNvCxnSpPr>
            <a:stCxn id="5939" idx="2"/>
            <a:endCxn id="5946" idx="3"/>
          </p:cNvCxnSpPr>
          <p:nvPr/>
        </p:nvCxnSpPr>
        <p:spPr>
          <a:xfrm rot="5400000">
            <a:off x="2392452" y="2159876"/>
            <a:ext cx="293400" cy="3315600"/>
          </a:xfrm>
          <a:prstGeom prst="curvedConnector2">
            <a:avLst/>
          </a:prstGeom>
          <a:noFill/>
          <a:ln cap="flat" cmpd="sng" w="9525">
            <a:solidFill>
              <a:srgbClr val="FF00FF"/>
            </a:solidFill>
            <a:prstDash val="solid"/>
            <a:round/>
            <a:headEnd len="med" w="med" type="none"/>
            <a:tailEnd len="med" w="med" type="none"/>
          </a:ln>
        </p:spPr>
      </p:cxnSp>
      <p:sp>
        <p:nvSpPr>
          <p:cNvPr id="5947" name="Google Shape;5947;p297"/>
          <p:cNvSpPr/>
          <p:nvPr/>
        </p:nvSpPr>
        <p:spPr>
          <a:xfrm>
            <a:off x="6052725" y="348295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948" name="Google Shape;5948;p297"/>
          <p:cNvCxnSpPr/>
          <p:nvPr/>
        </p:nvCxnSpPr>
        <p:spPr>
          <a:xfrm flipH="1">
            <a:off x="5759625" y="3198250"/>
            <a:ext cx="6900" cy="1661400"/>
          </a:xfrm>
          <a:prstGeom prst="straightConnector1">
            <a:avLst/>
          </a:prstGeom>
          <a:noFill/>
          <a:ln cap="flat" cmpd="sng" w="9525">
            <a:solidFill>
              <a:schemeClr val="accent6"/>
            </a:solidFill>
            <a:prstDash val="solid"/>
            <a:round/>
            <a:headEnd len="med" w="med" type="none"/>
            <a:tailEnd len="med" w="med" type="none"/>
          </a:ln>
        </p:spPr>
      </p:cxnSp>
      <p:sp>
        <p:nvSpPr>
          <p:cNvPr id="5949" name="Google Shape;5949;p297"/>
          <p:cNvSpPr txBox="1"/>
          <p:nvPr/>
        </p:nvSpPr>
        <p:spPr>
          <a:xfrm>
            <a:off x="5989975" y="2983625"/>
            <a:ext cx="7458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OP</a:t>
            </a:r>
            <a:endParaRPr sz="1800">
              <a:solidFill>
                <a:schemeClr val="lt2"/>
              </a:solidFill>
            </a:endParaRPr>
          </a:p>
        </p:txBody>
      </p:sp>
      <p:sp>
        <p:nvSpPr>
          <p:cNvPr id="5950" name="Google Shape;5950;p297"/>
          <p:cNvSpPr/>
          <p:nvPr/>
        </p:nvSpPr>
        <p:spPr>
          <a:xfrm>
            <a:off x="5161795" y="3523276"/>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5951" name="Google Shape;5951;p297"/>
          <p:cNvSpPr/>
          <p:nvPr/>
        </p:nvSpPr>
        <p:spPr>
          <a:xfrm>
            <a:off x="5161795" y="3828076"/>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952" name="Google Shape;5952;p297"/>
          <p:cNvSpPr/>
          <p:nvPr/>
        </p:nvSpPr>
        <p:spPr>
          <a:xfrm>
            <a:off x="5161795" y="4132876"/>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953" name="Google Shape;5953;p297"/>
          <p:cNvSpPr/>
          <p:nvPr/>
        </p:nvSpPr>
        <p:spPr>
          <a:xfrm>
            <a:off x="5161795" y="4441780"/>
            <a:ext cx="332400" cy="283800"/>
          </a:xfrm>
          <a:prstGeom prst="rect">
            <a:avLst/>
          </a:prstGeom>
          <a:solidFill>
            <a:schemeClr val="accent5"/>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5954" name="Google Shape;5954;p297"/>
          <p:cNvSpPr/>
          <p:nvPr/>
        </p:nvSpPr>
        <p:spPr>
          <a:xfrm>
            <a:off x="548890" y="3517563"/>
            <a:ext cx="332400" cy="2838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5946" name="Google Shape;5946;p297"/>
          <p:cNvSpPr/>
          <p:nvPr/>
        </p:nvSpPr>
        <p:spPr>
          <a:xfrm>
            <a:off x="548890" y="3822363"/>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sp>
        <p:nvSpPr>
          <p:cNvPr id="5944" name="Google Shape;5944;p297"/>
          <p:cNvSpPr/>
          <p:nvPr/>
        </p:nvSpPr>
        <p:spPr>
          <a:xfrm>
            <a:off x="548890" y="4127163"/>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5942" name="Google Shape;5942;p297"/>
          <p:cNvSpPr/>
          <p:nvPr/>
        </p:nvSpPr>
        <p:spPr>
          <a:xfrm>
            <a:off x="551415" y="4436063"/>
            <a:ext cx="332400" cy="283800"/>
          </a:xfrm>
          <a:prstGeom prst="rect">
            <a:avLst/>
          </a:prstGeom>
          <a:solidFill>
            <a:schemeClr val="accent1"/>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cxnSp>
        <p:nvCxnSpPr>
          <p:cNvPr id="5955" name="Google Shape;5955;p297"/>
          <p:cNvCxnSpPr>
            <a:stCxn id="5932" idx="0"/>
            <a:endCxn id="5950" idx="1"/>
          </p:cNvCxnSpPr>
          <p:nvPr/>
        </p:nvCxnSpPr>
        <p:spPr>
          <a:xfrm flipH="1" rot="-5400000">
            <a:off x="3303850" y="1807113"/>
            <a:ext cx="278100" cy="3438000"/>
          </a:xfrm>
          <a:prstGeom prst="curvedConnector4">
            <a:avLst>
              <a:gd fmla="val -85626" name="adj1"/>
              <a:gd fmla="val 86578" name="adj2"/>
            </a:avLst>
          </a:prstGeom>
          <a:noFill/>
          <a:ln cap="flat" cmpd="sng" w="9525">
            <a:solidFill>
              <a:schemeClr val="accent6"/>
            </a:solidFill>
            <a:prstDash val="solid"/>
            <a:round/>
            <a:headEnd len="med" w="med" type="none"/>
            <a:tailEnd len="med" w="med" type="none"/>
          </a:ln>
        </p:spPr>
      </p:cxnSp>
      <p:cxnSp>
        <p:nvCxnSpPr>
          <p:cNvPr id="5956" name="Google Shape;5956;p297"/>
          <p:cNvCxnSpPr>
            <a:stCxn id="5933" idx="2"/>
            <a:endCxn id="5951" idx="1"/>
          </p:cNvCxnSpPr>
          <p:nvPr/>
        </p:nvCxnSpPr>
        <p:spPr>
          <a:xfrm flipH="1" rot="-5400000">
            <a:off x="3469960" y="2278113"/>
            <a:ext cx="299100" cy="3084600"/>
          </a:xfrm>
          <a:prstGeom prst="curvedConnector2">
            <a:avLst/>
          </a:prstGeom>
          <a:noFill/>
          <a:ln cap="flat" cmpd="sng" w="9525">
            <a:solidFill>
              <a:schemeClr val="accent6"/>
            </a:solidFill>
            <a:prstDash val="solid"/>
            <a:round/>
            <a:headEnd len="med" w="med" type="none"/>
            <a:tailEnd len="med" w="med" type="none"/>
          </a:ln>
        </p:spPr>
      </p:cxnSp>
      <p:cxnSp>
        <p:nvCxnSpPr>
          <p:cNvPr id="5957" name="Google Shape;5957;p297"/>
          <p:cNvCxnSpPr>
            <a:stCxn id="5934" idx="2"/>
            <a:endCxn id="5952" idx="1"/>
          </p:cNvCxnSpPr>
          <p:nvPr/>
        </p:nvCxnSpPr>
        <p:spPr>
          <a:xfrm flipH="1" rot="-5400000">
            <a:off x="3494118" y="2607213"/>
            <a:ext cx="603900" cy="2731200"/>
          </a:xfrm>
          <a:prstGeom prst="curvedConnector2">
            <a:avLst/>
          </a:prstGeom>
          <a:noFill/>
          <a:ln cap="flat" cmpd="sng" w="9525">
            <a:solidFill>
              <a:schemeClr val="accent6"/>
            </a:solidFill>
            <a:prstDash val="solid"/>
            <a:round/>
            <a:headEnd len="med" w="med" type="none"/>
            <a:tailEnd len="med" w="med" type="none"/>
          </a:ln>
        </p:spPr>
      </p:cxnSp>
      <p:cxnSp>
        <p:nvCxnSpPr>
          <p:cNvPr id="5958" name="Google Shape;5958;p297"/>
          <p:cNvCxnSpPr>
            <a:stCxn id="5935" idx="2"/>
            <a:endCxn id="5953" idx="1"/>
          </p:cNvCxnSpPr>
          <p:nvPr/>
        </p:nvCxnSpPr>
        <p:spPr>
          <a:xfrm flipH="1" rot="-5400000">
            <a:off x="3516377" y="2938263"/>
            <a:ext cx="912900" cy="2378100"/>
          </a:xfrm>
          <a:prstGeom prst="curvedConnector2">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2" name="Shape 5962"/>
        <p:cNvGrpSpPr/>
        <p:nvPr/>
      </p:nvGrpSpPr>
      <p:grpSpPr>
        <a:xfrm>
          <a:off x="0" y="0"/>
          <a:ext cx="0" cy="0"/>
          <a:chOff x="0" y="0"/>
          <a:chExt cx="0" cy="0"/>
        </a:xfrm>
      </p:grpSpPr>
      <p:sp>
        <p:nvSpPr>
          <p:cNvPr id="5963" name="Google Shape;5963;p298"/>
          <p:cNvSpPr/>
          <p:nvPr/>
        </p:nvSpPr>
        <p:spPr>
          <a:xfrm>
            <a:off x="1613775" y="35513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4" name="Google Shape;5964;p298"/>
          <p:cNvSpPr/>
          <p:nvPr/>
        </p:nvSpPr>
        <p:spPr>
          <a:xfrm>
            <a:off x="3047825" y="3579000"/>
            <a:ext cx="489600" cy="13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5" name="Google Shape;5965;p29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Mismatch</a:t>
            </a:r>
            <a:r>
              <a:rPr lang="en"/>
              <a:t> block to page size</a:t>
            </a:r>
            <a:endParaRPr/>
          </a:p>
        </p:txBody>
      </p:sp>
      <p:sp>
        <p:nvSpPr>
          <p:cNvPr id="5966" name="Google Shape;5966;p298"/>
          <p:cNvSpPr txBox="1"/>
          <p:nvPr>
            <p:ph idx="1" type="body"/>
          </p:nvPr>
        </p:nvSpPr>
        <p:spPr>
          <a:xfrm>
            <a:off x="259500" y="1123400"/>
            <a:ext cx="5880300" cy="1448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LBA doesn’t have to match page size!</a:t>
            </a:r>
            <a:endParaRPr sz="1900"/>
          </a:p>
          <a:p>
            <a:pPr indent="-349250" lvl="0" marL="457200" rtl="0" algn="l">
              <a:spcBef>
                <a:spcPts val="0"/>
              </a:spcBef>
              <a:spcAft>
                <a:spcPts val="0"/>
              </a:spcAft>
              <a:buSzPts val="1900"/>
              <a:buChar char="●"/>
            </a:pPr>
            <a:r>
              <a:rPr lang="en" sz="1900"/>
              <a:t>e.g. LBA = 4KiB and Page is 8 KiB</a:t>
            </a:r>
            <a:endParaRPr sz="1900"/>
          </a:p>
          <a:p>
            <a:pPr indent="-349250" lvl="0" marL="457200" rtl="0" algn="l">
              <a:spcBef>
                <a:spcPts val="0"/>
              </a:spcBef>
              <a:spcAft>
                <a:spcPts val="0"/>
              </a:spcAft>
              <a:buSzPts val="1900"/>
              <a:buChar char="●"/>
            </a:pPr>
            <a:r>
              <a:rPr lang="en" sz="1900"/>
              <a:t>Mapping to addresses in a page </a:t>
            </a:r>
            <a:endParaRPr sz="1900"/>
          </a:p>
          <a:p>
            <a:pPr indent="-349250" lvl="0" marL="457200" rtl="0" algn="l">
              <a:spcBef>
                <a:spcPts val="0"/>
              </a:spcBef>
              <a:spcAft>
                <a:spcPts val="0"/>
              </a:spcAft>
              <a:buSzPts val="1900"/>
              <a:buChar char="●"/>
            </a:pPr>
            <a:r>
              <a:rPr lang="en" sz="1900"/>
              <a:t>Causes </a:t>
            </a:r>
            <a:r>
              <a:rPr lang="en" sz="1900" u="sng">
                <a:solidFill>
                  <a:schemeClr val="hlink"/>
                </a:solidFill>
                <a:hlinkClick r:id="rId3"/>
              </a:rPr>
              <a:t>issues</a:t>
            </a:r>
            <a:endParaRPr sz="1900"/>
          </a:p>
        </p:txBody>
      </p:sp>
      <p:sp>
        <p:nvSpPr>
          <p:cNvPr id="5967" name="Google Shape;5967;p298"/>
          <p:cNvSpPr/>
          <p:nvPr/>
        </p:nvSpPr>
        <p:spPr>
          <a:xfrm>
            <a:off x="1232225" y="26895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968" name="Google Shape;5968;p298"/>
          <p:cNvSpPr/>
          <p:nvPr/>
        </p:nvSpPr>
        <p:spPr>
          <a:xfrm>
            <a:off x="1585535" y="26895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969" name="Google Shape;5969;p298"/>
          <p:cNvSpPr/>
          <p:nvPr/>
        </p:nvSpPr>
        <p:spPr>
          <a:xfrm>
            <a:off x="1938793" y="26895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970" name="Google Shape;5970;p298"/>
          <p:cNvSpPr/>
          <p:nvPr/>
        </p:nvSpPr>
        <p:spPr>
          <a:xfrm>
            <a:off x="2292102" y="268951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5971" name="Google Shape;5971;p298"/>
          <p:cNvSpPr/>
          <p:nvPr/>
        </p:nvSpPr>
        <p:spPr>
          <a:xfrm>
            <a:off x="2645400" y="26896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972" name="Google Shape;5972;p298"/>
          <p:cNvSpPr/>
          <p:nvPr/>
        </p:nvSpPr>
        <p:spPr>
          <a:xfrm>
            <a:off x="2998710" y="26896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973" name="Google Shape;5973;p298"/>
          <p:cNvSpPr/>
          <p:nvPr/>
        </p:nvSpPr>
        <p:spPr>
          <a:xfrm>
            <a:off x="3351968" y="26896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5974" name="Google Shape;5974;p298"/>
          <p:cNvSpPr/>
          <p:nvPr/>
        </p:nvSpPr>
        <p:spPr>
          <a:xfrm>
            <a:off x="3705277" y="26896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5975" name="Google Shape;5975;p298"/>
          <p:cNvSpPr txBox="1"/>
          <p:nvPr/>
        </p:nvSpPr>
        <p:spPr>
          <a:xfrm>
            <a:off x="128775" y="4840340"/>
            <a:ext cx="4107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LBA 1  maps to Page A at address 0 and LBA 2 maps to Page A on address 2000</a:t>
            </a:r>
            <a:endParaRPr i="1" sz="800">
              <a:solidFill>
                <a:schemeClr val="lt2"/>
              </a:solidFill>
            </a:endParaRPr>
          </a:p>
        </p:txBody>
      </p:sp>
      <p:sp>
        <p:nvSpPr>
          <p:cNvPr id="5976" name="Google Shape;5976;p298"/>
          <p:cNvSpPr/>
          <p:nvPr/>
        </p:nvSpPr>
        <p:spPr>
          <a:xfrm>
            <a:off x="1689850" y="3627549"/>
            <a:ext cx="332400" cy="5727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5977" name="Google Shape;5977;p298"/>
          <p:cNvCxnSpPr>
            <a:stCxn id="5967" idx="2"/>
            <a:endCxn id="5976" idx="1"/>
          </p:cNvCxnSpPr>
          <p:nvPr/>
        </p:nvCxnSpPr>
        <p:spPr>
          <a:xfrm flipH="1" rot="-5400000">
            <a:off x="1073825" y="3297913"/>
            <a:ext cx="940500" cy="291300"/>
          </a:xfrm>
          <a:prstGeom prst="curvedConnector2">
            <a:avLst/>
          </a:prstGeom>
          <a:noFill/>
          <a:ln cap="flat" cmpd="sng" w="9525">
            <a:solidFill>
              <a:srgbClr val="FF00FF"/>
            </a:solidFill>
            <a:prstDash val="solid"/>
            <a:round/>
            <a:headEnd len="med" w="med" type="none"/>
            <a:tailEnd len="med" w="med" type="none"/>
          </a:ln>
        </p:spPr>
      </p:cxnSp>
      <p:sp>
        <p:nvSpPr>
          <p:cNvPr id="5978" name="Google Shape;5978;p298"/>
          <p:cNvSpPr/>
          <p:nvPr/>
        </p:nvSpPr>
        <p:spPr>
          <a:xfrm>
            <a:off x="1689850" y="4233949"/>
            <a:ext cx="332400" cy="5727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5979" name="Google Shape;5979;p298"/>
          <p:cNvSpPr/>
          <p:nvPr/>
        </p:nvSpPr>
        <p:spPr>
          <a:xfrm>
            <a:off x="3126425" y="3627549"/>
            <a:ext cx="332400" cy="5727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980" name="Google Shape;5980;p298"/>
          <p:cNvSpPr/>
          <p:nvPr/>
        </p:nvSpPr>
        <p:spPr>
          <a:xfrm>
            <a:off x="3126425" y="4233949"/>
            <a:ext cx="332400" cy="572700"/>
          </a:xfrm>
          <a:prstGeom prst="rect">
            <a:avLst/>
          </a:prstGeom>
          <a:solidFill>
            <a:schemeClr val="lt2"/>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cxnSp>
        <p:nvCxnSpPr>
          <p:cNvPr id="5981" name="Google Shape;5981;p298"/>
          <p:cNvCxnSpPr>
            <a:stCxn id="5968" idx="2"/>
          </p:cNvCxnSpPr>
          <p:nvPr/>
        </p:nvCxnSpPr>
        <p:spPr>
          <a:xfrm flipH="1" rot="-5400000">
            <a:off x="1573385" y="3151663"/>
            <a:ext cx="640200" cy="283500"/>
          </a:xfrm>
          <a:prstGeom prst="curvedConnector3">
            <a:avLst>
              <a:gd fmla="val 50000" name="adj1"/>
            </a:avLst>
          </a:prstGeom>
          <a:noFill/>
          <a:ln cap="flat" cmpd="sng" w="9525">
            <a:solidFill>
              <a:srgbClr val="FF00FF"/>
            </a:solidFill>
            <a:prstDash val="solid"/>
            <a:round/>
            <a:headEnd len="med" w="med" type="none"/>
            <a:tailEnd len="med" w="med" type="none"/>
          </a:ln>
        </p:spPr>
      </p:cxnSp>
      <p:cxnSp>
        <p:nvCxnSpPr>
          <p:cNvPr id="5982" name="Google Shape;5982;p298"/>
          <p:cNvCxnSpPr>
            <a:stCxn id="5976" idx="3"/>
            <a:endCxn id="5976" idx="1"/>
          </p:cNvCxnSpPr>
          <p:nvPr/>
        </p:nvCxnSpPr>
        <p:spPr>
          <a:xfrm rot="10800000">
            <a:off x="1689850" y="3913899"/>
            <a:ext cx="332400" cy="0"/>
          </a:xfrm>
          <a:prstGeom prst="straightConnector1">
            <a:avLst/>
          </a:prstGeom>
          <a:noFill/>
          <a:ln cap="flat" cmpd="sng" w="9525">
            <a:solidFill>
              <a:srgbClr val="DF3079"/>
            </a:solidFill>
            <a:prstDash val="dot"/>
            <a:round/>
            <a:headEnd len="med" w="med" type="none"/>
            <a:tailEnd len="med" w="med" type="none"/>
          </a:ln>
        </p:spPr>
      </p:cxn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6" name="Shape 5986"/>
        <p:cNvGrpSpPr/>
        <p:nvPr/>
      </p:nvGrpSpPr>
      <p:grpSpPr>
        <a:xfrm>
          <a:off x="0" y="0"/>
          <a:ext cx="0" cy="0"/>
          <a:chOff x="0" y="0"/>
          <a:chExt cx="0" cy="0"/>
        </a:xfrm>
      </p:grpSpPr>
      <p:sp>
        <p:nvSpPr>
          <p:cNvPr id="5987" name="Google Shape;5987;p2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988" name="Google Shape;5988;p299"/>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We need persisted storage</a:t>
            </a:r>
            <a:endParaRPr sz="2200"/>
          </a:p>
          <a:p>
            <a:pPr indent="-368300" lvl="0" marL="457200" rtl="0" algn="l">
              <a:spcBef>
                <a:spcPts val="0"/>
              </a:spcBef>
              <a:spcAft>
                <a:spcPts val="0"/>
              </a:spcAft>
              <a:buSzPts val="2200"/>
              <a:buChar char="●"/>
            </a:pPr>
            <a:r>
              <a:rPr lang="en" sz="2200"/>
              <a:t>Storage is abstracted as </a:t>
            </a:r>
            <a:r>
              <a:rPr lang="en" sz="2200"/>
              <a:t>blocks</a:t>
            </a:r>
            <a:endParaRPr sz="2200"/>
          </a:p>
          <a:p>
            <a:pPr indent="-368300" lvl="0" marL="457200" rtl="0" algn="l">
              <a:spcBef>
                <a:spcPts val="0"/>
              </a:spcBef>
              <a:spcAft>
                <a:spcPts val="0"/>
              </a:spcAft>
              <a:buSzPts val="2200"/>
              <a:buChar char="●"/>
            </a:pPr>
            <a:r>
              <a:rPr lang="en" sz="2200"/>
              <a:t>The OS access logical blocks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8">
                                            <p:txEl>
                                              <p:pRg end="0" st="0"/>
                                            </p:txEl>
                                          </p:spTgt>
                                        </p:tgtEl>
                                        <p:attrNameLst>
                                          <p:attrName>style.visibility</p:attrName>
                                        </p:attrNameLst>
                                      </p:cBhvr>
                                      <p:to>
                                        <p:strVal val="visible"/>
                                      </p:to>
                                    </p:set>
                                    <p:animEffect filter="fade" transition="in">
                                      <p:cBhvr>
                                        <p:cTn dur="1000"/>
                                        <p:tgtEl>
                                          <p:spTgt spid="5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8">
                                            <p:txEl>
                                              <p:pRg end="1" st="1"/>
                                            </p:txEl>
                                          </p:spTgt>
                                        </p:tgtEl>
                                        <p:attrNameLst>
                                          <p:attrName>style.visibility</p:attrName>
                                        </p:attrNameLst>
                                      </p:cBhvr>
                                      <p:to>
                                        <p:strVal val="visible"/>
                                      </p:to>
                                    </p:set>
                                    <p:animEffect filter="fade" transition="in">
                                      <p:cBhvr>
                                        <p:cTn dur="1000"/>
                                        <p:tgtEl>
                                          <p:spTgt spid="5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8">
                                            <p:txEl>
                                              <p:pRg end="2" st="2"/>
                                            </p:txEl>
                                          </p:spTgt>
                                        </p:tgtEl>
                                        <p:attrNameLst>
                                          <p:attrName>style.visibility</p:attrName>
                                        </p:attrNameLst>
                                      </p:cBhvr>
                                      <p:to>
                                        <p:strVal val="visible"/>
                                      </p:to>
                                    </p:set>
                                    <p:animEffect filter="fade" transition="in">
                                      <p:cBhvr>
                                        <p:cTn dur="1000"/>
                                        <p:tgtEl>
                                          <p:spTgt spid="59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2" name="Shape 5992"/>
        <p:cNvGrpSpPr/>
        <p:nvPr/>
      </p:nvGrpSpPr>
      <p:grpSpPr>
        <a:xfrm>
          <a:off x="0" y="0"/>
          <a:ext cx="0" cy="0"/>
          <a:chOff x="0" y="0"/>
          <a:chExt cx="0" cy="0"/>
        </a:xfrm>
      </p:grpSpPr>
      <p:sp>
        <p:nvSpPr>
          <p:cNvPr id="5993" name="Google Shape;5993;p30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File Systems</a:t>
            </a:r>
            <a:endParaRPr/>
          </a:p>
        </p:txBody>
      </p:sp>
      <p:sp>
        <p:nvSpPr>
          <p:cNvPr id="5994" name="Google Shape;5994;p30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Layer above storage</a:t>
            </a:r>
            <a:endParaRPr/>
          </a:p>
        </p:txBody>
      </p:sp>
      <p:sp>
        <p:nvSpPr>
          <p:cNvPr id="5995" name="Google Shape;5995;p30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9" name="Shape 5999"/>
        <p:cNvGrpSpPr/>
        <p:nvPr/>
      </p:nvGrpSpPr>
      <p:grpSpPr>
        <a:xfrm>
          <a:off x="0" y="0"/>
          <a:ext cx="0" cy="0"/>
          <a:chOff x="0" y="0"/>
          <a:chExt cx="0" cy="0"/>
        </a:xfrm>
      </p:grpSpPr>
      <p:sp>
        <p:nvSpPr>
          <p:cNvPr id="6000" name="Google Shape;6000;p30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System</a:t>
            </a:r>
            <a:endParaRPr/>
          </a:p>
        </p:txBody>
      </p:sp>
      <p:sp>
        <p:nvSpPr>
          <p:cNvPr id="6001" name="Google Shape;6001;p301"/>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An abstraction above present storage</a:t>
            </a:r>
            <a:endParaRPr sz="1900"/>
          </a:p>
          <a:p>
            <a:pPr indent="-349250" lvl="0" marL="457200" rtl="0" algn="l">
              <a:spcBef>
                <a:spcPts val="0"/>
              </a:spcBef>
              <a:spcAft>
                <a:spcPts val="0"/>
              </a:spcAft>
              <a:buSzPts val="1900"/>
              <a:buChar char="●"/>
            </a:pPr>
            <a:r>
              <a:rPr lang="en" sz="1900"/>
              <a:t>Users like files/directories</a:t>
            </a:r>
            <a:endParaRPr sz="1900"/>
          </a:p>
          <a:p>
            <a:pPr indent="-349250" lvl="0" marL="457200" rtl="0" algn="l">
              <a:spcBef>
                <a:spcPts val="0"/>
              </a:spcBef>
              <a:spcAft>
                <a:spcPts val="0"/>
              </a:spcAft>
              <a:buSzPts val="1900"/>
              <a:buChar char="●"/>
            </a:pPr>
            <a:r>
              <a:rPr lang="en" sz="1900"/>
              <a:t>Writing and reading to a file translates to blocks</a:t>
            </a:r>
            <a:endParaRPr sz="1900"/>
          </a:p>
          <a:p>
            <a:pPr indent="-349250" lvl="0" marL="457200" rtl="0" algn="l">
              <a:spcBef>
                <a:spcPts val="0"/>
              </a:spcBef>
              <a:spcAft>
                <a:spcPts val="0"/>
              </a:spcAft>
              <a:buSzPts val="1900"/>
              <a:buChar char="●"/>
            </a:pPr>
            <a:r>
              <a:rPr lang="en" sz="1900"/>
              <a:t>Promotes caching</a:t>
            </a:r>
            <a:endParaRPr sz="1900"/>
          </a:p>
          <a:p>
            <a:pPr indent="-349250" lvl="0" marL="457200" rtl="0" algn="l">
              <a:spcBef>
                <a:spcPts val="0"/>
              </a:spcBef>
              <a:spcAft>
                <a:spcPts val="0"/>
              </a:spcAft>
              <a:buSzPts val="1900"/>
              <a:buChar char="●"/>
            </a:pPr>
            <a:r>
              <a:rPr lang="en" sz="1900"/>
              <a:t>Must allocate a block (1 or more LBAs)</a:t>
            </a:r>
            <a:endParaRPr sz="1900"/>
          </a:p>
        </p:txBody>
      </p:sp>
      <p:pic>
        <p:nvPicPr>
          <p:cNvPr id="6002" name="Google Shape;6002;p301"/>
          <p:cNvPicPr preferRelativeResize="0"/>
          <p:nvPr/>
        </p:nvPicPr>
        <p:blipFill>
          <a:blip r:embed="rId3">
            <a:alphaModFix/>
          </a:blip>
          <a:stretch>
            <a:fillRect/>
          </a:stretch>
        </p:blipFill>
        <p:spPr>
          <a:xfrm>
            <a:off x="4696600" y="3204300"/>
            <a:ext cx="1384424" cy="778750"/>
          </a:xfrm>
          <a:prstGeom prst="rect">
            <a:avLst/>
          </a:prstGeom>
          <a:noFill/>
          <a:ln>
            <a:noFill/>
          </a:ln>
        </p:spPr>
      </p:pic>
      <p:sp>
        <p:nvSpPr>
          <p:cNvPr id="6003" name="Google Shape;6003;p301"/>
          <p:cNvSpPr/>
          <p:nvPr/>
        </p:nvSpPr>
        <p:spPr>
          <a:xfrm>
            <a:off x="2706625" y="3202475"/>
            <a:ext cx="1505400" cy="7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File System</a:t>
            </a:r>
            <a:endParaRPr/>
          </a:p>
          <a:p>
            <a:pPr indent="0" lvl="0" marL="0" rtl="0" algn="ctr">
              <a:spcBef>
                <a:spcPts val="0"/>
              </a:spcBef>
              <a:spcAft>
                <a:spcPts val="0"/>
              </a:spcAft>
              <a:buNone/>
            </a:pPr>
            <a:r>
              <a:rPr lang="en"/>
              <a:t>(OS)</a:t>
            </a:r>
            <a:endParaRPr/>
          </a:p>
        </p:txBody>
      </p:sp>
      <p:pic>
        <p:nvPicPr>
          <p:cNvPr id="6004" name="Google Shape;6004;p301"/>
          <p:cNvPicPr preferRelativeResize="0"/>
          <p:nvPr/>
        </p:nvPicPr>
        <p:blipFill>
          <a:blip r:embed="rId4">
            <a:alphaModFix/>
          </a:blip>
          <a:stretch>
            <a:fillRect/>
          </a:stretch>
        </p:blipFill>
        <p:spPr>
          <a:xfrm>
            <a:off x="436225" y="2901462"/>
            <a:ext cx="1384425" cy="1384425"/>
          </a:xfrm>
          <a:prstGeom prst="rect">
            <a:avLst/>
          </a:prstGeom>
          <a:noFill/>
          <a:ln>
            <a:noFill/>
          </a:ln>
        </p:spPr>
      </p:pic>
      <p:cxnSp>
        <p:nvCxnSpPr>
          <p:cNvPr id="6005" name="Google Shape;6005;p301"/>
          <p:cNvCxnSpPr>
            <a:stCxn id="6004" idx="3"/>
            <a:endCxn id="6003" idx="1"/>
          </p:cNvCxnSpPr>
          <p:nvPr/>
        </p:nvCxnSpPr>
        <p:spPr>
          <a:xfrm>
            <a:off x="1820650" y="3593675"/>
            <a:ext cx="885900" cy="0"/>
          </a:xfrm>
          <a:prstGeom prst="straightConnector1">
            <a:avLst/>
          </a:prstGeom>
          <a:noFill/>
          <a:ln cap="flat" cmpd="sng" w="9525">
            <a:solidFill>
              <a:schemeClr val="accent2"/>
            </a:solidFill>
            <a:prstDash val="solid"/>
            <a:round/>
            <a:headEnd len="med" w="med" type="none"/>
            <a:tailEnd len="med" w="med" type="triangle"/>
          </a:ln>
        </p:spPr>
      </p:cxnSp>
      <p:cxnSp>
        <p:nvCxnSpPr>
          <p:cNvPr id="6006" name="Google Shape;6006;p301"/>
          <p:cNvCxnSpPr>
            <a:stCxn id="6003" idx="3"/>
          </p:cNvCxnSpPr>
          <p:nvPr/>
        </p:nvCxnSpPr>
        <p:spPr>
          <a:xfrm flipH="1" rot="10800000">
            <a:off x="4212025" y="3578975"/>
            <a:ext cx="744600" cy="147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221700" y="403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vs Process</a:t>
            </a:r>
            <a:endParaRPr/>
          </a:p>
        </p:txBody>
      </p:sp>
      <p:sp>
        <p:nvSpPr>
          <p:cNvPr id="270" name="Google Shape;270;p41"/>
          <p:cNvSpPr/>
          <p:nvPr/>
        </p:nvSpPr>
        <p:spPr>
          <a:xfrm>
            <a:off x="2298300" y="1604575"/>
            <a:ext cx="12945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postgres.exe</a:t>
            </a:r>
            <a:endParaRPr/>
          </a:p>
        </p:txBody>
      </p:sp>
      <p:sp>
        <p:nvSpPr>
          <p:cNvPr id="271" name="Google Shape;271;p41"/>
          <p:cNvSpPr/>
          <p:nvPr/>
        </p:nvSpPr>
        <p:spPr>
          <a:xfrm>
            <a:off x="505475" y="2402225"/>
            <a:ext cx="1550700" cy="824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a:t>
            </a:r>
            <a:endParaRPr/>
          </a:p>
          <a:p>
            <a:pPr indent="0" lvl="0" marL="0" rtl="0" algn="ctr">
              <a:spcBef>
                <a:spcPts val="0"/>
              </a:spcBef>
              <a:spcAft>
                <a:spcPts val="0"/>
              </a:spcAft>
              <a:buNone/>
            </a:pPr>
            <a:r>
              <a:rPr lang="en"/>
              <a:t>pid 1</a:t>
            </a:r>
            <a:endParaRPr/>
          </a:p>
          <a:p>
            <a:pPr indent="0" lvl="0" marL="0" rtl="0" algn="ctr">
              <a:spcBef>
                <a:spcPts val="0"/>
              </a:spcBef>
              <a:spcAft>
                <a:spcPts val="0"/>
              </a:spcAft>
              <a:buNone/>
            </a:pPr>
            <a:r>
              <a:rPr lang="en"/>
              <a:t>Pc 0x111111</a:t>
            </a:r>
            <a:endParaRPr/>
          </a:p>
        </p:txBody>
      </p:sp>
      <p:sp>
        <p:nvSpPr>
          <p:cNvPr id="272" name="Google Shape;272;p41"/>
          <p:cNvSpPr/>
          <p:nvPr/>
        </p:nvSpPr>
        <p:spPr>
          <a:xfrm>
            <a:off x="2132400" y="2402225"/>
            <a:ext cx="1550700" cy="824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a:t>
            </a:r>
            <a:endParaRPr/>
          </a:p>
          <a:p>
            <a:pPr indent="0" lvl="0" marL="0" rtl="0" algn="ctr">
              <a:spcBef>
                <a:spcPts val="0"/>
              </a:spcBef>
              <a:spcAft>
                <a:spcPts val="0"/>
              </a:spcAft>
              <a:buNone/>
            </a:pPr>
            <a:r>
              <a:rPr lang="en"/>
              <a:t>pid 2</a:t>
            </a:r>
            <a:endParaRPr/>
          </a:p>
          <a:p>
            <a:pPr indent="0" lvl="0" marL="0" rtl="0" algn="ctr">
              <a:spcBef>
                <a:spcPts val="0"/>
              </a:spcBef>
              <a:spcAft>
                <a:spcPts val="0"/>
              </a:spcAft>
              <a:buNone/>
            </a:pPr>
            <a:r>
              <a:rPr lang="en"/>
              <a:t>Pc </a:t>
            </a:r>
            <a:r>
              <a:rPr lang="en"/>
              <a:t>0x222222</a:t>
            </a:r>
            <a:endParaRPr/>
          </a:p>
        </p:txBody>
      </p:sp>
      <p:sp>
        <p:nvSpPr>
          <p:cNvPr id="273" name="Google Shape;273;p41"/>
          <p:cNvSpPr/>
          <p:nvPr/>
        </p:nvSpPr>
        <p:spPr>
          <a:xfrm>
            <a:off x="3759325" y="2402225"/>
            <a:ext cx="1550700" cy="824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postgres </a:t>
            </a:r>
            <a:endParaRPr/>
          </a:p>
          <a:p>
            <a:pPr indent="0" lvl="0" marL="0" rtl="0" algn="ctr">
              <a:spcBef>
                <a:spcPts val="0"/>
              </a:spcBef>
              <a:spcAft>
                <a:spcPts val="0"/>
              </a:spcAft>
              <a:buNone/>
            </a:pPr>
            <a:r>
              <a:rPr lang="en"/>
              <a:t>pid 3</a:t>
            </a:r>
            <a:endParaRPr/>
          </a:p>
          <a:p>
            <a:pPr indent="0" lvl="0" marL="0" rtl="0" algn="ctr">
              <a:spcBef>
                <a:spcPts val="0"/>
              </a:spcBef>
              <a:spcAft>
                <a:spcPts val="0"/>
              </a:spcAft>
              <a:buNone/>
            </a:pPr>
            <a:r>
              <a:rPr lang="en"/>
              <a:t>Pc 0x333333</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0" name="Shape 6010"/>
        <p:cNvGrpSpPr/>
        <p:nvPr/>
      </p:nvGrpSpPr>
      <p:grpSpPr>
        <a:xfrm>
          <a:off x="0" y="0"/>
          <a:ext cx="0" cy="0"/>
          <a:chOff x="0" y="0"/>
          <a:chExt cx="0" cy="0"/>
        </a:xfrm>
      </p:grpSpPr>
      <p:sp>
        <p:nvSpPr>
          <p:cNvPr id="6011" name="Google Shape;6011;p30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File Systems</a:t>
            </a:r>
            <a:endParaRPr/>
          </a:p>
        </p:txBody>
      </p:sp>
      <p:sp>
        <p:nvSpPr>
          <p:cNvPr id="6012" name="Google Shape;6012;p302"/>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FAT (FAT16, FAT32)</a:t>
            </a:r>
            <a:endParaRPr sz="1900"/>
          </a:p>
          <a:p>
            <a:pPr indent="-349250" lvl="0" marL="457200" rtl="0" algn="l">
              <a:spcBef>
                <a:spcPts val="0"/>
              </a:spcBef>
              <a:spcAft>
                <a:spcPts val="0"/>
              </a:spcAft>
              <a:buSzPts val="1900"/>
              <a:buChar char="●"/>
            </a:pPr>
            <a:r>
              <a:rPr lang="en" sz="1900"/>
              <a:t>NTFS</a:t>
            </a:r>
            <a:endParaRPr sz="1900"/>
          </a:p>
          <a:p>
            <a:pPr indent="-349250" lvl="0" marL="457200" rtl="0" algn="l">
              <a:spcBef>
                <a:spcPts val="0"/>
              </a:spcBef>
              <a:spcAft>
                <a:spcPts val="0"/>
              </a:spcAft>
              <a:buSzPts val="1900"/>
              <a:buChar char="●"/>
            </a:pPr>
            <a:r>
              <a:rPr lang="en" sz="1900"/>
              <a:t>APFS (Apple File System)</a:t>
            </a:r>
            <a:endParaRPr sz="1900"/>
          </a:p>
          <a:p>
            <a:pPr indent="-349250" lvl="0" marL="457200" rtl="0" algn="l">
              <a:spcBef>
                <a:spcPts val="0"/>
              </a:spcBef>
              <a:spcAft>
                <a:spcPts val="0"/>
              </a:spcAft>
              <a:buSzPts val="1900"/>
              <a:buChar char="●"/>
            </a:pPr>
            <a:r>
              <a:rPr lang="en" sz="1900"/>
              <a:t>EXT4</a:t>
            </a:r>
            <a:endParaRPr sz="1900"/>
          </a:p>
          <a:p>
            <a:pPr indent="-349250" lvl="0" marL="457200" rtl="0" algn="l">
              <a:spcBef>
                <a:spcPts val="0"/>
              </a:spcBef>
              <a:spcAft>
                <a:spcPts val="0"/>
              </a:spcAft>
              <a:buSzPts val="1900"/>
              <a:buChar char="●"/>
            </a:pPr>
            <a:r>
              <a:rPr lang="en" sz="1900"/>
              <a:t>XFS</a:t>
            </a:r>
            <a:endParaRPr sz="1900"/>
          </a:p>
          <a:p>
            <a:pPr indent="-349250" lvl="0" marL="457200" rtl="0" algn="l">
              <a:spcBef>
                <a:spcPts val="0"/>
              </a:spcBef>
              <a:spcAft>
                <a:spcPts val="0"/>
              </a:spcAft>
              <a:buSzPts val="1900"/>
              <a:buChar char="●"/>
            </a:pPr>
            <a:r>
              <a:rPr lang="en" sz="1900"/>
              <a:t>b</a:t>
            </a:r>
            <a:r>
              <a:rPr lang="en" sz="1900"/>
              <a:t>trfs  </a:t>
            </a:r>
            <a:endParaRPr sz="1900"/>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6" name="Shape 6016"/>
        <p:cNvGrpSpPr/>
        <p:nvPr/>
      </p:nvGrpSpPr>
      <p:grpSpPr>
        <a:xfrm>
          <a:off x="0" y="0"/>
          <a:ext cx="0" cy="0"/>
          <a:chOff x="0" y="0"/>
          <a:chExt cx="0" cy="0"/>
        </a:xfrm>
      </p:grpSpPr>
      <p:sp>
        <p:nvSpPr>
          <p:cNvPr id="6017" name="Google Shape;6017;p30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t>
            </a:r>
            <a:r>
              <a:rPr lang="en"/>
              <a:t>terminologies</a:t>
            </a:r>
            <a:endParaRPr/>
          </a:p>
        </p:txBody>
      </p:sp>
      <p:sp>
        <p:nvSpPr>
          <p:cNvPr id="6018" name="Google Shape;6018;p303"/>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PBA - </a:t>
            </a:r>
            <a:r>
              <a:rPr lang="en" sz="1900"/>
              <a:t>Physical</a:t>
            </a:r>
            <a:r>
              <a:rPr lang="en" sz="1900"/>
              <a:t> Block Address - Internal to the drive</a:t>
            </a:r>
            <a:endParaRPr sz="1900"/>
          </a:p>
          <a:p>
            <a:pPr indent="-349250" lvl="1" marL="914400" rtl="0" algn="l">
              <a:spcBef>
                <a:spcPts val="0"/>
              </a:spcBef>
              <a:spcAft>
                <a:spcPts val="0"/>
              </a:spcAft>
              <a:buSzPts val="1900"/>
              <a:buChar char="○"/>
            </a:pPr>
            <a:r>
              <a:rPr lang="en" sz="1900"/>
              <a:t>Aka physical sector size</a:t>
            </a:r>
            <a:endParaRPr sz="1900"/>
          </a:p>
          <a:p>
            <a:pPr indent="-349250" lvl="0" marL="457200" rtl="0" algn="l">
              <a:spcBef>
                <a:spcPts val="0"/>
              </a:spcBef>
              <a:spcAft>
                <a:spcPts val="0"/>
              </a:spcAft>
              <a:buSzPts val="1900"/>
              <a:buChar char="●"/>
            </a:pPr>
            <a:r>
              <a:rPr lang="en" sz="1900"/>
              <a:t>LBA - Logical Block Address - Exposed to OS</a:t>
            </a:r>
            <a:endParaRPr sz="1900"/>
          </a:p>
          <a:p>
            <a:pPr indent="-349250" lvl="1" marL="914400" rtl="0" algn="l">
              <a:spcBef>
                <a:spcPts val="0"/>
              </a:spcBef>
              <a:spcAft>
                <a:spcPts val="0"/>
              </a:spcAft>
              <a:buSzPts val="1900"/>
              <a:buChar char="○"/>
            </a:pPr>
            <a:r>
              <a:rPr lang="en" sz="1900"/>
              <a:t>aka logical sector size</a:t>
            </a:r>
            <a:endParaRPr sz="1900"/>
          </a:p>
          <a:p>
            <a:pPr indent="-349250" lvl="0" marL="457200" rtl="0" algn="l">
              <a:spcBef>
                <a:spcPts val="0"/>
              </a:spcBef>
              <a:spcAft>
                <a:spcPts val="0"/>
              </a:spcAft>
              <a:buSzPts val="1900"/>
              <a:buChar char="●"/>
            </a:pPr>
            <a:r>
              <a:rPr lang="en" sz="1900"/>
              <a:t>File System Block Size</a:t>
            </a:r>
            <a:endParaRPr sz="1900"/>
          </a:p>
          <a:p>
            <a:pPr indent="-349250" lvl="1" marL="914400" rtl="0" algn="l">
              <a:spcBef>
                <a:spcPts val="0"/>
              </a:spcBef>
              <a:spcAft>
                <a:spcPts val="0"/>
              </a:spcAft>
              <a:buSzPts val="1900"/>
              <a:buChar char="○"/>
            </a:pPr>
            <a:r>
              <a:rPr lang="en" sz="1900"/>
              <a:t>Minimum read/write size by the fs</a:t>
            </a:r>
            <a:endParaRPr sz="1900"/>
          </a:p>
          <a:p>
            <a:pPr indent="-349250" lvl="0" marL="457200" rtl="0" algn="l">
              <a:spcBef>
                <a:spcPts val="0"/>
              </a:spcBef>
              <a:spcAft>
                <a:spcPts val="0"/>
              </a:spcAft>
              <a:buSzPts val="1900"/>
              <a:buChar char="●"/>
            </a:pPr>
            <a:r>
              <a:rPr lang="en" sz="1900"/>
              <a:t>1 PBA -&gt; 1 or more LBAs</a:t>
            </a:r>
            <a:endParaRPr sz="1900"/>
          </a:p>
          <a:p>
            <a:pPr indent="-349250" lvl="0" marL="457200" rtl="0" algn="l">
              <a:spcBef>
                <a:spcPts val="0"/>
              </a:spcBef>
              <a:spcAft>
                <a:spcPts val="0"/>
              </a:spcAft>
              <a:buSzPts val="1900"/>
              <a:buChar char="●"/>
            </a:pPr>
            <a:r>
              <a:rPr lang="en" sz="1900"/>
              <a:t>1 FS Block = 1 or more LBAs</a:t>
            </a:r>
            <a:endParaRPr sz="1900"/>
          </a:p>
        </p:txBody>
      </p:sp>
      <p:sp>
        <p:nvSpPr>
          <p:cNvPr id="6019" name="Google Shape;6019;p303"/>
          <p:cNvSpPr/>
          <p:nvPr/>
        </p:nvSpPr>
        <p:spPr>
          <a:xfrm>
            <a:off x="6323800" y="3000950"/>
            <a:ext cx="780900" cy="8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FS block 1</a:t>
            </a:r>
            <a:endParaRPr/>
          </a:p>
        </p:txBody>
      </p:sp>
      <p:sp>
        <p:nvSpPr>
          <p:cNvPr id="6020" name="Google Shape;6020;p303"/>
          <p:cNvSpPr/>
          <p:nvPr/>
        </p:nvSpPr>
        <p:spPr>
          <a:xfrm>
            <a:off x="7216750" y="3000950"/>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1</a:t>
            </a:r>
            <a:endParaRPr sz="1000"/>
          </a:p>
        </p:txBody>
      </p:sp>
      <p:sp>
        <p:nvSpPr>
          <p:cNvPr id="6021" name="Google Shape;6021;p303"/>
          <p:cNvSpPr/>
          <p:nvPr/>
        </p:nvSpPr>
        <p:spPr>
          <a:xfrm>
            <a:off x="7216750" y="3417097"/>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2</a:t>
            </a:r>
            <a:endParaRPr sz="1000"/>
          </a:p>
        </p:txBody>
      </p:sp>
      <p:sp>
        <p:nvSpPr>
          <p:cNvPr id="6022" name="Google Shape;6022;p303"/>
          <p:cNvSpPr/>
          <p:nvPr/>
        </p:nvSpPr>
        <p:spPr>
          <a:xfrm>
            <a:off x="7216750" y="3833265"/>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3</a:t>
            </a:r>
            <a:endParaRPr sz="1000"/>
          </a:p>
        </p:txBody>
      </p:sp>
      <p:sp>
        <p:nvSpPr>
          <p:cNvPr id="6023" name="Google Shape;6023;p303"/>
          <p:cNvSpPr/>
          <p:nvPr/>
        </p:nvSpPr>
        <p:spPr>
          <a:xfrm>
            <a:off x="7216750" y="4250225"/>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4</a:t>
            </a:r>
            <a:endParaRPr sz="1000"/>
          </a:p>
        </p:txBody>
      </p:sp>
      <p:sp>
        <p:nvSpPr>
          <p:cNvPr id="6024" name="Google Shape;6024;p303"/>
          <p:cNvSpPr/>
          <p:nvPr/>
        </p:nvSpPr>
        <p:spPr>
          <a:xfrm>
            <a:off x="8109700" y="3000975"/>
            <a:ext cx="780900" cy="165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1</a:t>
            </a:r>
            <a:endParaRPr sz="1000"/>
          </a:p>
        </p:txBody>
      </p:sp>
      <p:sp>
        <p:nvSpPr>
          <p:cNvPr id="6025" name="Google Shape;6025;p303"/>
          <p:cNvSpPr/>
          <p:nvPr/>
        </p:nvSpPr>
        <p:spPr>
          <a:xfrm>
            <a:off x="6323800" y="3833275"/>
            <a:ext cx="780900" cy="8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FS block 2</a:t>
            </a:r>
            <a:endParaRPr/>
          </a:p>
        </p:txBody>
      </p:sp>
      <p:sp>
        <p:nvSpPr>
          <p:cNvPr id="6026" name="Google Shape;6026;p303"/>
          <p:cNvSpPr txBox="1"/>
          <p:nvPr/>
        </p:nvSpPr>
        <p:spPr>
          <a:xfrm>
            <a:off x="7255300" y="2630100"/>
            <a:ext cx="7038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Example</a:t>
            </a:r>
            <a:endParaRPr sz="1000">
              <a:solidFill>
                <a:schemeClr val="lt2"/>
              </a:solidFill>
            </a:endParaRPr>
          </a:p>
        </p:txBody>
      </p:sp>
      <p:sp>
        <p:nvSpPr>
          <p:cNvPr id="6027" name="Google Shape;6027;p303"/>
          <p:cNvSpPr txBox="1"/>
          <p:nvPr/>
        </p:nvSpPr>
        <p:spPr>
          <a:xfrm>
            <a:off x="6310450" y="4667225"/>
            <a:ext cx="953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2048 fs block</a:t>
            </a:r>
            <a:endParaRPr sz="1000">
              <a:solidFill>
                <a:schemeClr val="lt2"/>
              </a:solidFill>
            </a:endParaRPr>
          </a:p>
        </p:txBody>
      </p:sp>
      <p:sp>
        <p:nvSpPr>
          <p:cNvPr id="6028" name="Google Shape;6028;p303"/>
          <p:cNvSpPr txBox="1"/>
          <p:nvPr/>
        </p:nvSpPr>
        <p:spPr>
          <a:xfrm>
            <a:off x="7203400" y="4711900"/>
            <a:ext cx="8076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1024 LBA</a:t>
            </a:r>
            <a:endParaRPr sz="1000">
              <a:solidFill>
                <a:schemeClr val="lt2"/>
              </a:solidFill>
            </a:endParaRPr>
          </a:p>
        </p:txBody>
      </p:sp>
      <p:sp>
        <p:nvSpPr>
          <p:cNvPr id="6029" name="Google Shape;6029;p303"/>
          <p:cNvSpPr txBox="1"/>
          <p:nvPr/>
        </p:nvSpPr>
        <p:spPr>
          <a:xfrm>
            <a:off x="8096350" y="4711900"/>
            <a:ext cx="8076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4096 PBA</a:t>
            </a:r>
            <a:endParaRPr sz="1000">
              <a:solidFill>
                <a:schemeClr val="lt2"/>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3" name="Shape 6033"/>
        <p:cNvGrpSpPr/>
        <p:nvPr/>
      </p:nvGrpSpPr>
      <p:grpSpPr>
        <a:xfrm>
          <a:off x="0" y="0"/>
          <a:ext cx="0" cy="0"/>
          <a:chOff x="0" y="0"/>
          <a:chExt cx="0" cy="0"/>
        </a:xfrm>
      </p:grpSpPr>
      <p:sp>
        <p:nvSpPr>
          <p:cNvPr id="6034" name="Google Shape;6034;p30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FAT32</a:t>
            </a:r>
            <a:endParaRPr/>
          </a:p>
        </p:txBody>
      </p:sp>
      <p:sp>
        <p:nvSpPr>
          <p:cNvPr id="6035" name="Google Shape;6035;p304"/>
          <p:cNvSpPr txBox="1"/>
          <p:nvPr>
            <p:ph idx="1" type="body"/>
          </p:nvPr>
        </p:nvSpPr>
        <p:spPr>
          <a:xfrm>
            <a:off x="231025" y="1147625"/>
            <a:ext cx="7209900" cy="174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File Allocation Table </a:t>
            </a:r>
            <a:endParaRPr/>
          </a:p>
          <a:p>
            <a:pPr indent="-342900" lvl="0" marL="457200" rtl="0" algn="l">
              <a:spcBef>
                <a:spcPts val="0"/>
              </a:spcBef>
              <a:spcAft>
                <a:spcPts val="0"/>
              </a:spcAft>
              <a:buSzPts val="1800"/>
              <a:buChar char="●"/>
            </a:pPr>
            <a:r>
              <a:rPr lang="en"/>
              <a:t>Basic Idea is Array of 32 bit integers</a:t>
            </a:r>
            <a:endParaRPr/>
          </a:p>
          <a:p>
            <a:pPr indent="-342900" lvl="0" marL="457200" rtl="0" algn="l">
              <a:spcBef>
                <a:spcPts val="0"/>
              </a:spcBef>
              <a:spcAft>
                <a:spcPts val="0"/>
              </a:spcAft>
              <a:buSzPts val="1800"/>
              <a:buChar char="●"/>
            </a:pPr>
            <a:r>
              <a:rPr lang="en"/>
              <a:t>The index is the LBA</a:t>
            </a:r>
            <a:r>
              <a:rPr lang="en" sz="1500"/>
              <a:t> (or Logical Sector traditionally)</a:t>
            </a:r>
            <a:endParaRPr sz="1500"/>
          </a:p>
          <a:p>
            <a:pPr indent="-342900" lvl="0" marL="457200" rtl="0" algn="l">
              <a:spcBef>
                <a:spcPts val="0"/>
              </a:spcBef>
              <a:spcAft>
                <a:spcPts val="0"/>
              </a:spcAft>
              <a:buSzPts val="1800"/>
              <a:buChar char="●"/>
            </a:pPr>
            <a:r>
              <a:rPr lang="en"/>
              <a:t>The content is the next LBA, until we reach end.</a:t>
            </a:r>
            <a:endParaRPr/>
          </a:p>
        </p:txBody>
      </p:sp>
      <p:sp>
        <p:nvSpPr>
          <p:cNvPr id="6036" name="Google Shape;6036;p304"/>
          <p:cNvSpPr/>
          <p:nvPr/>
        </p:nvSpPr>
        <p:spPr>
          <a:xfrm>
            <a:off x="1384625" y="33939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37" name="Google Shape;6037;p304"/>
          <p:cNvSpPr/>
          <p:nvPr/>
        </p:nvSpPr>
        <p:spPr>
          <a:xfrm>
            <a:off x="1737935" y="33939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38" name="Google Shape;6038;p304"/>
          <p:cNvSpPr/>
          <p:nvPr/>
        </p:nvSpPr>
        <p:spPr>
          <a:xfrm>
            <a:off x="2091193" y="3393963"/>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039" name="Google Shape;6039;p304"/>
          <p:cNvSpPr/>
          <p:nvPr/>
        </p:nvSpPr>
        <p:spPr>
          <a:xfrm>
            <a:off x="2444502" y="3393963"/>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E</a:t>
            </a:r>
            <a:endParaRPr b="1" sz="700"/>
          </a:p>
        </p:txBody>
      </p:sp>
      <p:sp>
        <p:nvSpPr>
          <p:cNvPr id="6040" name="Google Shape;6040;p304"/>
          <p:cNvSpPr/>
          <p:nvPr/>
        </p:nvSpPr>
        <p:spPr>
          <a:xfrm>
            <a:off x="2797800" y="33940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41" name="Google Shape;6041;p304"/>
          <p:cNvSpPr/>
          <p:nvPr/>
        </p:nvSpPr>
        <p:spPr>
          <a:xfrm>
            <a:off x="3151110" y="33940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42" name="Google Shape;6042;p304"/>
          <p:cNvSpPr/>
          <p:nvPr/>
        </p:nvSpPr>
        <p:spPr>
          <a:xfrm>
            <a:off x="3504368" y="33940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043" name="Google Shape;6043;p304"/>
          <p:cNvSpPr/>
          <p:nvPr/>
        </p:nvSpPr>
        <p:spPr>
          <a:xfrm>
            <a:off x="3857677" y="33940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44" name="Google Shape;6044;p304"/>
          <p:cNvSpPr txBox="1"/>
          <p:nvPr/>
        </p:nvSpPr>
        <p:spPr>
          <a:xfrm>
            <a:off x="1402025" y="3021913"/>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0</a:t>
            </a:r>
            <a:endParaRPr>
              <a:solidFill>
                <a:schemeClr val="lt2"/>
              </a:solidFill>
            </a:endParaRPr>
          </a:p>
        </p:txBody>
      </p:sp>
      <p:sp>
        <p:nvSpPr>
          <p:cNvPr id="6045" name="Google Shape;6045;p304"/>
          <p:cNvSpPr txBox="1"/>
          <p:nvPr/>
        </p:nvSpPr>
        <p:spPr>
          <a:xfrm>
            <a:off x="647575" y="3021925"/>
            <a:ext cx="5430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LBA</a:t>
            </a:r>
            <a:endParaRPr>
              <a:solidFill>
                <a:schemeClr val="lt2"/>
              </a:solidFill>
            </a:endParaRPr>
          </a:p>
        </p:txBody>
      </p:sp>
      <p:sp>
        <p:nvSpPr>
          <p:cNvPr id="6046" name="Google Shape;6046;p304"/>
          <p:cNvSpPr txBox="1"/>
          <p:nvPr/>
        </p:nvSpPr>
        <p:spPr>
          <a:xfrm>
            <a:off x="1762257" y="3028835"/>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1</a:t>
            </a:r>
            <a:endParaRPr>
              <a:solidFill>
                <a:schemeClr val="lt2"/>
              </a:solidFill>
            </a:endParaRPr>
          </a:p>
        </p:txBody>
      </p:sp>
      <p:sp>
        <p:nvSpPr>
          <p:cNvPr id="6047" name="Google Shape;6047;p304"/>
          <p:cNvSpPr txBox="1"/>
          <p:nvPr/>
        </p:nvSpPr>
        <p:spPr>
          <a:xfrm>
            <a:off x="2101670" y="3028835"/>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a:t>
            </a:r>
            <a:endParaRPr>
              <a:solidFill>
                <a:schemeClr val="lt2"/>
              </a:solidFill>
            </a:endParaRPr>
          </a:p>
        </p:txBody>
      </p:sp>
      <p:sp>
        <p:nvSpPr>
          <p:cNvPr id="6048" name="Google Shape;6048;p304"/>
          <p:cNvSpPr txBox="1"/>
          <p:nvPr/>
        </p:nvSpPr>
        <p:spPr>
          <a:xfrm>
            <a:off x="2461907" y="3035768"/>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3</a:t>
            </a:r>
            <a:endParaRPr>
              <a:solidFill>
                <a:schemeClr val="lt2"/>
              </a:solidFill>
            </a:endParaRPr>
          </a:p>
        </p:txBody>
      </p:sp>
      <p:sp>
        <p:nvSpPr>
          <p:cNvPr id="6049" name="Google Shape;6049;p304"/>
          <p:cNvSpPr txBox="1"/>
          <p:nvPr/>
        </p:nvSpPr>
        <p:spPr>
          <a:xfrm>
            <a:off x="2822132" y="3019926"/>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4</a:t>
            </a:r>
            <a:endParaRPr>
              <a:solidFill>
                <a:schemeClr val="lt2"/>
              </a:solidFill>
            </a:endParaRPr>
          </a:p>
        </p:txBody>
      </p:sp>
      <p:sp>
        <p:nvSpPr>
          <p:cNvPr id="6050" name="Google Shape;6050;p304"/>
          <p:cNvSpPr txBox="1"/>
          <p:nvPr/>
        </p:nvSpPr>
        <p:spPr>
          <a:xfrm>
            <a:off x="3182357" y="3029880"/>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5</a:t>
            </a:r>
            <a:endParaRPr>
              <a:solidFill>
                <a:schemeClr val="lt2"/>
              </a:solidFill>
            </a:endParaRPr>
          </a:p>
        </p:txBody>
      </p:sp>
      <p:sp>
        <p:nvSpPr>
          <p:cNvPr id="6051" name="Google Shape;6051;p304"/>
          <p:cNvSpPr txBox="1"/>
          <p:nvPr/>
        </p:nvSpPr>
        <p:spPr>
          <a:xfrm>
            <a:off x="3542582" y="3027883"/>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6</a:t>
            </a:r>
            <a:endParaRPr>
              <a:solidFill>
                <a:schemeClr val="lt2"/>
              </a:solidFill>
            </a:endParaRPr>
          </a:p>
        </p:txBody>
      </p:sp>
      <p:sp>
        <p:nvSpPr>
          <p:cNvPr id="6052" name="Google Shape;6052;p304"/>
          <p:cNvSpPr txBox="1"/>
          <p:nvPr/>
        </p:nvSpPr>
        <p:spPr>
          <a:xfrm>
            <a:off x="3902807" y="3021971"/>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7</a:t>
            </a:r>
            <a:endParaRPr>
              <a:solidFill>
                <a:schemeClr val="lt2"/>
              </a:solidFill>
            </a:endParaRPr>
          </a:p>
        </p:txBody>
      </p:sp>
      <p:sp>
        <p:nvSpPr>
          <p:cNvPr id="6053" name="Google Shape;6053;p304"/>
          <p:cNvSpPr txBox="1"/>
          <p:nvPr/>
        </p:nvSpPr>
        <p:spPr>
          <a:xfrm>
            <a:off x="315325" y="3949650"/>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File</a:t>
            </a:r>
            <a:endParaRPr>
              <a:solidFill>
                <a:schemeClr val="lt2"/>
              </a:solidFill>
            </a:endParaRPr>
          </a:p>
          <a:p>
            <a:pPr indent="0" lvl="0" marL="0" rtl="0" algn="l">
              <a:spcBef>
                <a:spcPts val="0"/>
              </a:spcBef>
              <a:spcAft>
                <a:spcPts val="0"/>
              </a:spcAft>
              <a:buNone/>
            </a:pPr>
            <a:r>
              <a:rPr lang="en">
                <a:solidFill>
                  <a:schemeClr val="lt2"/>
                </a:solidFill>
              </a:rPr>
              <a:t>Name:</a:t>
            </a:r>
            <a:r>
              <a:rPr lang="en">
                <a:solidFill>
                  <a:srgbClr val="FF0000"/>
                </a:solidFill>
              </a:rPr>
              <a:t> test.txt</a:t>
            </a:r>
            <a:endParaRPr>
              <a:solidFill>
                <a:srgbClr val="FF0000"/>
              </a:solidFill>
            </a:endParaRPr>
          </a:p>
          <a:p>
            <a:pPr indent="0" lvl="0" marL="0" rtl="0" algn="l">
              <a:spcBef>
                <a:spcPts val="0"/>
              </a:spcBef>
              <a:spcAft>
                <a:spcPts val="0"/>
              </a:spcAft>
              <a:buNone/>
            </a:pPr>
            <a:r>
              <a:rPr lang="en">
                <a:solidFill>
                  <a:schemeClr val="lt2"/>
                </a:solidFill>
              </a:rPr>
              <a:t>Start LBA: 6</a:t>
            </a:r>
            <a:endParaRPr>
              <a:solidFill>
                <a:schemeClr val="lt2"/>
              </a:solidFill>
            </a:endParaRPr>
          </a:p>
        </p:txBody>
      </p:sp>
      <p:cxnSp>
        <p:nvCxnSpPr>
          <p:cNvPr id="6054" name="Google Shape;6054;p304"/>
          <p:cNvCxnSpPr>
            <a:endCxn id="6051" idx="0"/>
          </p:cNvCxnSpPr>
          <p:nvPr/>
        </p:nvCxnSpPr>
        <p:spPr>
          <a:xfrm flipH="1">
            <a:off x="3691382" y="2865883"/>
            <a:ext cx="289200" cy="162000"/>
          </a:xfrm>
          <a:prstGeom prst="straightConnector1">
            <a:avLst/>
          </a:prstGeom>
          <a:noFill/>
          <a:ln cap="flat" cmpd="sng" w="9525">
            <a:solidFill>
              <a:srgbClr val="DF3079"/>
            </a:solidFill>
            <a:prstDash val="solid"/>
            <a:round/>
            <a:headEnd len="med" w="med" type="none"/>
            <a:tailEnd len="med" w="med" type="triangle"/>
          </a:ln>
        </p:spPr>
      </p:cxnSp>
      <p:sp>
        <p:nvSpPr>
          <p:cNvPr id="6055" name="Google Shape;6055;p304"/>
          <p:cNvSpPr txBox="1"/>
          <p:nvPr/>
        </p:nvSpPr>
        <p:spPr>
          <a:xfrm>
            <a:off x="3980575" y="2597975"/>
            <a:ext cx="11352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rPr>
              <a:t>test.txt</a:t>
            </a:r>
            <a:endParaRPr>
              <a:solidFill>
                <a:srgbClr val="DF3079"/>
              </a:solidFill>
            </a:endParaRPr>
          </a:p>
        </p:txBody>
      </p:sp>
      <p:cxnSp>
        <p:nvCxnSpPr>
          <p:cNvPr id="6056" name="Google Shape;6056;p304"/>
          <p:cNvCxnSpPr>
            <a:stCxn id="6042" idx="2"/>
            <a:endCxn id="6038" idx="2"/>
          </p:cNvCxnSpPr>
          <p:nvPr/>
        </p:nvCxnSpPr>
        <p:spPr>
          <a:xfrm rot="5400000">
            <a:off x="2963618" y="2971526"/>
            <a:ext cx="600" cy="1413300"/>
          </a:xfrm>
          <a:prstGeom prst="curvedConnector3">
            <a:avLst>
              <a:gd fmla="val 39687500" name="adj1"/>
            </a:avLst>
          </a:prstGeom>
          <a:noFill/>
          <a:ln cap="flat" cmpd="sng" w="9525">
            <a:solidFill>
              <a:schemeClr val="accent5"/>
            </a:solidFill>
            <a:prstDash val="solid"/>
            <a:round/>
            <a:headEnd len="med" w="med" type="none"/>
            <a:tailEnd len="med" w="med" type="triangle"/>
          </a:ln>
        </p:spPr>
      </p:cxnSp>
      <p:sp>
        <p:nvSpPr>
          <p:cNvPr id="6057" name="Google Shape;6057;p304"/>
          <p:cNvSpPr txBox="1"/>
          <p:nvPr/>
        </p:nvSpPr>
        <p:spPr>
          <a:xfrm>
            <a:off x="193725" y="4693425"/>
            <a:ext cx="70890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File test.txt starts at LBA 6, to read the entire file we read go to position 6 , find out that the next LBA is 2, we go to the LBA 2 and find out the next LBA is 3, we go to LBA 3 and find out that it is the end of the file no more chain! So to read the entire file we read LBAs 6, 2 and 3.</a:t>
            </a:r>
            <a:endParaRPr i="1" sz="800">
              <a:solidFill>
                <a:schemeClr val="lt2"/>
              </a:solidFill>
            </a:endParaRPr>
          </a:p>
        </p:txBody>
      </p:sp>
      <p:cxnSp>
        <p:nvCxnSpPr>
          <p:cNvPr id="6058" name="Google Shape;6058;p304"/>
          <p:cNvCxnSpPr>
            <a:stCxn id="6047" idx="0"/>
            <a:endCxn id="6048" idx="0"/>
          </p:cNvCxnSpPr>
          <p:nvPr/>
        </p:nvCxnSpPr>
        <p:spPr>
          <a:xfrm flipH="1" rot="-5400000">
            <a:off x="2427170" y="2852135"/>
            <a:ext cx="6900" cy="360300"/>
          </a:xfrm>
          <a:prstGeom prst="curvedConnector3">
            <a:avLst>
              <a:gd fmla="val -3451087" name="adj1"/>
            </a:avLst>
          </a:prstGeom>
          <a:noFill/>
          <a:ln cap="flat" cmpd="sng" w="9525">
            <a:solidFill>
              <a:schemeClr val="accent5"/>
            </a:solidFill>
            <a:prstDash val="solid"/>
            <a:round/>
            <a:headEnd len="med" w="med" type="none"/>
            <a:tailEnd len="med" w="med" type="triangle"/>
          </a:ln>
        </p:spPr>
      </p:cxn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2" name="Shape 6062"/>
        <p:cNvGrpSpPr/>
        <p:nvPr/>
      </p:nvGrpSpPr>
      <p:grpSpPr>
        <a:xfrm>
          <a:off x="0" y="0"/>
          <a:ext cx="0" cy="0"/>
          <a:chOff x="0" y="0"/>
          <a:chExt cx="0" cy="0"/>
        </a:xfrm>
      </p:grpSpPr>
      <p:sp>
        <p:nvSpPr>
          <p:cNvPr id="6063" name="Google Shape;6063;p30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32 bit is really 28</a:t>
            </a:r>
            <a:endParaRPr/>
          </a:p>
        </p:txBody>
      </p:sp>
      <p:sp>
        <p:nvSpPr>
          <p:cNvPr id="6064" name="Google Shape;6064;p305"/>
          <p:cNvSpPr txBox="1"/>
          <p:nvPr>
            <p:ph idx="1" type="body"/>
          </p:nvPr>
        </p:nvSpPr>
        <p:spPr>
          <a:xfrm>
            <a:off x="259500" y="1123400"/>
            <a:ext cx="7209900" cy="317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We need to reserve some bits </a:t>
            </a:r>
            <a:endParaRPr sz="1900"/>
          </a:p>
          <a:p>
            <a:pPr indent="-349250" lvl="0" marL="457200" rtl="0" algn="l">
              <a:spcBef>
                <a:spcPts val="0"/>
              </a:spcBef>
              <a:spcAft>
                <a:spcPts val="0"/>
              </a:spcAft>
              <a:buSzPts val="1900"/>
              <a:buChar char="●"/>
            </a:pPr>
            <a:r>
              <a:rPr lang="en" sz="1900"/>
              <a:t>End of chain, Is dirty, free, other uses</a:t>
            </a:r>
            <a:endParaRPr sz="1900"/>
          </a:p>
          <a:p>
            <a:pPr indent="-349250" lvl="0" marL="457200" rtl="0" algn="l">
              <a:spcBef>
                <a:spcPts val="0"/>
              </a:spcBef>
              <a:spcAft>
                <a:spcPts val="0"/>
              </a:spcAft>
              <a:buSzPts val="1900"/>
              <a:buChar char="●"/>
            </a:pPr>
            <a:r>
              <a:rPr lang="en" sz="1900"/>
              <a:t>LBA = 512 byte (the old standard) </a:t>
            </a:r>
            <a:endParaRPr sz="1900"/>
          </a:p>
          <a:p>
            <a:pPr indent="-349250" lvl="0" marL="457200" rtl="0" algn="l">
              <a:spcBef>
                <a:spcPts val="0"/>
              </a:spcBef>
              <a:spcAft>
                <a:spcPts val="0"/>
              </a:spcAft>
              <a:buSzPts val="1900"/>
              <a:buChar char="●"/>
            </a:pPr>
            <a:r>
              <a:rPr lang="en" sz="1900"/>
              <a:t>So we can only address 2^28 *512 bytes ~ = 128 GB! </a:t>
            </a:r>
            <a:endParaRPr sz="1900"/>
          </a:p>
          <a:p>
            <a:pPr indent="-349250" lvl="0" marL="457200" rtl="0" algn="l">
              <a:spcBef>
                <a:spcPts val="0"/>
              </a:spcBef>
              <a:spcAft>
                <a:spcPts val="0"/>
              </a:spcAft>
              <a:buSzPts val="1900"/>
              <a:buChar char="●"/>
            </a:pPr>
            <a:r>
              <a:rPr lang="en" sz="1900"/>
              <a:t>Very low! So we need to play a trick</a:t>
            </a:r>
            <a:endParaRPr sz="1900"/>
          </a:p>
          <a:p>
            <a:pPr indent="-349250" lvl="0" marL="457200" rtl="0" algn="l">
              <a:spcBef>
                <a:spcPts val="0"/>
              </a:spcBef>
              <a:spcAft>
                <a:spcPts val="0"/>
              </a:spcAft>
              <a:buSzPts val="1900"/>
              <a:buChar char="●"/>
            </a:pPr>
            <a:r>
              <a:rPr lang="en" sz="1900"/>
              <a:t>Meet clusters </a:t>
            </a:r>
            <a:endParaRPr sz="1900"/>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sp>
        <p:nvSpPr>
          <p:cNvPr id="6069" name="Google Shape;6069;p30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a:t>
            </a:r>
            <a:endParaRPr/>
          </a:p>
        </p:txBody>
      </p:sp>
      <p:sp>
        <p:nvSpPr>
          <p:cNvPr id="6070" name="Google Shape;6070;p306"/>
          <p:cNvSpPr txBox="1"/>
          <p:nvPr>
            <p:ph idx="1" type="body"/>
          </p:nvPr>
        </p:nvSpPr>
        <p:spPr>
          <a:xfrm>
            <a:off x="259500" y="1123400"/>
            <a:ext cx="7209900" cy="174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Cluster is a logical grouping of LBAs (aka blocks)</a:t>
            </a:r>
            <a:endParaRPr/>
          </a:p>
          <a:p>
            <a:pPr indent="-342900" lvl="0" marL="457200" rtl="0" algn="l">
              <a:spcBef>
                <a:spcPts val="0"/>
              </a:spcBef>
              <a:spcAft>
                <a:spcPts val="0"/>
              </a:spcAft>
              <a:buSzPts val="1800"/>
              <a:buChar char="●"/>
            </a:pPr>
            <a:r>
              <a:rPr lang="en"/>
              <a:t>LBA size = 512 byte</a:t>
            </a:r>
            <a:endParaRPr/>
          </a:p>
          <a:p>
            <a:pPr indent="-342900" lvl="0" marL="457200" rtl="0" algn="l">
              <a:spcBef>
                <a:spcPts val="0"/>
              </a:spcBef>
              <a:spcAft>
                <a:spcPts val="0"/>
              </a:spcAft>
              <a:buSzPts val="1800"/>
              <a:buChar char="●"/>
            </a:pPr>
            <a:r>
              <a:rPr lang="en"/>
              <a:t>E.g. 8 LBAs = 1 cluster (4 KiB)</a:t>
            </a:r>
            <a:endParaRPr/>
          </a:p>
          <a:p>
            <a:pPr indent="-342900" lvl="0" marL="457200" rtl="0" algn="l">
              <a:spcBef>
                <a:spcPts val="0"/>
              </a:spcBef>
              <a:spcAft>
                <a:spcPts val="0"/>
              </a:spcAft>
              <a:buSzPts val="1800"/>
              <a:buChar char="●"/>
            </a:pPr>
            <a:r>
              <a:rPr lang="en"/>
              <a:t>E.g. Cluster 0 -&gt; LBAs 0-7, </a:t>
            </a:r>
            <a:r>
              <a:rPr lang="en"/>
              <a:t>Cluster 1 -&gt; LBAs 8- 15 (C * 8)</a:t>
            </a:r>
            <a:endParaRPr/>
          </a:p>
          <a:p>
            <a:pPr indent="-342900" lvl="0" marL="457200" rtl="0" algn="l">
              <a:spcBef>
                <a:spcPts val="0"/>
              </a:spcBef>
              <a:spcAft>
                <a:spcPts val="0"/>
              </a:spcAft>
              <a:buSzPts val="1800"/>
              <a:buChar char="●"/>
            </a:pPr>
            <a:r>
              <a:rPr lang="en"/>
              <a:t>We can address much more (~1 TB)</a:t>
            </a:r>
            <a:endParaRPr/>
          </a:p>
        </p:txBody>
      </p:sp>
      <p:sp>
        <p:nvSpPr>
          <p:cNvPr id="6071" name="Google Shape;6071;p306"/>
          <p:cNvSpPr/>
          <p:nvPr/>
        </p:nvSpPr>
        <p:spPr>
          <a:xfrm>
            <a:off x="1384625" y="33939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72" name="Google Shape;6072;p306"/>
          <p:cNvSpPr/>
          <p:nvPr/>
        </p:nvSpPr>
        <p:spPr>
          <a:xfrm>
            <a:off x="1737935" y="33939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73" name="Google Shape;6073;p306"/>
          <p:cNvSpPr/>
          <p:nvPr/>
        </p:nvSpPr>
        <p:spPr>
          <a:xfrm>
            <a:off x="2091193" y="33939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74" name="Google Shape;6074;p306"/>
          <p:cNvSpPr/>
          <p:nvPr/>
        </p:nvSpPr>
        <p:spPr>
          <a:xfrm>
            <a:off x="2444502" y="3393963"/>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E</a:t>
            </a:r>
            <a:endParaRPr b="1" sz="700"/>
          </a:p>
        </p:txBody>
      </p:sp>
      <p:sp>
        <p:nvSpPr>
          <p:cNvPr id="6075" name="Google Shape;6075;p306"/>
          <p:cNvSpPr/>
          <p:nvPr/>
        </p:nvSpPr>
        <p:spPr>
          <a:xfrm>
            <a:off x="2797800" y="33940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76" name="Google Shape;6076;p306"/>
          <p:cNvSpPr/>
          <p:nvPr/>
        </p:nvSpPr>
        <p:spPr>
          <a:xfrm>
            <a:off x="3151110" y="33940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77" name="Google Shape;6077;p306"/>
          <p:cNvSpPr/>
          <p:nvPr/>
        </p:nvSpPr>
        <p:spPr>
          <a:xfrm>
            <a:off x="3504368" y="33940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078" name="Google Shape;6078;p306"/>
          <p:cNvSpPr/>
          <p:nvPr/>
        </p:nvSpPr>
        <p:spPr>
          <a:xfrm>
            <a:off x="3857677" y="33940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79" name="Google Shape;6079;p306"/>
          <p:cNvSpPr txBox="1"/>
          <p:nvPr/>
        </p:nvSpPr>
        <p:spPr>
          <a:xfrm>
            <a:off x="1402025" y="3021913"/>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0</a:t>
            </a:r>
            <a:endParaRPr>
              <a:solidFill>
                <a:schemeClr val="lt2"/>
              </a:solidFill>
            </a:endParaRPr>
          </a:p>
        </p:txBody>
      </p:sp>
      <p:sp>
        <p:nvSpPr>
          <p:cNvPr id="6080" name="Google Shape;6080;p306"/>
          <p:cNvSpPr txBox="1"/>
          <p:nvPr/>
        </p:nvSpPr>
        <p:spPr>
          <a:xfrm>
            <a:off x="620775" y="3028825"/>
            <a:ext cx="10311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Blocks</a:t>
            </a:r>
            <a:endParaRPr>
              <a:solidFill>
                <a:schemeClr val="lt2"/>
              </a:solidFill>
            </a:endParaRPr>
          </a:p>
        </p:txBody>
      </p:sp>
      <p:sp>
        <p:nvSpPr>
          <p:cNvPr id="6081" name="Google Shape;6081;p306"/>
          <p:cNvSpPr txBox="1"/>
          <p:nvPr/>
        </p:nvSpPr>
        <p:spPr>
          <a:xfrm>
            <a:off x="1762257" y="3028835"/>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1</a:t>
            </a:r>
            <a:endParaRPr>
              <a:solidFill>
                <a:schemeClr val="lt2"/>
              </a:solidFill>
            </a:endParaRPr>
          </a:p>
        </p:txBody>
      </p:sp>
      <p:sp>
        <p:nvSpPr>
          <p:cNvPr id="6082" name="Google Shape;6082;p306"/>
          <p:cNvSpPr txBox="1"/>
          <p:nvPr/>
        </p:nvSpPr>
        <p:spPr>
          <a:xfrm>
            <a:off x="2101670" y="3028835"/>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a:t>
            </a:r>
            <a:endParaRPr>
              <a:solidFill>
                <a:schemeClr val="lt2"/>
              </a:solidFill>
            </a:endParaRPr>
          </a:p>
        </p:txBody>
      </p:sp>
      <p:sp>
        <p:nvSpPr>
          <p:cNvPr id="6083" name="Google Shape;6083;p306"/>
          <p:cNvSpPr txBox="1"/>
          <p:nvPr/>
        </p:nvSpPr>
        <p:spPr>
          <a:xfrm>
            <a:off x="2461907" y="3035768"/>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3</a:t>
            </a:r>
            <a:endParaRPr>
              <a:solidFill>
                <a:schemeClr val="lt2"/>
              </a:solidFill>
            </a:endParaRPr>
          </a:p>
        </p:txBody>
      </p:sp>
      <p:sp>
        <p:nvSpPr>
          <p:cNvPr id="6084" name="Google Shape;6084;p306"/>
          <p:cNvSpPr txBox="1"/>
          <p:nvPr/>
        </p:nvSpPr>
        <p:spPr>
          <a:xfrm>
            <a:off x="2822132" y="3019926"/>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4</a:t>
            </a:r>
            <a:endParaRPr>
              <a:solidFill>
                <a:schemeClr val="lt2"/>
              </a:solidFill>
            </a:endParaRPr>
          </a:p>
        </p:txBody>
      </p:sp>
      <p:sp>
        <p:nvSpPr>
          <p:cNvPr id="6085" name="Google Shape;6085;p306"/>
          <p:cNvSpPr txBox="1"/>
          <p:nvPr/>
        </p:nvSpPr>
        <p:spPr>
          <a:xfrm>
            <a:off x="3182357" y="3029880"/>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5</a:t>
            </a:r>
            <a:endParaRPr>
              <a:solidFill>
                <a:schemeClr val="lt2"/>
              </a:solidFill>
            </a:endParaRPr>
          </a:p>
        </p:txBody>
      </p:sp>
      <p:sp>
        <p:nvSpPr>
          <p:cNvPr id="6086" name="Google Shape;6086;p306"/>
          <p:cNvSpPr txBox="1"/>
          <p:nvPr/>
        </p:nvSpPr>
        <p:spPr>
          <a:xfrm>
            <a:off x="3542582" y="3027883"/>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6</a:t>
            </a:r>
            <a:endParaRPr>
              <a:solidFill>
                <a:schemeClr val="lt2"/>
              </a:solidFill>
            </a:endParaRPr>
          </a:p>
        </p:txBody>
      </p:sp>
      <p:sp>
        <p:nvSpPr>
          <p:cNvPr id="6087" name="Google Shape;6087;p306"/>
          <p:cNvSpPr txBox="1"/>
          <p:nvPr/>
        </p:nvSpPr>
        <p:spPr>
          <a:xfrm>
            <a:off x="3902807" y="3021971"/>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7</a:t>
            </a:r>
            <a:endParaRPr>
              <a:solidFill>
                <a:schemeClr val="lt2"/>
              </a:solidFill>
            </a:endParaRPr>
          </a:p>
        </p:txBody>
      </p:sp>
      <p:sp>
        <p:nvSpPr>
          <p:cNvPr id="6088" name="Google Shape;6088;p306"/>
          <p:cNvSpPr txBox="1"/>
          <p:nvPr/>
        </p:nvSpPr>
        <p:spPr>
          <a:xfrm>
            <a:off x="322250" y="3779100"/>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File</a:t>
            </a:r>
            <a:endParaRPr>
              <a:solidFill>
                <a:schemeClr val="lt2"/>
              </a:solidFill>
            </a:endParaRPr>
          </a:p>
          <a:p>
            <a:pPr indent="0" lvl="0" marL="0" rtl="0" algn="l">
              <a:spcBef>
                <a:spcPts val="0"/>
              </a:spcBef>
              <a:spcAft>
                <a:spcPts val="0"/>
              </a:spcAft>
              <a:buNone/>
            </a:pPr>
            <a:r>
              <a:rPr lang="en">
                <a:solidFill>
                  <a:schemeClr val="lt2"/>
                </a:solidFill>
              </a:rPr>
              <a:t>Name:</a:t>
            </a:r>
            <a:r>
              <a:rPr lang="en">
                <a:solidFill>
                  <a:srgbClr val="FF0000"/>
                </a:solidFill>
              </a:rPr>
              <a:t> test.txt</a:t>
            </a:r>
            <a:endParaRPr>
              <a:solidFill>
                <a:srgbClr val="FF0000"/>
              </a:solidFill>
            </a:endParaRPr>
          </a:p>
          <a:p>
            <a:pPr indent="0" lvl="0" marL="0" rtl="0" algn="l">
              <a:spcBef>
                <a:spcPts val="0"/>
              </a:spcBef>
              <a:spcAft>
                <a:spcPts val="0"/>
              </a:spcAft>
              <a:buNone/>
            </a:pPr>
            <a:r>
              <a:rPr lang="en">
                <a:solidFill>
                  <a:schemeClr val="lt2"/>
                </a:solidFill>
              </a:rPr>
              <a:t>Start Block/Cluster: 6</a:t>
            </a:r>
            <a:endParaRPr>
              <a:solidFill>
                <a:schemeClr val="lt2"/>
              </a:solidFill>
            </a:endParaRPr>
          </a:p>
        </p:txBody>
      </p:sp>
      <p:cxnSp>
        <p:nvCxnSpPr>
          <p:cNvPr id="6089" name="Google Shape;6089;p306"/>
          <p:cNvCxnSpPr>
            <a:endCxn id="6086" idx="0"/>
          </p:cNvCxnSpPr>
          <p:nvPr/>
        </p:nvCxnSpPr>
        <p:spPr>
          <a:xfrm flipH="1">
            <a:off x="3691382" y="2865883"/>
            <a:ext cx="289200" cy="162000"/>
          </a:xfrm>
          <a:prstGeom prst="straightConnector1">
            <a:avLst/>
          </a:prstGeom>
          <a:noFill/>
          <a:ln cap="flat" cmpd="sng" w="9525">
            <a:solidFill>
              <a:srgbClr val="DF3079"/>
            </a:solidFill>
            <a:prstDash val="solid"/>
            <a:round/>
            <a:headEnd len="med" w="med" type="none"/>
            <a:tailEnd len="med" w="med" type="triangle"/>
          </a:ln>
        </p:spPr>
      </p:cxnSp>
      <p:sp>
        <p:nvSpPr>
          <p:cNvPr id="6090" name="Google Shape;6090;p306"/>
          <p:cNvSpPr txBox="1"/>
          <p:nvPr/>
        </p:nvSpPr>
        <p:spPr>
          <a:xfrm>
            <a:off x="3980575" y="2687975"/>
            <a:ext cx="11352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rPr>
              <a:t>test.txt</a:t>
            </a:r>
            <a:endParaRPr>
              <a:solidFill>
                <a:srgbClr val="DF3079"/>
              </a:solidFill>
            </a:endParaRPr>
          </a:p>
        </p:txBody>
      </p:sp>
      <p:cxnSp>
        <p:nvCxnSpPr>
          <p:cNvPr id="6091" name="Google Shape;6091;p306"/>
          <p:cNvCxnSpPr>
            <a:stCxn id="6077" idx="2"/>
            <a:endCxn id="6074" idx="2"/>
          </p:cNvCxnSpPr>
          <p:nvPr/>
        </p:nvCxnSpPr>
        <p:spPr>
          <a:xfrm rot="5400000">
            <a:off x="3140318" y="3148226"/>
            <a:ext cx="600" cy="1059900"/>
          </a:xfrm>
          <a:prstGeom prst="curvedConnector3">
            <a:avLst>
              <a:gd fmla="val 39687500" name="adj1"/>
            </a:avLst>
          </a:prstGeom>
          <a:noFill/>
          <a:ln cap="flat" cmpd="sng" w="9525">
            <a:solidFill>
              <a:schemeClr val="accent5"/>
            </a:solidFill>
            <a:prstDash val="solid"/>
            <a:round/>
            <a:headEnd len="med" w="med" type="none"/>
            <a:tailEnd len="med" w="med" type="triangle"/>
          </a:ln>
        </p:spPr>
      </p:cxnSp>
      <p:sp>
        <p:nvSpPr>
          <p:cNvPr id="6092" name="Google Shape;6092;p306"/>
          <p:cNvSpPr txBox="1"/>
          <p:nvPr/>
        </p:nvSpPr>
        <p:spPr>
          <a:xfrm>
            <a:off x="167275" y="4485750"/>
            <a:ext cx="56073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File test.txt starts at Cluster 6, to read the entire file we read go to position 6 , find out that the next cluster is 3, we go to the cluster 3 and find out the its the end of file. So to read the file we need to convert clusters 6, and 3 to LBAs, cluster 6 is LBAs (48-55) and cluster 3 to LBAs (24-31) </a:t>
            </a:r>
            <a:endParaRPr i="1" sz="800">
              <a:solidFill>
                <a:schemeClr val="lt2"/>
              </a:solidFill>
            </a:endParaRPr>
          </a:p>
        </p:txBody>
      </p:sp>
      <p:cxnSp>
        <p:nvCxnSpPr>
          <p:cNvPr id="6093" name="Google Shape;6093;p306"/>
          <p:cNvCxnSpPr/>
          <p:nvPr/>
        </p:nvCxnSpPr>
        <p:spPr>
          <a:xfrm flipH="1" rot="10800000">
            <a:off x="3855900" y="2492125"/>
            <a:ext cx="1973100" cy="913800"/>
          </a:xfrm>
          <a:prstGeom prst="straightConnector1">
            <a:avLst/>
          </a:prstGeom>
          <a:noFill/>
          <a:ln cap="flat" cmpd="sng" w="9525">
            <a:solidFill>
              <a:srgbClr val="F3F3F3"/>
            </a:solidFill>
            <a:prstDash val="solid"/>
            <a:round/>
            <a:headEnd len="med" w="med" type="none"/>
            <a:tailEnd len="med" w="med" type="triangle"/>
          </a:ln>
        </p:spPr>
      </p:cxnSp>
      <p:cxnSp>
        <p:nvCxnSpPr>
          <p:cNvPr id="6094" name="Google Shape;6094;p306"/>
          <p:cNvCxnSpPr>
            <a:endCxn id="6092" idx="3"/>
          </p:cNvCxnSpPr>
          <p:nvPr/>
        </p:nvCxnSpPr>
        <p:spPr>
          <a:xfrm>
            <a:off x="3869875" y="3689700"/>
            <a:ext cx="1904700" cy="992100"/>
          </a:xfrm>
          <a:prstGeom prst="straightConnector1">
            <a:avLst/>
          </a:prstGeom>
          <a:noFill/>
          <a:ln cap="flat" cmpd="sng" w="9525">
            <a:solidFill>
              <a:srgbClr val="F3F3F3"/>
            </a:solidFill>
            <a:prstDash val="solid"/>
            <a:round/>
            <a:headEnd len="med" w="med" type="none"/>
            <a:tailEnd len="med" w="med" type="triangle"/>
          </a:ln>
        </p:spPr>
      </p:cxnSp>
      <p:sp>
        <p:nvSpPr>
          <p:cNvPr id="6095" name="Google Shape;6095;p306"/>
          <p:cNvSpPr/>
          <p:nvPr/>
        </p:nvSpPr>
        <p:spPr>
          <a:xfrm>
            <a:off x="5896502" y="2485225"/>
            <a:ext cx="332400" cy="24174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6" name="Google Shape;6096;p306"/>
          <p:cNvSpPr/>
          <p:nvPr/>
        </p:nvSpPr>
        <p:spPr>
          <a:xfrm>
            <a:off x="5892818" y="24852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7" name="Google Shape;6097;p306"/>
          <p:cNvSpPr/>
          <p:nvPr/>
        </p:nvSpPr>
        <p:spPr>
          <a:xfrm>
            <a:off x="5892818" y="27900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8" name="Google Shape;6098;p306"/>
          <p:cNvSpPr/>
          <p:nvPr/>
        </p:nvSpPr>
        <p:spPr>
          <a:xfrm>
            <a:off x="5892818" y="30948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9" name="Google Shape;6099;p306"/>
          <p:cNvSpPr/>
          <p:nvPr/>
        </p:nvSpPr>
        <p:spPr>
          <a:xfrm>
            <a:off x="5892818" y="33996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0" name="Google Shape;6100;p306"/>
          <p:cNvSpPr/>
          <p:nvPr/>
        </p:nvSpPr>
        <p:spPr>
          <a:xfrm>
            <a:off x="5892818" y="37044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1" name="Google Shape;6101;p306"/>
          <p:cNvSpPr/>
          <p:nvPr/>
        </p:nvSpPr>
        <p:spPr>
          <a:xfrm>
            <a:off x="5892818" y="40092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2" name="Google Shape;6102;p306"/>
          <p:cNvSpPr/>
          <p:nvPr/>
        </p:nvSpPr>
        <p:spPr>
          <a:xfrm>
            <a:off x="5892818" y="43140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3" name="Google Shape;6103;p306"/>
          <p:cNvSpPr/>
          <p:nvPr/>
        </p:nvSpPr>
        <p:spPr>
          <a:xfrm>
            <a:off x="5892818" y="4618826"/>
            <a:ext cx="332400" cy="2838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4" name="Google Shape;6104;p306"/>
          <p:cNvSpPr txBox="1"/>
          <p:nvPr/>
        </p:nvSpPr>
        <p:spPr>
          <a:xfrm>
            <a:off x="6626875" y="3482563"/>
            <a:ext cx="2158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LBAs/logical sectors</a:t>
            </a:r>
            <a:endParaRPr>
              <a:solidFill>
                <a:schemeClr val="lt2"/>
              </a:solidFill>
            </a:endParaRPr>
          </a:p>
        </p:txBody>
      </p:sp>
      <p:cxnSp>
        <p:nvCxnSpPr>
          <p:cNvPr id="6105" name="Google Shape;6105;p306"/>
          <p:cNvCxnSpPr>
            <a:endCxn id="6099" idx="3"/>
          </p:cNvCxnSpPr>
          <p:nvPr/>
        </p:nvCxnSpPr>
        <p:spPr>
          <a:xfrm rot="10800000">
            <a:off x="6225218" y="3541526"/>
            <a:ext cx="345600" cy="134400"/>
          </a:xfrm>
          <a:prstGeom prst="straightConnector1">
            <a:avLst/>
          </a:prstGeom>
          <a:noFill/>
          <a:ln cap="flat" cmpd="sng" w="9525">
            <a:solidFill>
              <a:srgbClr val="EFEFEF"/>
            </a:solidFill>
            <a:prstDash val="solid"/>
            <a:round/>
            <a:headEnd len="med" w="med" type="none"/>
            <a:tailEnd len="med" w="med" type="triangle"/>
          </a:ln>
        </p:spPr>
      </p:cxnSp>
      <p:cxnSp>
        <p:nvCxnSpPr>
          <p:cNvPr id="6106" name="Google Shape;6106;p306"/>
          <p:cNvCxnSpPr>
            <a:endCxn id="6101" idx="3"/>
          </p:cNvCxnSpPr>
          <p:nvPr/>
        </p:nvCxnSpPr>
        <p:spPr>
          <a:xfrm flipH="1">
            <a:off x="6225218" y="3803726"/>
            <a:ext cx="359100" cy="347400"/>
          </a:xfrm>
          <a:prstGeom prst="straightConnector1">
            <a:avLst/>
          </a:prstGeom>
          <a:noFill/>
          <a:ln cap="flat" cmpd="sng" w="9525">
            <a:solidFill>
              <a:srgbClr val="EFEFEF"/>
            </a:solidFill>
            <a:prstDash val="solid"/>
            <a:round/>
            <a:headEnd len="med" w="med" type="none"/>
            <a:tailEnd len="med" w="med" type="triangle"/>
          </a:ln>
        </p:spPr>
      </p:cxnSp>
      <p:sp>
        <p:nvSpPr>
          <p:cNvPr id="6107" name="Google Shape;6107;p306"/>
          <p:cNvSpPr/>
          <p:nvPr/>
        </p:nvSpPr>
        <p:spPr>
          <a:xfrm>
            <a:off x="5685750" y="2586475"/>
            <a:ext cx="155700" cy="2214900"/>
          </a:xfrm>
          <a:prstGeom prst="leftBrace">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1" name="Shape 6111"/>
        <p:cNvGrpSpPr/>
        <p:nvPr/>
      </p:nvGrpSpPr>
      <p:grpSpPr>
        <a:xfrm>
          <a:off x="0" y="0"/>
          <a:ext cx="0" cy="0"/>
          <a:chOff x="0" y="0"/>
          <a:chExt cx="0" cy="0"/>
        </a:xfrm>
      </p:grpSpPr>
      <p:sp>
        <p:nvSpPr>
          <p:cNvPr id="6112" name="Google Shape;6112;p30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a:t>
            </a:r>
            <a:endParaRPr/>
          </a:p>
        </p:txBody>
      </p:sp>
      <p:sp>
        <p:nvSpPr>
          <p:cNvPr id="6113" name="Google Shape;6113;p307"/>
          <p:cNvSpPr txBox="1"/>
          <p:nvPr>
            <p:ph idx="1" type="body"/>
          </p:nvPr>
        </p:nvSpPr>
        <p:spPr>
          <a:xfrm>
            <a:off x="259500" y="1123400"/>
            <a:ext cx="7209900" cy="3016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larger the cluster, the more disk we can address</a:t>
            </a:r>
            <a:endParaRPr sz="1900"/>
          </a:p>
          <a:p>
            <a:pPr indent="-349250" lvl="0" marL="457200" rtl="0" algn="l">
              <a:spcBef>
                <a:spcPts val="0"/>
              </a:spcBef>
              <a:spcAft>
                <a:spcPts val="0"/>
              </a:spcAft>
              <a:buSzPts val="1900"/>
              <a:buChar char="●"/>
            </a:pPr>
            <a:r>
              <a:rPr lang="en" sz="1900"/>
              <a:t>But creates more internal fragmentation</a:t>
            </a:r>
            <a:endParaRPr sz="1900"/>
          </a:p>
          <a:p>
            <a:pPr indent="-349250" lvl="0" marL="457200" rtl="0" algn="l">
              <a:spcBef>
                <a:spcPts val="0"/>
              </a:spcBef>
              <a:spcAft>
                <a:spcPts val="0"/>
              </a:spcAft>
              <a:buSzPts val="1900"/>
              <a:buChar char="●"/>
            </a:pPr>
            <a:r>
              <a:rPr lang="en" sz="1900"/>
              <a:t>Wasted space, can’t be used by others.</a:t>
            </a:r>
            <a:endParaRPr sz="1900"/>
          </a:p>
        </p:txBody>
      </p:sp>
      <p:sp>
        <p:nvSpPr>
          <p:cNvPr id="6114" name="Google Shape;6114;p307"/>
          <p:cNvSpPr/>
          <p:nvPr/>
        </p:nvSpPr>
        <p:spPr>
          <a:xfrm>
            <a:off x="1976727" y="2669637"/>
            <a:ext cx="1598400" cy="11334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waste</a:t>
            </a:r>
            <a:endParaRPr/>
          </a:p>
        </p:txBody>
      </p:sp>
      <p:sp>
        <p:nvSpPr>
          <p:cNvPr id="6115" name="Google Shape;6115;p307"/>
          <p:cNvSpPr/>
          <p:nvPr/>
        </p:nvSpPr>
        <p:spPr>
          <a:xfrm>
            <a:off x="1976725" y="2669634"/>
            <a:ext cx="1598400" cy="272400"/>
          </a:xfrm>
          <a:prstGeom prst="rect">
            <a:avLst/>
          </a:prstGeom>
          <a:solidFill>
            <a:srgbClr val="CC00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used</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9" name="Shape 6119"/>
        <p:cNvGrpSpPr/>
        <p:nvPr/>
      </p:nvGrpSpPr>
      <p:grpSpPr>
        <a:xfrm>
          <a:off x="0" y="0"/>
          <a:ext cx="0" cy="0"/>
          <a:chOff x="0" y="0"/>
          <a:chExt cx="0" cy="0"/>
        </a:xfrm>
      </p:grpSpPr>
      <p:sp>
        <p:nvSpPr>
          <p:cNvPr id="6120" name="Google Shape;6120;p30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Blocks everywhere</a:t>
            </a:r>
            <a:endParaRPr/>
          </a:p>
        </p:txBody>
      </p:sp>
      <p:sp>
        <p:nvSpPr>
          <p:cNvPr id="6121" name="Google Shape;6121;p308"/>
          <p:cNvSpPr txBox="1"/>
          <p:nvPr>
            <p:ph idx="1" type="body"/>
          </p:nvPr>
        </p:nvSpPr>
        <p:spPr>
          <a:xfrm>
            <a:off x="259500" y="1123400"/>
            <a:ext cx="8142600" cy="1818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When formatting a file system you specify a file system block size</a:t>
            </a:r>
            <a:endParaRPr sz="1900"/>
          </a:p>
          <a:p>
            <a:pPr indent="-349250" lvl="0" marL="457200" rtl="0" algn="l">
              <a:spcBef>
                <a:spcPts val="0"/>
              </a:spcBef>
              <a:spcAft>
                <a:spcPts val="0"/>
              </a:spcAft>
              <a:buSzPts val="1900"/>
              <a:buChar char="●"/>
            </a:pPr>
            <a:r>
              <a:rPr lang="en" sz="1900"/>
              <a:t>Must not exceed virtual page size 1024, 2048, 4096 bytes</a:t>
            </a:r>
            <a:endParaRPr sz="1900"/>
          </a:p>
          <a:p>
            <a:pPr indent="-349250" lvl="0" marL="457200" rtl="0" algn="l">
              <a:spcBef>
                <a:spcPts val="0"/>
              </a:spcBef>
              <a:spcAft>
                <a:spcPts val="0"/>
              </a:spcAft>
              <a:buSzPts val="1900"/>
              <a:buChar char="●"/>
            </a:pPr>
            <a:r>
              <a:rPr lang="en" sz="1900"/>
              <a:t>LBA size = Logical sector block </a:t>
            </a:r>
            <a:endParaRPr sz="1900"/>
          </a:p>
          <a:p>
            <a:pPr indent="-349250" lvl="0" marL="457200" rtl="0" algn="l">
              <a:spcBef>
                <a:spcPts val="0"/>
              </a:spcBef>
              <a:spcAft>
                <a:spcPts val="0"/>
              </a:spcAft>
              <a:buSzPts val="1900"/>
              <a:buChar char="●"/>
            </a:pPr>
            <a:r>
              <a:rPr lang="en" sz="1900"/>
              <a:t>PBA size = Physical sector block (on device)</a:t>
            </a:r>
            <a:endParaRPr sz="1900"/>
          </a:p>
          <a:p>
            <a:pPr indent="-349250" lvl="0" marL="457200" rtl="0" algn="l">
              <a:spcBef>
                <a:spcPts val="0"/>
              </a:spcBef>
              <a:spcAft>
                <a:spcPts val="0"/>
              </a:spcAft>
              <a:buSzPts val="1900"/>
              <a:buChar char="●"/>
            </a:pPr>
            <a:r>
              <a:rPr lang="en" sz="1900"/>
              <a:t>Fs bl</a:t>
            </a:r>
            <a:r>
              <a:rPr lang="en" sz="1900"/>
              <a:t>ock maps to collection of LBAs (derived like clusters)</a:t>
            </a:r>
            <a:endParaRPr sz="1900"/>
          </a:p>
        </p:txBody>
      </p:sp>
      <p:sp>
        <p:nvSpPr>
          <p:cNvPr id="6122" name="Google Shape;6122;p308"/>
          <p:cNvSpPr/>
          <p:nvPr/>
        </p:nvSpPr>
        <p:spPr>
          <a:xfrm>
            <a:off x="259500" y="2996737"/>
            <a:ext cx="780900" cy="16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FS block 1</a:t>
            </a:r>
            <a:endParaRPr/>
          </a:p>
        </p:txBody>
      </p:sp>
      <p:sp>
        <p:nvSpPr>
          <p:cNvPr id="6123" name="Google Shape;6123;p308"/>
          <p:cNvSpPr/>
          <p:nvPr/>
        </p:nvSpPr>
        <p:spPr>
          <a:xfrm>
            <a:off x="1152450" y="2996713"/>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1</a:t>
            </a:r>
            <a:endParaRPr sz="1000"/>
          </a:p>
        </p:txBody>
      </p:sp>
      <p:sp>
        <p:nvSpPr>
          <p:cNvPr id="6124" name="Google Shape;6124;p308"/>
          <p:cNvSpPr/>
          <p:nvPr/>
        </p:nvSpPr>
        <p:spPr>
          <a:xfrm>
            <a:off x="1152450" y="3211848"/>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2</a:t>
            </a:r>
            <a:endParaRPr sz="1000"/>
          </a:p>
        </p:txBody>
      </p:sp>
      <p:sp>
        <p:nvSpPr>
          <p:cNvPr id="6125" name="Google Shape;6125;p308"/>
          <p:cNvSpPr/>
          <p:nvPr/>
        </p:nvSpPr>
        <p:spPr>
          <a:xfrm>
            <a:off x="1152450" y="3420251"/>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3</a:t>
            </a:r>
            <a:endParaRPr sz="1000"/>
          </a:p>
        </p:txBody>
      </p:sp>
      <p:sp>
        <p:nvSpPr>
          <p:cNvPr id="6126" name="Google Shape;6126;p308"/>
          <p:cNvSpPr/>
          <p:nvPr/>
        </p:nvSpPr>
        <p:spPr>
          <a:xfrm>
            <a:off x="1152450" y="3629051"/>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4</a:t>
            </a:r>
            <a:endParaRPr sz="1000"/>
          </a:p>
        </p:txBody>
      </p:sp>
      <p:sp>
        <p:nvSpPr>
          <p:cNvPr id="6127" name="Google Shape;6127;p308"/>
          <p:cNvSpPr/>
          <p:nvPr/>
        </p:nvSpPr>
        <p:spPr>
          <a:xfrm>
            <a:off x="2045400" y="2996738"/>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t>
            </a:r>
            <a:r>
              <a:rPr lang="en" sz="1000"/>
              <a:t>BA 1</a:t>
            </a:r>
            <a:endParaRPr sz="1000"/>
          </a:p>
        </p:txBody>
      </p:sp>
      <p:sp>
        <p:nvSpPr>
          <p:cNvPr id="6128" name="Google Shape;6128;p308"/>
          <p:cNvSpPr/>
          <p:nvPr/>
        </p:nvSpPr>
        <p:spPr>
          <a:xfrm>
            <a:off x="2045400" y="3211873"/>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t>
            </a:r>
            <a:r>
              <a:rPr lang="en" sz="1000"/>
              <a:t>BA 2</a:t>
            </a:r>
            <a:endParaRPr sz="1000"/>
          </a:p>
        </p:txBody>
      </p:sp>
      <p:sp>
        <p:nvSpPr>
          <p:cNvPr id="6129" name="Google Shape;6129;p308"/>
          <p:cNvSpPr/>
          <p:nvPr/>
        </p:nvSpPr>
        <p:spPr>
          <a:xfrm>
            <a:off x="2045400" y="3420276"/>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t>
            </a:r>
            <a:r>
              <a:rPr lang="en" sz="1000"/>
              <a:t>BA 3</a:t>
            </a:r>
            <a:endParaRPr sz="1000"/>
          </a:p>
        </p:txBody>
      </p:sp>
      <p:sp>
        <p:nvSpPr>
          <p:cNvPr id="6130" name="Google Shape;6130;p308"/>
          <p:cNvSpPr/>
          <p:nvPr/>
        </p:nvSpPr>
        <p:spPr>
          <a:xfrm>
            <a:off x="2045400" y="3629076"/>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t>
            </a:r>
            <a:r>
              <a:rPr lang="en" sz="1000"/>
              <a:t>BA 4</a:t>
            </a:r>
            <a:endParaRPr sz="1000"/>
          </a:p>
        </p:txBody>
      </p:sp>
      <p:sp>
        <p:nvSpPr>
          <p:cNvPr id="6131" name="Google Shape;6131;p308"/>
          <p:cNvSpPr/>
          <p:nvPr/>
        </p:nvSpPr>
        <p:spPr>
          <a:xfrm>
            <a:off x="3343825" y="2996725"/>
            <a:ext cx="780900" cy="16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FS block 1</a:t>
            </a:r>
            <a:endParaRPr/>
          </a:p>
        </p:txBody>
      </p:sp>
      <p:sp>
        <p:nvSpPr>
          <p:cNvPr id="6132" name="Google Shape;6132;p308"/>
          <p:cNvSpPr/>
          <p:nvPr/>
        </p:nvSpPr>
        <p:spPr>
          <a:xfrm>
            <a:off x="4236775" y="2996725"/>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1</a:t>
            </a:r>
            <a:endParaRPr sz="1000"/>
          </a:p>
        </p:txBody>
      </p:sp>
      <p:sp>
        <p:nvSpPr>
          <p:cNvPr id="6133" name="Google Shape;6133;p308"/>
          <p:cNvSpPr/>
          <p:nvPr/>
        </p:nvSpPr>
        <p:spPr>
          <a:xfrm>
            <a:off x="4236775" y="3412872"/>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2</a:t>
            </a:r>
            <a:endParaRPr sz="1000"/>
          </a:p>
        </p:txBody>
      </p:sp>
      <p:sp>
        <p:nvSpPr>
          <p:cNvPr id="6134" name="Google Shape;6134;p308"/>
          <p:cNvSpPr/>
          <p:nvPr/>
        </p:nvSpPr>
        <p:spPr>
          <a:xfrm>
            <a:off x="4236775" y="3829040"/>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3</a:t>
            </a:r>
            <a:endParaRPr sz="1000"/>
          </a:p>
        </p:txBody>
      </p:sp>
      <p:sp>
        <p:nvSpPr>
          <p:cNvPr id="6135" name="Google Shape;6135;p308"/>
          <p:cNvSpPr/>
          <p:nvPr/>
        </p:nvSpPr>
        <p:spPr>
          <a:xfrm>
            <a:off x="4236775" y="4246000"/>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4</a:t>
            </a:r>
            <a:endParaRPr sz="1000"/>
          </a:p>
        </p:txBody>
      </p:sp>
      <p:sp>
        <p:nvSpPr>
          <p:cNvPr id="6136" name="Google Shape;6136;p308"/>
          <p:cNvSpPr/>
          <p:nvPr/>
        </p:nvSpPr>
        <p:spPr>
          <a:xfrm>
            <a:off x="5129725" y="2996750"/>
            <a:ext cx="780900" cy="8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1</a:t>
            </a:r>
            <a:endParaRPr sz="1000"/>
          </a:p>
        </p:txBody>
      </p:sp>
      <p:sp>
        <p:nvSpPr>
          <p:cNvPr id="6137" name="Google Shape;6137;p308"/>
          <p:cNvSpPr/>
          <p:nvPr/>
        </p:nvSpPr>
        <p:spPr>
          <a:xfrm>
            <a:off x="5129725" y="3829972"/>
            <a:ext cx="780900" cy="8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2</a:t>
            </a:r>
            <a:endParaRPr sz="1000"/>
          </a:p>
        </p:txBody>
      </p:sp>
      <p:sp>
        <p:nvSpPr>
          <p:cNvPr id="6138" name="Google Shape;6138;p308"/>
          <p:cNvSpPr txBox="1"/>
          <p:nvPr/>
        </p:nvSpPr>
        <p:spPr>
          <a:xfrm>
            <a:off x="806250" y="4731150"/>
            <a:ext cx="1473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4096 -&gt; 512 -&gt; 512</a:t>
            </a:r>
            <a:endParaRPr sz="1000">
              <a:solidFill>
                <a:schemeClr val="lt2"/>
              </a:solidFill>
            </a:endParaRPr>
          </a:p>
        </p:txBody>
      </p:sp>
      <p:sp>
        <p:nvSpPr>
          <p:cNvPr id="6139" name="Google Shape;6139;p308"/>
          <p:cNvSpPr txBox="1"/>
          <p:nvPr/>
        </p:nvSpPr>
        <p:spPr>
          <a:xfrm>
            <a:off x="3683050" y="4768400"/>
            <a:ext cx="1473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4096 -&gt; 1024 -&gt; 2048</a:t>
            </a:r>
            <a:endParaRPr sz="1000">
              <a:solidFill>
                <a:schemeClr val="lt2"/>
              </a:solidFill>
            </a:endParaRPr>
          </a:p>
        </p:txBody>
      </p:sp>
      <p:sp>
        <p:nvSpPr>
          <p:cNvPr id="6140" name="Google Shape;6140;p308"/>
          <p:cNvSpPr txBox="1"/>
          <p:nvPr/>
        </p:nvSpPr>
        <p:spPr>
          <a:xfrm>
            <a:off x="6790925" y="4739750"/>
            <a:ext cx="14733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4096 -&gt; 1024 -&gt; 4096</a:t>
            </a:r>
            <a:endParaRPr sz="1000">
              <a:solidFill>
                <a:schemeClr val="lt2"/>
              </a:solidFill>
            </a:endParaRPr>
          </a:p>
        </p:txBody>
      </p:sp>
      <p:sp>
        <p:nvSpPr>
          <p:cNvPr id="6141" name="Google Shape;6141;p308"/>
          <p:cNvSpPr/>
          <p:nvPr/>
        </p:nvSpPr>
        <p:spPr>
          <a:xfrm>
            <a:off x="1152450" y="3843813"/>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5</a:t>
            </a:r>
            <a:endParaRPr sz="1000"/>
          </a:p>
        </p:txBody>
      </p:sp>
      <p:sp>
        <p:nvSpPr>
          <p:cNvPr id="6142" name="Google Shape;6142;p308"/>
          <p:cNvSpPr/>
          <p:nvPr/>
        </p:nvSpPr>
        <p:spPr>
          <a:xfrm>
            <a:off x="1152450" y="4058948"/>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6</a:t>
            </a:r>
            <a:endParaRPr sz="1000"/>
          </a:p>
        </p:txBody>
      </p:sp>
      <p:sp>
        <p:nvSpPr>
          <p:cNvPr id="6143" name="Google Shape;6143;p308"/>
          <p:cNvSpPr/>
          <p:nvPr/>
        </p:nvSpPr>
        <p:spPr>
          <a:xfrm>
            <a:off x="1152450" y="4267351"/>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7</a:t>
            </a:r>
            <a:endParaRPr sz="1000"/>
          </a:p>
        </p:txBody>
      </p:sp>
      <p:sp>
        <p:nvSpPr>
          <p:cNvPr id="6144" name="Google Shape;6144;p308"/>
          <p:cNvSpPr/>
          <p:nvPr/>
        </p:nvSpPr>
        <p:spPr>
          <a:xfrm>
            <a:off x="1152450" y="4476151"/>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8</a:t>
            </a:r>
            <a:endParaRPr sz="1000"/>
          </a:p>
        </p:txBody>
      </p:sp>
      <p:sp>
        <p:nvSpPr>
          <p:cNvPr id="6145" name="Google Shape;6145;p308"/>
          <p:cNvSpPr/>
          <p:nvPr/>
        </p:nvSpPr>
        <p:spPr>
          <a:xfrm>
            <a:off x="2045400" y="3843838"/>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5</a:t>
            </a:r>
            <a:endParaRPr sz="1000"/>
          </a:p>
        </p:txBody>
      </p:sp>
      <p:sp>
        <p:nvSpPr>
          <p:cNvPr id="6146" name="Google Shape;6146;p308"/>
          <p:cNvSpPr/>
          <p:nvPr/>
        </p:nvSpPr>
        <p:spPr>
          <a:xfrm>
            <a:off x="2045400" y="4058973"/>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6</a:t>
            </a:r>
            <a:endParaRPr sz="1000"/>
          </a:p>
        </p:txBody>
      </p:sp>
      <p:sp>
        <p:nvSpPr>
          <p:cNvPr id="6147" name="Google Shape;6147;p308"/>
          <p:cNvSpPr/>
          <p:nvPr/>
        </p:nvSpPr>
        <p:spPr>
          <a:xfrm>
            <a:off x="2045400" y="4267376"/>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7</a:t>
            </a:r>
            <a:endParaRPr sz="1000"/>
          </a:p>
        </p:txBody>
      </p:sp>
      <p:sp>
        <p:nvSpPr>
          <p:cNvPr id="6148" name="Google Shape;6148;p308"/>
          <p:cNvSpPr/>
          <p:nvPr/>
        </p:nvSpPr>
        <p:spPr>
          <a:xfrm>
            <a:off x="2045400" y="4476176"/>
            <a:ext cx="780900" cy="2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8</a:t>
            </a:r>
            <a:endParaRPr sz="1000"/>
          </a:p>
        </p:txBody>
      </p:sp>
      <p:sp>
        <p:nvSpPr>
          <p:cNvPr id="6149" name="Google Shape;6149;p308"/>
          <p:cNvSpPr/>
          <p:nvPr/>
        </p:nvSpPr>
        <p:spPr>
          <a:xfrm>
            <a:off x="6323800" y="3000950"/>
            <a:ext cx="780900" cy="167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FS block 1</a:t>
            </a:r>
            <a:endParaRPr/>
          </a:p>
        </p:txBody>
      </p:sp>
      <p:sp>
        <p:nvSpPr>
          <p:cNvPr id="6150" name="Google Shape;6150;p308"/>
          <p:cNvSpPr/>
          <p:nvPr/>
        </p:nvSpPr>
        <p:spPr>
          <a:xfrm>
            <a:off x="7216750" y="3000950"/>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1</a:t>
            </a:r>
            <a:endParaRPr sz="1000"/>
          </a:p>
        </p:txBody>
      </p:sp>
      <p:sp>
        <p:nvSpPr>
          <p:cNvPr id="6151" name="Google Shape;6151;p308"/>
          <p:cNvSpPr/>
          <p:nvPr/>
        </p:nvSpPr>
        <p:spPr>
          <a:xfrm>
            <a:off x="7216750" y="3417097"/>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2</a:t>
            </a:r>
            <a:endParaRPr sz="1000"/>
          </a:p>
        </p:txBody>
      </p:sp>
      <p:sp>
        <p:nvSpPr>
          <p:cNvPr id="6152" name="Google Shape;6152;p308"/>
          <p:cNvSpPr/>
          <p:nvPr/>
        </p:nvSpPr>
        <p:spPr>
          <a:xfrm>
            <a:off x="7216750" y="3833265"/>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3</a:t>
            </a:r>
            <a:endParaRPr sz="1000"/>
          </a:p>
        </p:txBody>
      </p:sp>
      <p:sp>
        <p:nvSpPr>
          <p:cNvPr id="6153" name="Google Shape;6153;p308"/>
          <p:cNvSpPr/>
          <p:nvPr/>
        </p:nvSpPr>
        <p:spPr>
          <a:xfrm>
            <a:off x="7216750" y="4250225"/>
            <a:ext cx="780900" cy="4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LBA 4</a:t>
            </a:r>
            <a:endParaRPr sz="1000"/>
          </a:p>
        </p:txBody>
      </p:sp>
      <p:sp>
        <p:nvSpPr>
          <p:cNvPr id="6154" name="Google Shape;6154;p308"/>
          <p:cNvSpPr/>
          <p:nvPr/>
        </p:nvSpPr>
        <p:spPr>
          <a:xfrm>
            <a:off x="8109700" y="3000975"/>
            <a:ext cx="780900" cy="165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PBA 1</a:t>
            </a:r>
            <a:endParaRPr sz="1000"/>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sp>
        <p:nvSpPr>
          <p:cNvPr id="6159" name="Google Shape;6159;p30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Page Cache</a:t>
            </a:r>
            <a:endParaRPr/>
          </a:p>
        </p:txBody>
      </p:sp>
      <p:sp>
        <p:nvSpPr>
          <p:cNvPr id="6160" name="Google Shape;6160;p309"/>
          <p:cNvSpPr txBox="1"/>
          <p:nvPr>
            <p:ph idx="1" type="body"/>
          </p:nvPr>
        </p:nvSpPr>
        <p:spPr>
          <a:xfrm>
            <a:off x="259500" y="1123400"/>
            <a:ext cx="7209900" cy="3016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File system blocks read from disk are cached</a:t>
            </a:r>
            <a:endParaRPr sz="1900"/>
          </a:p>
          <a:p>
            <a:pPr indent="-349250" lvl="0" marL="457200" rtl="0" algn="l">
              <a:spcBef>
                <a:spcPts val="0"/>
              </a:spcBef>
              <a:spcAft>
                <a:spcPts val="0"/>
              </a:spcAft>
              <a:buSzPts val="1900"/>
              <a:buChar char="●"/>
            </a:pPr>
            <a:r>
              <a:rPr lang="en" sz="1900"/>
              <a:t>Block number maps to virtual memory page</a:t>
            </a:r>
            <a:endParaRPr sz="1900"/>
          </a:p>
          <a:p>
            <a:pPr indent="-349250" lvl="0" marL="457200" rtl="0" algn="l">
              <a:spcBef>
                <a:spcPts val="0"/>
              </a:spcBef>
              <a:spcAft>
                <a:spcPts val="0"/>
              </a:spcAft>
              <a:buSzPts val="1900"/>
              <a:buChar char="●"/>
            </a:pPr>
            <a:r>
              <a:rPr lang="en" sz="1900"/>
              <a:t>FS Block &lt;= OS VM Page (often)</a:t>
            </a:r>
            <a:endParaRPr sz="1900"/>
          </a:p>
          <a:p>
            <a:pPr indent="-349250" lvl="0" marL="457200" rtl="0" algn="l">
              <a:spcBef>
                <a:spcPts val="0"/>
              </a:spcBef>
              <a:spcAft>
                <a:spcPts val="0"/>
              </a:spcAft>
              <a:buSzPts val="1900"/>
              <a:buChar char="●"/>
            </a:pPr>
            <a:r>
              <a:rPr lang="en" sz="1900"/>
              <a:t>Reads checks the cache </a:t>
            </a:r>
            <a:r>
              <a:rPr lang="en" sz="1900"/>
              <a:t>first</a:t>
            </a:r>
            <a:r>
              <a:rPr lang="en" sz="1900"/>
              <a:t> then disk and updates cache</a:t>
            </a:r>
            <a:endParaRPr sz="1900"/>
          </a:p>
          <a:p>
            <a:pPr indent="-349250" lvl="0" marL="457200" rtl="0" algn="l">
              <a:spcBef>
                <a:spcPts val="0"/>
              </a:spcBef>
              <a:spcAft>
                <a:spcPts val="0"/>
              </a:spcAft>
              <a:buSzPts val="1900"/>
              <a:buChar char="●"/>
            </a:pPr>
            <a:r>
              <a:rPr lang="en" sz="1900"/>
              <a:t>Writes go to the cache first, then disk</a:t>
            </a:r>
            <a:endParaRPr sz="1900"/>
          </a:p>
          <a:p>
            <a:pPr indent="-349250" lvl="0" marL="457200" rtl="0" algn="l">
              <a:spcBef>
                <a:spcPts val="0"/>
              </a:spcBef>
              <a:spcAft>
                <a:spcPts val="0"/>
              </a:spcAft>
              <a:buSzPts val="1900"/>
              <a:buChar char="●"/>
            </a:pPr>
            <a:r>
              <a:rPr lang="en" sz="1900"/>
              <a:t>Block number maps to LBAs</a:t>
            </a:r>
            <a:endParaRPr sz="1900"/>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sp>
        <p:nvSpPr>
          <p:cNvPr id="6165" name="Google Shape;6165;p31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Page Cache (Cached Read)</a:t>
            </a:r>
            <a:endParaRPr/>
          </a:p>
        </p:txBody>
      </p:sp>
      <p:sp>
        <p:nvSpPr>
          <p:cNvPr id="6166" name="Google Shape;6166;p310"/>
          <p:cNvSpPr txBox="1"/>
          <p:nvPr>
            <p:ph idx="1" type="body"/>
          </p:nvPr>
        </p:nvSpPr>
        <p:spPr>
          <a:xfrm>
            <a:off x="259500" y="1123400"/>
            <a:ext cx="8755200" cy="1851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User wants to read block number 3</a:t>
            </a:r>
            <a:endParaRPr sz="1900"/>
          </a:p>
          <a:p>
            <a:pPr indent="-349250" lvl="0" marL="457200" rtl="0" algn="l">
              <a:spcBef>
                <a:spcPts val="0"/>
              </a:spcBef>
              <a:spcAft>
                <a:spcPts val="0"/>
              </a:spcAft>
              <a:buSzPts val="1900"/>
              <a:buChar char="●"/>
            </a:pPr>
            <a:r>
              <a:rPr lang="en" sz="1900"/>
              <a:t>OS first checks the page cache</a:t>
            </a:r>
            <a:endParaRPr sz="1900"/>
          </a:p>
          <a:p>
            <a:pPr indent="-349250" lvl="0" marL="457200" rtl="0" algn="l">
              <a:spcBef>
                <a:spcPts val="0"/>
              </a:spcBef>
              <a:spcAft>
                <a:spcPts val="0"/>
              </a:spcAft>
              <a:buSzPts val="1900"/>
              <a:buChar char="●"/>
            </a:pPr>
            <a:r>
              <a:rPr lang="en" sz="1900"/>
              <a:t>Block 3 is cached and mapped to a VM page</a:t>
            </a:r>
            <a:endParaRPr sz="1900"/>
          </a:p>
          <a:p>
            <a:pPr indent="-349250" lvl="0" marL="457200" rtl="0" algn="l">
              <a:spcBef>
                <a:spcPts val="0"/>
              </a:spcBef>
              <a:spcAft>
                <a:spcPts val="0"/>
              </a:spcAft>
              <a:buSzPts val="1900"/>
              <a:buChar char="●"/>
            </a:pPr>
            <a:r>
              <a:rPr lang="en" sz="1900"/>
              <a:t>content is copied to the user buffer</a:t>
            </a:r>
            <a:endParaRPr sz="1900"/>
          </a:p>
        </p:txBody>
      </p:sp>
      <p:sp>
        <p:nvSpPr>
          <p:cNvPr id="6167" name="Google Shape;6167;p310"/>
          <p:cNvSpPr/>
          <p:nvPr/>
        </p:nvSpPr>
        <p:spPr>
          <a:xfrm>
            <a:off x="2346750" y="3066725"/>
            <a:ext cx="1343100" cy="10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Page cache</a:t>
            </a:r>
            <a:endParaRPr/>
          </a:p>
          <a:p>
            <a:pPr indent="0" lvl="0" marL="0" rtl="0" algn="ctr">
              <a:spcBef>
                <a:spcPts val="0"/>
              </a:spcBef>
              <a:spcAft>
                <a:spcPts val="0"/>
              </a:spcAft>
              <a:buNone/>
            </a:pPr>
            <a:r>
              <a:rPr lang="en"/>
              <a:t>(memory)</a:t>
            </a:r>
            <a:endParaRPr/>
          </a:p>
        </p:txBody>
      </p:sp>
      <p:sp>
        <p:nvSpPr>
          <p:cNvPr id="6168" name="Google Shape;6168;p310"/>
          <p:cNvSpPr/>
          <p:nvPr/>
        </p:nvSpPr>
        <p:spPr>
          <a:xfrm>
            <a:off x="5378975" y="3066725"/>
            <a:ext cx="1343100" cy="10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Disk</a:t>
            </a:r>
            <a:endParaRPr/>
          </a:p>
        </p:txBody>
      </p:sp>
      <p:cxnSp>
        <p:nvCxnSpPr>
          <p:cNvPr id="6169" name="Google Shape;6169;p310"/>
          <p:cNvCxnSpPr/>
          <p:nvPr/>
        </p:nvCxnSpPr>
        <p:spPr>
          <a:xfrm>
            <a:off x="809925" y="3274400"/>
            <a:ext cx="1315200" cy="0"/>
          </a:xfrm>
          <a:prstGeom prst="straightConnector1">
            <a:avLst/>
          </a:prstGeom>
          <a:noFill/>
          <a:ln cap="flat" cmpd="sng" w="9525">
            <a:solidFill>
              <a:srgbClr val="00FF00"/>
            </a:solidFill>
            <a:prstDash val="solid"/>
            <a:round/>
            <a:headEnd len="med" w="med" type="none"/>
            <a:tailEnd len="med" w="med" type="triangle"/>
          </a:ln>
        </p:spPr>
      </p:cxnSp>
      <p:sp>
        <p:nvSpPr>
          <p:cNvPr id="6170" name="Google Shape;6170;p310"/>
          <p:cNvSpPr txBox="1"/>
          <p:nvPr/>
        </p:nvSpPr>
        <p:spPr>
          <a:xfrm>
            <a:off x="751450" y="2998850"/>
            <a:ext cx="1889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Read Block 3 (hit)</a:t>
            </a:r>
            <a:endParaRPr sz="1000">
              <a:solidFill>
                <a:schemeClr val="lt2"/>
              </a:solidFill>
            </a:endParaRPr>
          </a:p>
        </p:txBody>
      </p:sp>
      <p:cxnSp>
        <p:nvCxnSpPr>
          <p:cNvPr id="6171" name="Google Shape;6171;p310"/>
          <p:cNvCxnSpPr/>
          <p:nvPr/>
        </p:nvCxnSpPr>
        <p:spPr>
          <a:xfrm>
            <a:off x="809925" y="3419725"/>
            <a:ext cx="1315200" cy="0"/>
          </a:xfrm>
          <a:prstGeom prst="straightConnector1">
            <a:avLst/>
          </a:prstGeom>
          <a:noFill/>
          <a:ln cap="flat" cmpd="sng" w="9525">
            <a:solidFill>
              <a:srgbClr val="00FF00"/>
            </a:solidFill>
            <a:prstDash val="solid"/>
            <a:round/>
            <a:headEnd len="med" w="med" type="triangle"/>
            <a:tailEnd len="med" w="med" type="none"/>
          </a:ln>
        </p:spPr>
      </p:cxn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5" name="Shape 6175"/>
        <p:cNvGrpSpPr/>
        <p:nvPr/>
      </p:nvGrpSpPr>
      <p:grpSpPr>
        <a:xfrm>
          <a:off x="0" y="0"/>
          <a:ext cx="0" cy="0"/>
          <a:chOff x="0" y="0"/>
          <a:chExt cx="0" cy="0"/>
        </a:xfrm>
      </p:grpSpPr>
      <p:sp>
        <p:nvSpPr>
          <p:cNvPr id="6176" name="Google Shape;6176;p31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Page Cache (Missed Read)</a:t>
            </a:r>
            <a:endParaRPr/>
          </a:p>
        </p:txBody>
      </p:sp>
      <p:sp>
        <p:nvSpPr>
          <p:cNvPr id="6177" name="Google Shape;6177;p311"/>
          <p:cNvSpPr txBox="1"/>
          <p:nvPr>
            <p:ph idx="1" type="body"/>
          </p:nvPr>
        </p:nvSpPr>
        <p:spPr>
          <a:xfrm>
            <a:off x="259500" y="1123400"/>
            <a:ext cx="8755200" cy="1851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User wants to read block number 7</a:t>
            </a:r>
            <a:endParaRPr sz="1900"/>
          </a:p>
          <a:p>
            <a:pPr indent="-349250" lvl="0" marL="457200" rtl="0" algn="l">
              <a:spcBef>
                <a:spcPts val="0"/>
              </a:spcBef>
              <a:spcAft>
                <a:spcPts val="0"/>
              </a:spcAft>
              <a:buSzPts val="1900"/>
              <a:buChar char="●"/>
            </a:pPr>
            <a:r>
              <a:rPr lang="en" sz="1900"/>
              <a:t>OS first checks the page cache</a:t>
            </a:r>
            <a:endParaRPr sz="1900"/>
          </a:p>
          <a:p>
            <a:pPr indent="-349250" lvl="0" marL="457200" rtl="0" algn="l">
              <a:spcBef>
                <a:spcPts val="0"/>
              </a:spcBef>
              <a:spcAft>
                <a:spcPts val="0"/>
              </a:spcAft>
              <a:buSzPts val="1900"/>
              <a:buChar char="●"/>
            </a:pPr>
            <a:r>
              <a:rPr lang="en" sz="1900"/>
              <a:t>Block 7 isn’t in the page cache, we go to disk</a:t>
            </a:r>
            <a:endParaRPr sz="1900"/>
          </a:p>
          <a:p>
            <a:pPr indent="-349250" lvl="0" marL="457200" rtl="0" algn="l">
              <a:spcBef>
                <a:spcPts val="0"/>
              </a:spcBef>
              <a:spcAft>
                <a:spcPts val="0"/>
              </a:spcAft>
              <a:buSzPts val="1900"/>
              <a:buChar char="●"/>
            </a:pPr>
            <a:r>
              <a:rPr lang="en" sz="1900"/>
              <a:t>Translate block 7 to LBAs and read from disk and update the cache</a:t>
            </a:r>
            <a:endParaRPr sz="1900"/>
          </a:p>
          <a:p>
            <a:pPr indent="-349250" lvl="0" marL="457200" rtl="0" algn="l">
              <a:spcBef>
                <a:spcPts val="0"/>
              </a:spcBef>
              <a:spcAft>
                <a:spcPts val="0"/>
              </a:spcAft>
              <a:buSzPts val="1900"/>
              <a:buChar char="●"/>
            </a:pPr>
            <a:r>
              <a:rPr lang="en" sz="1900"/>
              <a:t>1 Block = 8 LBAs (B * 8 + 7)</a:t>
            </a:r>
            <a:endParaRPr sz="1900"/>
          </a:p>
        </p:txBody>
      </p:sp>
      <p:sp>
        <p:nvSpPr>
          <p:cNvPr id="6178" name="Google Shape;6178;p311"/>
          <p:cNvSpPr/>
          <p:nvPr/>
        </p:nvSpPr>
        <p:spPr>
          <a:xfrm>
            <a:off x="2346750" y="3066725"/>
            <a:ext cx="1343100" cy="10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Page cache</a:t>
            </a:r>
            <a:endParaRPr/>
          </a:p>
          <a:p>
            <a:pPr indent="0" lvl="0" marL="0" rtl="0" algn="ctr">
              <a:spcBef>
                <a:spcPts val="0"/>
              </a:spcBef>
              <a:spcAft>
                <a:spcPts val="0"/>
              </a:spcAft>
              <a:buNone/>
            </a:pPr>
            <a:r>
              <a:rPr lang="en"/>
              <a:t>(memory)</a:t>
            </a:r>
            <a:endParaRPr/>
          </a:p>
        </p:txBody>
      </p:sp>
      <p:sp>
        <p:nvSpPr>
          <p:cNvPr id="6179" name="Google Shape;6179;p311"/>
          <p:cNvSpPr/>
          <p:nvPr/>
        </p:nvSpPr>
        <p:spPr>
          <a:xfrm>
            <a:off x="5378975" y="3066725"/>
            <a:ext cx="1343100" cy="10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Disk</a:t>
            </a:r>
            <a:endParaRPr/>
          </a:p>
        </p:txBody>
      </p:sp>
      <p:cxnSp>
        <p:nvCxnSpPr>
          <p:cNvPr id="6180" name="Google Shape;6180;p311"/>
          <p:cNvCxnSpPr/>
          <p:nvPr/>
        </p:nvCxnSpPr>
        <p:spPr>
          <a:xfrm>
            <a:off x="3849250" y="3304375"/>
            <a:ext cx="1315200" cy="0"/>
          </a:xfrm>
          <a:prstGeom prst="straightConnector1">
            <a:avLst/>
          </a:prstGeom>
          <a:noFill/>
          <a:ln cap="flat" cmpd="sng" w="9525">
            <a:solidFill>
              <a:srgbClr val="FF00FF"/>
            </a:solidFill>
            <a:prstDash val="solid"/>
            <a:round/>
            <a:headEnd len="med" w="med" type="none"/>
            <a:tailEnd len="med" w="med" type="triangle"/>
          </a:ln>
        </p:spPr>
      </p:cxnSp>
      <p:sp>
        <p:nvSpPr>
          <p:cNvPr id="6181" name="Google Shape;6181;p311"/>
          <p:cNvSpPr txBox="1"/>
          <p:nvPr/>
        </p:nvSpPr>
        <p:spPr>
          <a:xfrm>
            <a:off x="3802125" y="3003175"/>
            <a:ext cx="1805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Read LBAs 56-63</a:t>
            </a:r>
            <a:endParaRPr sz="1000">
              <a:solidFill>
                <a:schemeClr val="lt2"/>
              </a:solidFill>
            </a:endParaRPr>
          </a:p>
        </p:txBody>
      </p:sp>
      <p:cxnSp>
        <p:nvCxnSpPr>
          <p:cNvPr id="6182" name="Google Shape;6182;p311"/>
          <p:cNvCxnSpPr/>
          <p:nvPr/>
        </p:nvCxnSpPr>
        <p:spPr>
          <a:xfrm>
            <a:off x="3849250" y="3452125"/>
            <a:ext cx="1315200" cy="0"/>
          </a:xfrm>
          <a:prstGeom prst="straightConnector1">
            <a:avLst/>
          </a:prstGeom>
          <a:noFill/>
          <a:ln cap="flat" cmpd="sng" w="9525">
            <a:solidFill>
              <a:srgbClr val="FF00FF"/>
            </a:solidFill>
            <a:prstDash val="solid"/>
            <a:round/>
            <a:headEnd len="med" w="med" type="triangle"/>
            <a:tailEnd len="med" w="med" type="none"/>
          </a:ln>
        </p:spPr>
      </p:cxnSp>
      <p:cxnSp>
        <p:nvCxnSpPr>
          <p:cNvPr id="6183" name="Google Shape;6183;p311"/>
          <p:cNvCxnSpPr/>
          <p:nvPr/>
        </p:nvCxnSpPr>
        <p:spPr>
          <a:xfrm>
            <a:off x="841150" y="3274984"/>
            <a:ext cx="1315200" cy="0"/>
          </a:xfrm>
          <a:prstGeom prst="straightConnector1">
            <a:avLst/>
          </a:prstGeom>
          <a:noFill/>
          <a:ln cap="flat" cmpd="sng" w="9525">
            <a:solidFill>
              <a:srgbClr val="FF0000"/>
            </a:solidFill>
            <a:prstDash val="solid"/>
            <a:round/>
            <a:headEnd len="med" w="med" type="none"/>
            <a:tailEnd len="med" w="med" type="triangle"/>
          </a:ln>
        </p:spPr>
      </p:cxnSp>
      <p:sp>
        <p:nvSpPr>
          <p:cNvPr id="6184" name="Google Shape;6184;p311"/>
          <p:cNvSpPr txBox="1"/>
          <p:nvPr/>
        </p:nvSpPr>
        <p:spPr>
          <a:xfrm>
            <a:off x="751450" y="2942584"/>
            <a:ext cx="1889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Read Block 7 (miss)</a:t>
            </a:r>
            <a:endParaRPr sz="1000">
              <a:solidFill>
                <a:schemeClr val="lt2"/>
              </a:solidFill>
            </a:endParaRPr>
          </a:p>
        </p:txBody>
      </p:sp>
      <p:cxnSp>
        <p:nvCxnSpPr>
          <p:cNvPr id="6185" name="Google Shape;6185;p311"/>
          <p:cNvCxnSpPr/>
          <p:nvPr/>
        </p:nvCxnSpPr>
        <p:spPr>
          <a:xfrm>
            <a:off x="841150" y="3452125"/>
            <a:ext cx="1315200" cy="0"/>
          </a:xfrm>
          <a:prstGeom prst="straightConnector1">
            <a:avLst/>
          </a:prstGeom>
          <a:noFill/>
          <a:ln cap="flat" cmpd="sng" w="9525">
            <a:solidFill>
              <a:srgbClr val="00FF00"/>
            </a:solidFill>
            <a:prstDash val="solid"/>
            <a:round/>
            <a:headEnd len="med" w="med" type="triangl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Welcome</a:t>
            </a:r>
            <a:endParaRPr/>
          </a:p>
          <a:p>
            <a:pPr indent="-342900" lvl="0" marL="457200" rtl="0" algn="l">
              <a:spcBef>
                <a:spcPts val="0"/>
              </a:spcBef>
              <a:spcAft>
                <a:spcPts val="0"/>
              </a:spcAft>
              <a:buSzPts val="1800"/>
              <a:buChar char="●"/>
            </a:pPr>
            <a:r>
              <a:rPr lang="en"/>
              <a:t>Who this course is for?</a:t>
            </a:r>
            <a:endParaRPr/>
          </a:p>
          <a:p>
            <a:pPr indent="-342900" lvl="0" marL="457200" rtl="0" algn="l">
              <a:spcBef>
                <a:spcPts val="0"/>
              </a:spcBef>
              <a:spcAft>
                <a:spcPts val="0"/>
              </a:spcAft>
              <a:buSzPts val="1800"/>
              <a:buChar char="●"/>
            </a:pPr>
            <a:r>
              <a:rPr lang="en"/>
              <a:t>Course Outline</a:t>
            </a:r>
            <a:endParaRPr/>
          </a:p>
        </p:txBody>
      </p:sp>
      <p:sp>
        <p:nvSpPr>
          <p:cNvPr id="70" name="Google Shape;70;p1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Producing machine code</a:t>
            </a:r>
            <a:endParaRPr/>
          </a:p>
        </p:txBody>
      </p:sp>
      <p:pic>
        <p:nvPicPr>
          <p:cNvPr id="279" name="Google Shape;279;p42"/>
          <p:cNvPicPr preferRelativeResize="0"/>
          <p:nvPr/>
        </p:nvPicPr>
        <p:blipFill>
          <a:blip r:embed="rId3">
            <a:alphaModFix/>
          </a:blip>
          <a:stretch>
            <a:fillRect/>
          </a:stretch>
        </p:blipFill>
        <p:spPr>
          <a:xfrm>
            <a:off x="373925" y="1087050"/>
            <a:ext cx="4708144" cy="3820975"/>
          </a:xfrm>
          <a:prstGeom prst="rect">
            <a:avLst/>
          </a:prstGeom>
          <a:noFill/>
          <a:ln>
            <a:noFill/>
          </a:ln>
        </p:spPr>
      </p:pic>
      <p:cxnSp>
        <p:nvCxnSpPr>
          <p:cNvPr id="280" name="Google Shape;280;p42"/>
          <p:cNvCxnSpPr/>
          <p:nvPr/>
        </p:nvCxnSpPr>
        <p:spPr>
          <a:xfrm>
            <a:off x="4146650" y="1633750"/>
            <a:ext cx="851400" cy="0"/>
          </a:xfrm>
          <a:prstGeom prst="straightConnector1">
            <a:avLst/>
          </a:prstGeom>
          <a:noFill/>
          <a:ln cap="flat" cmpd="sng" w="9525">
            <a:solidFill>
              <a:schemeClr val="dk1"/>
            </a:solidFill>
            <a:prstDash val="solid"/>
            <a:round/>
            <a:headEnd len="med" w="med" type="none"/>
            <a:tailEnd len="med" w="med" type="triangle"/>
          </a:ln>
        </p:spPr>
      </p:cxnSp>
      <p:sp>
        <p:nvSpPr>
          <p:cNvPr id="281" name="Google Shape;281;p42"/>
          <p:cNvSpPr txBox="1"/>
          <p:nvPr/>
        </p:nvSpPr>
        <p:spPr>
          <a:xfrm>
            <a:off x="4073575" y="1190700"/>
            <a:ext cx="15576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Compile</a:t>
            </a:r>
            <a:endParaRPr sz="1800">
              <a:solidFill>
                <a:schemeClr val="lt2"/>
              </a:solidFill>
            </a:endParaRPr>
          </a:p>
        </p:txBody>
      </p:sp>
      <p:pic>
        <p:nvPicPr>
          <p:cNvPr id="282" name="Google Shape;282;p42"/>
          <p:cNvPicPr preferRelativeResize="0"/>
          <p:nvPr/>
        </p:nvPicPr>
        <p:blipFill>
          <a:blip r:embed="rId4">
            <a:alphaModFix/>
          </a:blip>
          <a:stretch>
            <a:fillRect/>
          </a:stretch>
        </p:blipFill>
        <p:spPr>
          <a:xfrm>
            <a:off x="5177175" y="2188838"/>
            <a:ext cx="3809399" cy="1617400"/>
          </a:xfrm>
          <a:prstGeom prst="rect">
            <a:avLst/>
          </a:prstGeom>
          <a:noFill/>
          <a:ln>
            <a:noFill/>
          </a:ln>
        </p:spPr>
      </p:pic>
      <p:cxnSp>
        <p:nvCxnSpPr>
          <p:cNvPr id="283" name="Google Shape;283;p42"/>
          <p:cNvCxnSpPr/>
          <p:nvPr/>
        </p:nvCxnSpPr>
        <p:spPr>
          <a:xfrm>
            <a:off x="4859675" y="1855250"/>
            <a:ext cx="6900" cy="3011400"/>
          </a:xfrm>
          <a:prstGeom prst="straightConnector1">
            <a:avLst/>
          </a:prstGeom>
          <a:noFill/>
          <a:ln cap="flat" cmpd="sng" w="9525">
            <a:solidFill>
              <a:srgbClr val="EA9999"/>
            </a:solidFill>
            <a:prstDash val="solid"/>
            <a:round/>
            <a:headEnd len="med" w="med" type="none"/>
            <a:tailEnd len="med" w="med" type="none"/>
          </a:ln>
        </p:spPr>
      </p:cxnSp>
      <p:sp>
        <p:nvSpPr>
          <p:cNvPr id="284" name="Google Shape;284;p42"/>
          <p:cNvSpPr txBox="1"/>
          <p:nvPr/>
        </p:nvSpPr>
        <p:spPr>
          <a:xfrm>
            <a:off x="1540000" y="4617350"/>
            <a:ext cx="15576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 code</a:t>
            </a:r>
            <a:endParaRPr sz="1800">
              <a:solidFill>
                <a:schemeClr val="lt2"/>
              </a:solidFill>
            </a:endParaRPr>
          </a:p>
        </p:txBody>
      </p:sp>
      <p:sp>
        <p:nvSpPr>
          <p:cNvPr id="285" name="Google Shape;285;p42"/>
          <p:cNvSpPr txBox="1"/>
          <p:nvPr/>
        </p:nvSpPr>
        <p:spPr>
          <a:xfrm>
            <a:off x="6365150" y="4368050"/>
            <a:ext cx="1557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Assembly</a:t>
            </a:r>
            <a:endParaRPr sz="1800">
              <a:solidFill>
                <a:schemeClr val="lt2"/>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9" name="Shape 6189"/>
        <p:cNvGrpSpPr/>
        <p:nvPr/>
      </p:nvGrpSpPr>
      <p:grpSpPr>
        <a:xfrm>
          <a:off x="0" y="0"/>
          <a:ext cx="0" cy="0"/>
          <a:chOff x="0" y="0"/>
          <a:chExt cx="0" cy="0"/>
        </a:xfrm>
      </p:grpSpPr>
      <p:sp>
        <p:nvSpPr>
          <p:cNvPr id="6190" name="Google Shape;6190;p31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Page Cache (Write)</a:t>
            </a:r>
            <a:endParaRPr/>
          </a:p>
        </p:txBody>
      </p:sp>
      <p:sp>
        <p:nvSpPr>
          <p:cNvPr id="6191" name="Google Shape;6191;p312"/>
          <p:cNvSpPr txBox="1"/>
          <p:nvPr>
            <p:ph idx="1" type="body"/>
          </p:nvPr>
        </p:nvSpPr>
        <p:spPr>
          <a:xfrm>
            <a:off x="259500" y="1123400"/>
            <a:ext cx="7209900" cy="1448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User wants to write to Block 7</a:t>
            </a:r>
            <a:endParaRPr sz="1900"/>
          </a:p>
          <a:p>
            <a:pPr indent="-349250" lvl="0" marL="457200" rtl="0" algn="l">
              <a:spcBef>
                <a:spcPts val="0"/>
              </a:spcBef>
              <a:spcAft>
                <a:spcPts val="0"/>
              </a:spcAft>
              <a:buSzPts val="1900"/>
              <a:buChar char="●"/>
            </a:pPr>
            <a:r>
              <a:rPr lang="en" sz="1900"/>
              <a:t>OS writes to the page cache creating a new entry</a:t>
            </a:r>
            <a:endParaRPr sz="1900"/>
          </a:p>
          <a:p>
            <a:pPr indent="-349250" lvl="0" marL="457200" rtl="0" algn="l">
              <a:spcBef>
                <a:spcPts val="0"/>
              </a:spcBef>
              <a:spcAft>
                <a:spcPts val="0"/>
              </a:spcAft>
              <a:buSzPts val="1900"/>
              <a:buChar char="●"/>
            </a:pPr>
            <a:r>
              <a:rPr lang="en" sz="1900"/>
              <a:t>LATER the OS flushes the page cache to disk</a:t>
            </a:r>
            <a:endParaRPr sz="1900"/>
          </a:p>
          <a:p>
            <a:pPr indent="-349250" lvl="0" marL="457200" rtl="0" algn="l">
              <a:spcBef>
                <a:spcPts val="0"/>
              </a:spcBef>
              <a:spcAft>
                <a:spcPts val="0"/>
              </a:spcAft>
              <a:buSzPts val="1900"/>
              <a:buChar char="●"/>
            </a:pPr>
            <a:r>
              <a:rPr lang="en" sz="1900"/>
              <a:t>OR until fsync() is called</a:t>
            </a:r>
            <a:endParaRPr sz="1900"/>
          </a:p>
        </p:txBody>
      </p:sp>
      <p:sp>
        <p:nvSpPr>
          <p:cNvPr id="6192" name="Google Shape;6192;p312"/>
          <p:cNvSpPr/>
          <p:nvPr/>
        </p:nvSpPr>
        <p:spPr>
          <a:xfrm>
            <a:off x="2346750" y="3066725"/>
            <a:ext cx="1343100" cy="10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Page cache</a:t>
            </a:r>
            <a:endParaRPr/>
          </a:p>
          <a:p>
            <a:pPr indent="0" lvl="0" marL="0" rtl="0" algn="ctr">
              <a:spcBef>
                <a:spcPts val="0"/>
              </a:spcBef>
              <a:spcAft>
                <a:spcPts val="0"/>
              </a:spcAft>
              <a:buNone/>
            </a:pPr>
            <a:r>
              <a:rPr lang="en"/>
              <a:t>(memory)</a:t>
            </a:r>
            <a:endParaRPr/>
          </a:p>
        </p:txBody>
      </p:sp>
      <p:sp>
        <p:nvSpPr>
          <p:cNvPr id="6193" name="Google Shape;6193;p312"/>
          <p:cNvSpPr/>
          <p:nvPr/>
        </p:nvSpPr>
        <p:spPr>
          <a:xfrm>
            <a:off x="5378975" y="3066725"/>
            <a:ext cx="1343100" cy="102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Disk</a:t>
            </a:r>
            <a:endParaRPr/>
          </a:p>
        </p:txBody>
      </p:sp>
      <p:cxnSp>
        <p:nvCxnSpPr>
          <p:cNvPr id="6194" name="Google Shape;6194;p312"/>
          <p:cNvCxnSpPr/>
          <p:nvPr/>
        </p:nvCxnSpPr>
        <p:spPr>
          <a:xfrm>
            <a:off x="3849250" y="3304375"/>
            <a:ext cx="1315200" cy="0"/>
          </a:xfrm>
          <a:prstGeom prst="straightConnector1">
            <a:avLst/>
          </a:prstGeom>
          <a:noFill/>
          <a:ln cap="flat" cmpd="sng" w="9525">
            <a:solidFill>
              <a:srgbClr val="FF00FF"/>
            </a:solidFill>
            <a:prstDash val="solid"/>
            <a:round/>
            <a:headEnd len="med" w="med" type="none"/>
            <a:tailEnd len="med" w="med" type="triangle"/>
          </a:ln>
        </p:spPr>
      </p:cxnSp>
      <p:sp>
        <p:nvSpPr>
          <p:cNvPr id="6195" name="Google Shape;6195;p312"/>
          <p:cNvSpPr txBox="1"/>
          <p:nvPr/>
        </p:nvSpPr>
        <p:spPr>
          <a:xfrm>
            <a:off x="3802125" y="3003175"/>
            <a:ext cx="1805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Write</a:t>
            </a:r>
            <a:r>
              <a:rPr lang="en" sz="1000">
                <a:solidFill>
                  <a:schemeClr val="lt2"/>
                </a:solidFill>
              </a:rPr>
              <a:t> LBAs 56-63</a:t>
            </a:r>
            <a:endParaRPr sz="1000">
              <a:solidFill>
                <a:schemeClr val="lt2"/>
              </a:solidFill>
            </a:endParaRPr>
          </a:p>
        </p:txBody>
      </p:sp>
      <p:cxnSp>
        <p:nvCxnSpPr>
          <p:cNvPr id="6196" name="Google Shape;6196;p312"/>
          <p:cNvCxnSpPr/>
          <p:nvPr/>
        </p:nvCxnSpPr>
        <p:spPr>
          <a:xfrm>
            <a:off x="841150" y="3274984"/>
            <a:ext cx="1315200" cy="0"/>
          </a:xfrm>
          <a:prstGeom prst="straightConnector1">
            <a:avLst/>
          </a:prstGeom>
          <a:noFill/>
          <a:ln cap="flat" cmpd="sng" w="9525">
            <a:solidFill>
              <a:srgbClr val="FF0000"/>
            </a:solidFill>
            <a:prstDash val="solid"/>
            <a:round/>
            <a:headEnd len="med" w="med" type="none"/>
            <a:tailEnd len="med" w="med" type="triangle"/>
          </a:ln>
        </p:spPr>
      </p:cxnSp>
      <p:sp>
        <p:nvSpPr>
          <p:cNvPr id="6197" name="Google Shape;6197;p312"/>
          <p:cNvSpPr txBox="1"/>
          <p:nvPr/>
        </p:nvSpPr>
        <p:spPr>
          <a:xfrm>
            <a:off x="993800" y="2935850"/>
            <a:ext cx="11337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Write</a:t>
            </a:r>
            <a:r>
              <a:rPr lang="en" sz="1000">
                <a:solidFill>
                  <a:schemeClr val="lt2"/>
                </a:solidFill>
              </a:rPr>
              <a:t> Block 7 </a:t>
            </a:r>
            <a:endParaRPr sz="1000">
              <a:solidFill>
                <a:schemeClr val="lt2"/>
              </a:solidFill>
            </a:endParaRPr>
          </a:p>
        </p:txBody>
      </p:sp>
      <p:sp>
        <p:nvSpPr>
          <p:cNvPr id="6198" name="Google Shape;6198;p312"/>
          <p:cNvSpPr txBox="1"/>
          <p:nvPr/>
        </p:nvSpPr>
        <p:spPr>
          <a:xfrm>
            <a:off x="2613850" y="2785300"/>
            <a:ext cx="11337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rPr>
              <a:t>(Buffered)</a:t>
            </a:r>
            <a:endParaRPr sz="1000">
              <a:solidFill>
                <a:schemeClr val="lt2"/>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2" name="Shape 6202"/>
        <p:cNvGrpSpPr/>
        <p:nvPr/>
      </p:nvGrpSpPr>
      <p:grpSpPr>
        <a:xfrm>
          <a:off x="0" y="0"/>
          <a:ext cx="0" cy="0"/>
          <a:chOff x="0" y="0"/>
          <a:chExt cx="0" cy="0"/>
        </a:xfrm>
      </p:grpSpPr>
      <p:pic>
        <p:nvPicPr>
          <p:cNvPr id="6203" name="Google Shape;6203;p313"/>
          <p:cNvPicPr preferRelativeResize="0"/>
          <p:nvPr/>
        </p:nvPicPr>
        <p:blipFill rotWithShape="1">
          <a:blip r:embed="rId3">
            <a:alphaModFix/>
          </a:blip>
          <a:srcRect b="31280" l="0" r="0" t="0"/>
          <a:stretch/>
        </p:blipFill>
        <p:spPr>
          <a:xfrm>
            <a:off x="349725" y="1110825"/>
            <a:ext cx="5307249" cy="3534474"/>
          </a:xfrm>
          <a:prstGeom prst="rect">
            <a:avLst/>
          </a:prstGeom>
          <a:noFill/>
          <a:ln>
            <a:noFill/>
          </a:ln>
        </p:spPr>
      </p:pic>
      <p:sp>
        <p:nvSpPr>
          <p:cNvPr id="6204" name="Google Shape;6204;p313"/>
          <p:cNvSpPr/>
          <p:nvPr/>
        </p:nvSpPr>
        <p:spPr>
          <a:xfrm>
            <a:off x="558775" y="1501325"/>
            <a:ext cx="1083900" cy="2559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5" name="Google Shape;6205;p313"/>
          <p:cNvSpPr txBox="1"/>
          <p:nvPr>
            <p:ph type="title"/>
          </p:nvPr>
        </p:nvSpPr>
        <p:spPr>
          <a:xfrm>
            <a:off x="383875" y="37767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 many fsync is not good…</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9" name="Shape 6209"/>
        <p:cNvGrpSpPr/>
        <p:nvPr/>
      </p:nvGrpSpPr>
      <p:grpSpPr>
        <a:xfrm>
          <a:off x="0" y="0"/>
          <a:ext cx="0" cy="0"/>
          <a:chOff x="0" y="0"/>
          <a:chExt cx="0" cy="0"/>
        </a:xfrm>
      </p:grpSpPr>
      <p:sp>
        <p:nvSpPr>
          <p:cNvPr id="6210" name="Google Shape;6210;p3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Page cache woes </a:t>
            </a:r>
            <a:endParaRPr/>
          </a:p>
        </p:txBody>
      </p:sp>
      <p:sp>
        <p:nvSpPr>
          <p:cNvPr id="6211" name="Google Shape;6211;p314"/>
          <p:cNvSpPr txBox="1"/>
          <p:nvPr>
            <p:ph idx="1" type="body"/>
          </p:nvPr>
        </p:nvSpPr>
        <p:spPr>
          <a:xfrm>
            <a:off x="345625" y="1138900"/>
            <a:ext cx="6736200" cy="2620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Faster reads	</a:t>
            </a:r>
            <a:endParaRPr sz="2200"/>
          </a:p>
          <a:p>
            <a:pPr indent="-368300" lvl="1" marL="914400" rtl="0" algn="l">
              <a:spcBef>
                <a:spcPts val="0"/>
              </a:spcBef>
              <a:spcAft>
                <a:spcPts val="0"/>
              </a:spcAft>
              <a:buSzPts val="2200"/>
              <a:buChar char="○"/>
            </a:pPr>
            <a:r>
              <a:rPr lang="en" sz="2200"/>
              <a:t>two apps can page cache files</a:t>
            </a:r>
            <a:endParaRPr sz="2200"/>
          </a:p>
          <a:p>
            <a:pPr indent="-368300" lvl="0" marL="457200" rtl="0" algn="l">
              <a:spcBef>
                <a:spcPts val="0"/>
              </a:spcBef>
              <a:spcAft>
                <a:spcPts val="0"/>
              </a:spcAft>
              <a:buSzPts val="2200"/>
              <a:buChar char="●"/>
            </a:pPr>
            <a:r>
              <a:rPr lang="en" sz="2200"/>
              <a:t>Can cause corruption</a:t>
            </a:r>
            <a:endParaRPr sz="2200"/>
          </a:p>
          <a:p>
            <a:pPr indent="-368300" lvl="1" marL="914400" rtl="0" algn="l">
              <a:spcBef>
                <a:spcPts val="0"/>
              </a:spcBef>
              <a:spcAft>
                <a:spcPts val="0"/>
              </a:spcAft>
              <a:buSzPts val="2200"/>
              <a:buChar char="○"/>
            </a:pPr>
            <a:r>
              <a:rPr lang="en" sz="2200"/>
              <a:t>Write goes to cache then OS crashes</a:t>
            </a:r>
            <a:endParaRPr sz="2200"/>
          </a:p>
          <a:p>
            <a:pPr indent="-368300" lvl="1" marL="914400" rtl="0" algn="l">
              <a:spcBef>
                <a:spcPts val="0"/>
              </a:spcBef>
              <a:spcAft>
                <a:spcPts val="0"/>
              </a:spcAft>
              <a:buSzPts val="2200"/>
              <a:buChar char="○"/>
            </a:pPr>
            <a:r>
              <a:rPr lang="en" sz="2200"/>
              <a:t>Torn database pages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xEl>
                                              <p:pRg end="0" st="0"/>
                                            </p:txEl>
                                          </p:spTgt>
                                        </p:tgtEl>
                                        <p:attrNameLst>
                                          <p:attrName>style.visibility</p:attrName>
                                        </p:attrNameLst>
                                      </p:cBhvr>
                                      <p:to>
                                        <p:strVal val="visible"/>
                                      </p:to>
                                    </p:set>
                                    <p:animEffect filter="fade" transition="in">
                                      <p:cBhvr>
                                        <p:cTn dur="1000"/>
                                        <p:tgtEl>
                                          <p:spTgt spid="6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xEl>
                                              <p:pRg end="1" st="1"/>
                                            </p:txEl>
                                          </p:spTgt>
                                        </p:tgtEl>
                                        <p:attrNameLst>
                                          <p:attrName>style.visibility</p:attrName>
                                        </p:attrNameLst>
                                      </p:cBhvr>
                                      <p:to>
                                        <p:strVal val="visible"/>
                                      </p:to>
                                    </p:set>
                                    <p:animEffect filter="fade" transition="in">
                                      <p:cBhvr>
                                        <p:cTn dur="1000"/>
                                        <p:tgtEl>
                                          <p:spTgt spid="6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xEl>
                                              <p:pRg end="2" st="2"/>
                                            </p:txEl>
                                          </p:spTgt>
                                        </p:tgtEl>
                                        <p:attrNameLst>
                                          <p:attrName>style.visibility</p:attrName>
                                        </p:attrNameLst>
                                      </p:cBhvr>
                                      <p:to>
                                        <p:strVal val="visible"/>
                                      </p:to>
                                    </p:set>
                                    <p:animEffect filter="fade" transition="in">
                                      <p:cBhvr>
                                        <p:cTn dur="1000"/>
                                        <p:tgtEl>
                                          <p:spTgt spid="62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xEl>
                                              <p:pRg end="3" st="3"/>
                                            </p:txEl>
                                          </p:spTgt>
                                        </p:tgtEl>
                                        <p:attrNameLst>
                                          <p:attrName>style.visibility</p:attrName>
                                        </p:attrNameLst>
                                      </p:cBhvr>
                                      <p:to>
                                        <p:strVal val="visible"/>
                                      </p:to>
                                    </p:set>
                                    <p:animEffect filter="fade" transition="in">
                                      <p:cBhvr>
                                        <p:cTn dur="1000"/>
                                        <p:tgtEl>
                                          <p:spTgt spid="62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1">
                                            <p:txEl>
                                              <p:pRg end="4" st="4"/>
                                            </p:txEl>
                                          </p:spTgt>
                                        </p:tgtEl>
                                        <p:attrNameLst>
                                          <p:attrName>style.visibility</p:attrName>
                                        </p:attrNameLst>
                                      </p:cBhvr>
                                      <p:to>
                                        <p:strVal val="visible"/>
                                      </p:to>
                                    </p:set>
                                    <p:animEffect filter="fade" transition="in">
                                      <p:cBhvr>
                                        <p:cTn dur="1000"/>
                                        <p:tgtEl>
                                          <p:spTgt spid="621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5" name="Shape 6215"/>
        <p:cNvGrpSpPr/>
        <p:nvPr/>
      </p:nvGrpSpPr>
      <p:grpSpPr>
        <a:xfrm>
          <a:off x="0" y="0"/>
          <a:ext cx="0" cy="0"/>
          <a:chOff x="0" y="0"/>
          <a:chExt cx="0" cy="0"/>
        </a:xfrm>
      </p:grpSpPr>
      <p:sp>
        <p:nvSpPr>
          <p:cNvPr id="6216" name="Google Shape;6216;p3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Modes</a:t>
            </a:r>
            <a:endParaRPr/>
          </a:p>
        </p:txBody>
      </p:sp>
      <p:sp>
        <p:nvSpPr>
          <p:cNvPr id="6217" name="Google Shape;6217;p315"/>
          <p:cNvSpPr txBox="1"/>
          <p:nvPr>
            <p:ph idx="1" type="body"/>
          </p:nvPr>
        </p:nvSpPr>
        <p:spPr>
          <a:xfrm>
            <a:off x="345625" y="1138900"/>
            <a:ext cx="6736200" cy="2620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 file must be opened to be used</a:t>
            </a:r>
            <a:endParaRPr sz="2200"/>
          </a:p>
          <a:p>
            <a:pPr indent="-368300" lvl="0" marL="457200" rtl="0" algn="l">
              <a:spcBef>
                <a:spcPts val="0"/>
              </a:spcBef>
              <a:spcAft>
                <a:spcPts val="0"/>
              </a:spcAft>
              <a:buSzPts val="2200"/>
              <a:buChar char="●"/>
            </a:pPr>
            <a:r>
              <a:rPr lang="en" sz="2200"/>
              <a:t>Different modes in open</a:t>
            </a:r>
            <a:endParaRPr sz="2200"/>
          </a:p>
          <a:p>
            <a:pPr indent="-368300" lvl="0" marL="457200" rtl="0" algn="l">
              <a:spcBef>
                <a:spcPts val="0"/>
              </a:spcBef>
              <a:spcAft>
                <a:spcPts val="0"/>
              </a:spcAft>
              <a:buSzPts val="2200"/>
              <a:buChar char="●"/>
            </a:pPr>
            <a:r>
              <a:rPr lang="en" sz="2200"/>
              <a:t>Some examples</a:t>
            </a:r>
            <a:endParaRPr sz="2200"/>
          </a:p>
          <a:p>
            <a:pPr indent="-368300" lvl="0" marL="457200" rtl="0" algn="l">
              <a:spcBef>
                <a:spcPts val="0"/>
              </a:spcBef>
              <a:spcAft>
                <a:spcPts val="0"/>
              </a:spcAft>
              <a:buSzPts val="2200"/>
              <a:buChar char="●"/>
            </a:pPr>
            <a:r>
              <a:rPr lang="en" sz="2200"/>
              <a:t>O_APPEND - append mode</a:t>
            </a:r>
            <a:endParaRPr sz="2200"/>
          </a:p>
          <a:p>
            <a:pPr indent="-368300" lvl="0" marL="457200" rtl="0" algn="l">
              <a:spcBef>
                <a:spcPts val="0"/>
              </a:spcBef>
              <a:spcAft>
                <a:spcPts val="0"/>
              </a:spcAft>
              <a:buSzPts val="2200"/>
              <a:buChar char="●"/>
            </a:pPr>
            <a:r>
              <a:rPr lang="en" sz="2200"/>
              <a:t>O_DIRECT - skips page cache</a:t>
            </a:r>
            <a:endParaRPr sz="2200"/>
          </a:p>
          <a:p>
            <a:pPr indent="-368300" lvl="0" marL="457200" rtl="0" algn="l">
              <a:spcBef>
                <a:spcPts val="0"/>
              </a:spcBef>
              <a:spcAft>
                <a:spcPts val="0"/>
              </a:spcAft>
              <a:buSzPts val="2200"/>
              <a:buChar char="●"/>
            </a:pPr>
            <a:r>
              <a:rPr lang="en" sz="2200"/>
              <a:t>O_SYNC - write always flushes cache (slow)</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7">
                                            <p:txEl>
                                              <p:pRg end="0" st="0"/>
                                            </p:txEl>
                                          </p:spTgt>
                                        </p:tgtEl>
                                        <p:attrNameLst>
                                          <p:attrName>style.visibility</p:attrName>
                                        </p:attrNameLst>
                                      </p:cBhvr>
                                      <p:to>
                                        <p:strVal val="visible"/>
                                      </p:to>
                                    </p:set>
                                    <p:animEffect filter="fade" transition="in">
                                      <p:cBhvr>
                                        <p:cTn dur="1000"/>
                                        <p:tgtEl>
                                          <p:spTgt spid="62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7">
                                            <p:txEl>
                                              <p:pRg end="1" st="1"/>
                                            </p:txEl>
                                          </p:spTgt>
                                        </p:tgtEl>
                                        <p:attrNameLst>
                                          <p:attrName>style.visibility</p:attrName>
                                        </p:attrNameLst>
                                      </p:cBhvr>
                                      <p:to>
                                        <p:strVal val="visible"/>
                                      </p:to>
                                    </p:set>
                                    <p:animEffect filter="fade" transition="in">
                                      <p:cBhvr>
                                        <p:cTn dur="1000"/>
                                        <p:tgtEl>
                                          <p:spTgt spid="62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7">
                                            <p:txEl>
                                              <p:pRg end="2" st="2"/>
                                            </p:txEl>
                                          </p:spTgt>
                                        </p:tgtEl>
                                        <p:attrNameLst>
                                          <p:attrName>style.visibility</p:attrName>
                                        </p:attrNameLst>
                                      </p:cBhvr>
                                      <p:to>
                                        <p:strVal val="visible"/>
                                      </p:to>
                                    </p:set>
                                    <p:animEffect filter="fade" transition="in">
                                      <p:cBhvr>
                                        <p:cTn dur="1000"/>
                                        <p:tgtEl>
                                          <p:spTgt spid="62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7">
                                            <p:txEl>
                                              <p:pRg end="3" st="3"/>
                                            </p:txEl>
                                          </p:spTgt>
                                        </p:tgtEl>
                                        <p:attrNameLst>
                                          <p:attrName>style.visibility</p:attrName>
                                        </p:attrNameLst>
                                      </p:cBhvr>
                                      <p:to>
                                        <p:strVal val="visible"/>
                                      </p:to>
                                    </p:set>
                                    <p:animEffect filter="fade" transition="in">
                                      <p:cBhvr>
                                        <p:cTn dur="1000"/>
                                        <p:tgtEl>
                                          <p:spTgt spid="62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7">
                                            <p:txEl>
                                              <p:pRg end="4" st="4"/>
                                            </p:txEl>
                                          </p:spTgt>
                                        </p:tgtEl>
                                        <p:attrNameLst>
                                          <p:attrName>style.visibility</p:attrName>
                                        </p:attrNameLst>
                                      </p:cBhvr>
                                      <p:to>
                                        <p:strVal val="visible"/>
                                      </p:to>
                                    </p:set>
                                    <p:animEffect filter="fade" transition="in">
                                      <p:cBhvr>
                                        <p:cTn dur="1000"/>
                                        <p:tgtEl>
                                          <p:spTgt spid="62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7">
                                            <p:txEl>
                                              <p:pRg end="5" st="5"/>
                                            </p:txEl>
                                          </p:spTgt>
                                        </p:tgtEl>
                                        <p:attrNameLst>
                                          <p:attrName>style.visibility</p:attrName>
                                        </p:attrNameLst>
                                      </p:cBhvr>
                                      <p:to>
                                        <p:strVal val="visible"/>
                                      </p:to>
                                    </p:set>
                                    <p:animEffect filter="fade" transition="in">
                                      <p:cBhvr>
                                        <p:cTn dur="1000"/>
                                        <p:tgtEl>
                                          <p:spTgt spid="62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1" name="Shape 6221"/>
        <p:cNvGrpSpPr/>
        <p:nvPr/>
      </p:nvGrpSpPr>
      <p:grpSpPr>
        <a:xfrm>
          <a:off x="0" y="0"/>
          <a:ext cx="0" cy="0"/>
          <a:chOff x="0" y="0"/>
          <a:chExt cx="0" cy="0"/>
        </a:xfrm>
      </p:grpSpPr>
      <p:sp>
        <p:nvSpPr>
          <p:cNvPr id="6222" name="Google Shape;6222;p3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Postgres/MySQL and File Modes in WAL</a:t>
            </a:r>
            <a:endParaRPr/>
          </a:p>
        </p:txBody>
      </p:sp>
      <p:pic>
        <p:nvPicPr>
          <p:cNvPr id="6223" name="Google Shape;6223;p316"/>
          <p:cNvPicPr preferRelativeResize="0"/>
          <p:nvPr/>
        </p:nvPicPr>
        <p:blipFill>
          <a:blip r:embed="rId3">
            <a:alphaModFix/>
          </a:blip>
          <a:stretch>
            <a:fillRect/>
          </a:stretch>
        </p:blipFill>
        <p:spPr>
          <a:xfrm>
            <a:off x="152400" y="1170125"/>
            <a:ext cx="7882700" cy="1792750"/>
          </a:xfrm>
          <a:prstGeom prst="rect">
            <a:avLst/>
          </a:prstGeom>
          <a:noFill/>
          <a:ln>
            <a:noFill/>
          </a:ln>
        </p:spPr>
      </p:pic>
      <p:pic>
        <p:nvPicPr>
          <p:cNvPr id="6224" name="Google Shape;6224;p316"/>
          <p:cNvPicPr preferRelativeResize="0"/>
          <p:nvPr/>
        </p:nvPicPr>
        <p:blipFill>
          <a:blip r:embed="rId4">
            <a:alphaModFix/>
          </a:blip>
          <a:stretch>
            <a:fillRect/>
          </a:stretch>
        </p:blipFill>
        <p:spPr>
          <a:xfrm>
            <a:off x="5557425" y="1858300"/>
            <a:ext cx="3499499" cy="2689850"/>
          </a:xfrm>
          <a:prstGeom prst="rect">
            <a:avLst/>
          </a:prstGeom>
          <a:noFill/>
          <a:ln>
            <a:noFill/>
          </a:ln>
        </p:spPr>
      </p:pic>
      <p:pic>
        <p:nvPicPr>
          <p:cNvPr id="6225" name="Google Shape;6225;p316"/>
          <p:cNvPicPr preferRelativeResize="0"/>
          <p:nvPr/>
        </p:nvPicPr>
        <p:blipFill>
          <a:blip r:embed="rId5">
            <a:alphaModFix/>
          </a:blip>
          <a:stretch>
            <a:fillRect/>
          </a:stretch>
        </p:blipFill>
        <p:spPr>
          <a:xfrm>
            <a:off x="872350" y="3171675"/>
            <a:ext cx="2274075" cy="1279550"/>
          </a:xfrm>
          <a:prstGeom prst="rect">
            <a:avLst/>
          </a:prstGeom>
          <a:noFill/>
          <a:ln>
            <a:noFill/>
          </a:ln>
        </p:spPr>
      </p:pic>
      <p:pic>
        <p:nvPicPr>
          <p:cNvPr id="6226" name="Google Shape;6226;p316"/>
          <p:cNvPicPr preferRelativeResize="0"/>
          <p:nvPr/>
        </p:nvPicPr>
        <p:blipFill>
          <a:blip r:embed="rId6">
            <a:alphaModFix/>
          </a:blip>
          <a:stretch>
            <a:fillRect/>
          </a:stretch>
        </p:blipFill>
        <p:spPr>
          <a:xfrm>
            <a:off x="7006975" y="2055975"/>
            <a:ext cx="1982874" cy="1115700"/>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0" name="Shape 6230"/>
        <p:cNvGrpSpPr/>
        <p:nvPr/>
      </p:nvGrpSpPr>
      <p:grpSpPr>
        <a:xfrm>
          <a:off x="0" y="0"/>
          <a:ext cx="0" cy="0"/>
          <a:chOff x="0" y="0"/>
          <a:chExt cx="0" cy="0"/>
        </a:xfrm>
      </p:grpSpPr>
      <p:sp>
        <p:nvSpPr>
          <p:cNvPr id="6231" name="Google Shape;6231;p31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Partitions</a:t>
            </a:r>
            <a:endParaRPr/>
          </a:p>
        </p:txBody>
      </p:sp>
      <p:pic>
        <p:nvPicPr>
          <p:cNvPr id="6232" name="Google Shape;6232;p317"/>
          <p:cNvPicPr preferRelativeResize="0"/>
          <p:nvPr/>
        </p:nvPicPr>
        <p:blipFill>
          <a:blip r:embed="rId3">
            <a:alphaModFix/>
          </a:blip>
          <a:stretch>
            <a:fillRect/>
          </a:stretch>
        </p:blipFill>
        <p:spPr>
          <a:xfrm>
            <a:off x="7317350" y="1946925"/>
            <a:ext cx="1315076" cy="778750"/>
          </a:xfrm>
          <a:prstGeom prst="rect">
            <a:avLst/>
          </a:prstGeom>
          <a:noFill/>
          <a:ln>
            <a:noFill/>
          </a:ln>
        </p:spPr>
      </p:pic>
      <p:sp>
        <p:nvSpPr>
          <p:cNvPr id="6233" name="Google Shape;6233;p317"/>
          <p:cNvSpPr/>
          <p:nvPr/>
        </p:nvSpPr>
        <p:spPr>
          <a:xfrm>
            <a:off x="6826250" y="2205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a:t>
            </a:r>
            <a:endParaRPr sz="700"/>
          </a:p>
        </p:txBody>
      </p:sp>
      <p:sp>
        <p:nvSpPr>
          <p:cNvPr id="6234" name="Google Shape;6234;p317"/>
          <p:cNvSpPr/>
          <p:nvPr/>
        </p:nvSpPr>
        <p:spPr>
          <a:xfrm>
            <a:off x="6826250" y="50239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2</a:t>
            </a:r>
            <a:endParaRPr sz="700"/>
          </a:p>
        </p:txBody>
      </p:sp>
      <p:sp>
        <p:nvSpPr>
          <p:cNvPr id="6235" name="Google Shape;6235;p317"/>
          <p:cNvSpPr/>
          <p:nvPr/>
        </p:nvSpPr>
        <p:spPr>
          <a:xfrm>
            <a:off x="6826250" y="7842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3</a:t>
            </a:r>
            <a:endParaRPr sz="700"/>
          </a:p>
        </p:txBody>
      </p:sp>
      <p:sp>
        <p:nvSpPr>
          <p:cNvPr id="6236" name="Google Shape;6236;p317"/>
          <p:cNvSpPr/>
          <p:nvPr/>
        </p:nvSpPr>
        <p:spPr>
          <a:xfrm>
            <a:off x="6826250" y="106664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4</a:t>
            </a:r>
            <a:endParaRPr sz="700"/>
          </a:p>
        </p:txBody>
      </p:sp>
      <p:sp>
        <p:nvSpPr>
          <p:cNvPr id="6237" name="Google Shape;6237;p317"/>
          <p:cNvSpPr/>
          <p:nvPr/>
        </p:nvSpPr>
        <p:spPr>
          <a:xfrm>
            <a:off x="6826250" y="13490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5</a:t>
            </a:r>
            <a:endParaRPr sz="700"/>
          </a:p>
        </p:txBody>
      </p:sp>
      <p:sp>
        <p:nvSpPr>
          <p:cNvPr id="6238" name="Google Shape;6238;p317"/>
          <p:cNvSpPr/>
          <p:nvPr/>
        </p:nvSpPr>
        <p:spPr>
          <a:xfrm>
            <a:off x="6826250" y="163089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6</a:t>
            </a:r>
            <a:endParaRPr sz="700"/>
          </a:p>
        </p:txBody>
      </p:sp>
      <p:sp>
        <p:nvSpPr>
          <p:cNvPr id="6239" name="Google Shape;6239;p317"/>
          <p:cNvSpPr/>
          <p:nvPr/>
        </p:nvSpPr>
        <p:spPr>
          <a:xfrm>
            <a:off x="6826250" y="19127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7</a:t>
            </a:r>
            <a:endParaRPr sz="700"/>
          </a:p>
        </p:txBody>
      </p:sp>
      <p:sp>
        <p:nvSpPr>
          <p:cNvPr id="6240" name="Google Shape;6240;p317"/>
          <p:cNvSpPr/>
          <p:nvPr/>
        </p:nvSpPr>
        <p:spPr>
          <a:xfrm>
            <a:off x="6826250" y="219514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8</a:t>
            </a:r>
            <a:endParaRPr sz="700"/>
          </a:p>
        </p:txBody>
      </p:sp>
      <p:sp>
        <p:nvSpPr>
          <p:cNvPr id="6241" name="Google Shape;6241;p317"/>
          <p:cNvSpPr/>
          <p:nvPr/>
        </p:nvSpPr>
        <p:spPr>
          <a:xfrm>
            <a:off x="6826250" y="24775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9</a:t>
            </a:r>
            <a:endParaRPr sz="700"/>
          </a:p>
        </p:txBody>
      </p:sp>
      <p:sp>
        <p:nvSpPr>
          <p:cNvPr id="6242" name="Google Shape;6242;p317"/>
          <p:cNvSpPr/>
          <p:nvPr/>
        </p:nvSpPr>
        <p:spPr>
          <a:xfrm>
            <a:off x="6826250" y="275939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10</a:t>
            </a:r>
            <a:endParaRPr sz="700"/>
          </a:p>
        </p:txBody>
      </p:sp>
      <p:sp>
        <p:nvSpPr>
          <p:cNvPr id="6243" name="Google Shape;6243;p317"/>
          <p:cNvSpPr/>
          <p:nvPr/>
        </p:nvSpPr>
        <p:spPr>
          <a:xfrm>
            <a:off x="6826250" y="30412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11</a:t>
            </a:r>
            <a:endParaRPr sz="700"/>
          </a:p>
        </p:txBody>
      </p:sp>
      <p:sp>
        <p:nvSpPr>
          <p:cNvPr id="6244" name="Google Shape;6244;p317"/>
          <p:cNvSpPr/>
          <p:nvPr/>
        </p:nvSpPr>
        <p:spPr>
          <a:xfrm>
            <a:off x="6826250" y="332364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12</a:t>
            </a:r>
            <a:endParaRPr sz="700"/>
          </a:p>
        </p:txBody>
      </p:sp>
      <p:sp>
        <p:nvSpPr>
          <p:cNvPr id="6245" name="Google Shape;6245;p317"/>
          <p:cNvSpPr/>
          <p:nvPr/>
        </p:nvSpPr>
        <p:spPr>
          <a:xfrm>
            <a:off x="6826250" y="36060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13</a:t>
            </a:r>
            <a:endParaRPr sz="700"/>
          </a:p>
        </p:txBody>
      </p:sp>
      <p:sp>
        <p:nvSpPr>
          <p:cNvPr id="6246" name="Google Shape;6246;p317"/>
          <p:cNvSpPr/>
          <p:nvPr/>
        </p:nvSpPr>
        <p:spPr>
          <a:xfrm>
            <a:off x="6826250" y="388789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14</a:t>
            </a:r>
            <a:endParaRPr sz="700"/>
          </a:p>
        </p:txBody>
      </p:sp>
      <p:sp>
        <p:nvSpPr>
          <p:cNvPr id="6247" name="Google Shape;6247;p317"/>
          <p:cNvSpPr/>
          <p:nvPr/>
        </p:nvSpPr>
        <p:spPr>
          <a:xfrm>
            <a:off x="6826250" y="4169750"/>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15</a:t>
            </a:r>
            <a:endParaRPr sz="700"/>
          </a:p>
        </p:txBody>
      </p:sp>
      <p:sp>
        <p:nvSpPr>
          <p:cNvPr id="6248" name="Google Shape;6248;p317"/>
          <p:cNvSpPr/>
          <p:nvPr/>
        </p:nvSpPr>
        <p:spPr>
          <a:xfrm>
            <a:off x="6826250" y="445214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LBA 16</a:t>
            </a:r>
            <a:endParaRPr sz="700"/>
          </a:p>
        </p:txBody>
      </p:sp>
      <p:sp>
        <p:nvSpPr>
          <p:cNvPr id="6249" name="Google Shape;6249;p317"/>
          <p:cNvSpPr txBox="1"/>
          <p:nvPr>
            <p:ph idx="1" type="body"/>
          </p:nvPr>
        </p:nvSpPr>
        <p:spPr>
          <a:xfrm>
            <a:off x="259500" y="1123400"/>
            <a:ext cx="5358000" cy="2642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Disks are exposed as big array of LBAS (logical sectors)</a:t>
            </a:r>
            <a:endParaRPr sz="1900"/>
          </a:p>
          <a:p>
            <a:pPr indent="-349250" lvl="0" marL="457200" rtl="0" algn="l">
              <a:spcBef>
                <a:spcPts val="0"/>
              </a:spcBef>
              <a:spcAft>
                <a:spcPts val="0"/>
              </a:spcAft>
              <a:buSzPts val="1900"/>
              <a:buChar char="●"/>
            </a:pPr>
            <a:r>
              <a:rPr lang="en" sz="1900"/>
              <a:t>Partitions start from LBA and end in an LBA</a:t>
            </a:r>
            <a:endParaRPr sz="1900"/>
          </a:p>
          <a:p>
            <a:pPr indent="-349250" lvl="0" marL="457200" rtl="0" algn="l">
              <a:spcBef>
                <a:spcPts val="0"/>
              </a:spcBef>
              <a:spcAft>
                <a:spcPts val="0"/>
              </a:spcAft>
              <a:buSzPts val="1900"/>
              <a:buChar char="●"/>
            </a:pPr>
            <a:r>
              <a:rPr lang="en" sz="1900"/>
              <a:t>Provides logical </a:t>
            </a:r>
            <a:r>
              <a:rPr lang="en" sz="1900"/>
              <a:t>segmentation</a:t>
            </a:r>
            <a:endParaRPr sz="1900"/>
          </a:p>
          <a:p>
            <a:pPr indent="-349250" lvl="0" marL="457200" rtl="0" algn="l">
              <a:spcBef>
                <a:spcPts val="0"/>
              </a:spcBef>
              <a:spcAft>
                <a:spcPts val="0"/>
              </a:spcAft>
              <a:buSzPts val="1900"/>
              <a:buChar char="●"/>
            </a:pPr>
            <a:r>
              <a:rPr lang="en" sz="1900"/>
              <a:t>E.g. Partition 1 - is LBA 1 - LBA 4</a:t>
            </a:r>
            <a:endParaRPr sz="1900"/>
          </a:p>
          <a:p>
            <a:pPr indent="-349250" lvl="0" marL="457200" rtl="0" algn="l">
              <a:spcBef>
                <a:spcPts val="0"/>
              </a:spcBef>
              <a:spcAft>
                <a:spcPts val="0"/>
              </a:spcAft>
              <a:buSzPts val="1900"/>
              <a:buChar char="●"/>
            </a:pPr>
            <a:r>
              <a:rPr lang="en" sz="1900"/>
              <a:t>Each partition can have its own FS</a:t>
            </a:r>
            <a:endParaRPr sz="1900"/>
          </a:p>
          <a:p>
            <a:pPr indent="-349250" lvl="0" marL="457200" rtl="0" algn="l">
              <a:spcBef>
                <a:spcPts val="0"/>
              </a:spcBef>
              <a:spcAft>
                <a:spcPts val="0"/>
              </a:spcAft>
              <a:buSzPts val="1900"/>
              <a:buChar char="●"/>
            </a:pPr>
            <a:r>
              <a:rPr lang="en" sz="1900"/>
              <a:t>Each FS different Block size (cluster)</a:t>
            </a:r>
            <a:endParaRPr sz="1900"/>
          </a:p>
        </p:txBody>
      </p:sp>
      <p:sp>
        <p:nvSpPr>
          <p:cNvPr id="6250" name="Google Shape;6250;p317"/>
          <p:cNvSpPr/>
          <p:nvPr/>
        </p:nvSpPr>
        <p:spPr>
          <a:xfrm>
            <a:off x="6826250" y="4734543"/>
            <a:ext cx="491100" cy="28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a:t>
            </a:r>
            <a:endParaRPr sz="700"/>
          </a:p>
        </p:txBody>
      </p:sp>
      <p:sp>
        <p:nvSpPr>
          <p:cNvPr id="6251" name="Google Shape;6251;p317"/>
          <p:cNvSpPr/>
          <p:nvPr/>
        </p:nvSpPr>
        <p:spPr>
          <a:xfrm>
            <a:off x="6254700" y="215425"/>
            <a:ext cx="491100" cy="1104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P1</a:t>
            </a:r>
            <a:endParaRPr/>
          </a:p>
        </p:txBody>
      </p:sp>
      <p:sp>
        <p:nvSpPr>
          <p:cNvPr id="6252" name="Google Shape;6252;p317"/>
          <p:cNvSpPr/>
          <p:nvPr/>
        </p:nvSpPr>
        <p:spPr>
          <a:xfrm>
            <a:off x="6254700" y="1348950"/>
            <a:ext cx="491100" cy="25395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P2</a:t>
            </a:r>
            <a:endParaRPr/>
          </a:p>
        </p:txBody>
      </p:sp>
      <p:sp>
        <p:nvSpPr>
          <p:cNvPr id="6253" name="Google Shape;6253;p317"/>
          <p:cNvSpPr/>
          <p:nvPr/>
        </p:nvSpPr>
        <p:spPr>
          <a:xfrm>
            <a:off x="6254700" y="3917975"/>
            <a:ext cx="491100" cy="8166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P3</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7" name="Shape 6257"/>
        <p:cNvGrpSpPr/>
        <p:nvPr/>
      </p:nvGrpSpPr>
      <p:grpSpPr>
        <a:xfrm>
          <a:off x="0" y="0"/>
          <a:ext cx="0" cy="0"/>
          <a:chOff x="0" y="0"/>
          <a:chExt cx="0" cy="0"/>
        </a:xfrm>
      </p:grpSpPr>
      <p:sp>
        <p:nvSpPr>
          <p:cNvPr id="6258" name="Google Shape;6258;p31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Partition A</a:t>
            </a:r>
            <a:r>
              <a:rPr lang="en"/>
              <a:t>lignment</a:t>
            </a:r>
            <a:r>
              <a:rPr lang="en"/>
              <a:t> </a:t>
            </a:r>
            <a:endParaRPr/>
          </a:p>
        </p:txBody>
      </p:sp>
      <p:sp>
        <p:nvSpPr>
          <p:cNvPr id="6259" name="Google Shape;6259;p318"/>
          <p:cNvSpPr txBox="1"/>
          <p:nvPr>
            <p:ph idx="1" type="body"/>
          </p:nvPr>
        </p:nvSpPr>
        <p:spPr>
          <a:xfrm>
            <a:off x="198900" y="1123400"/>
            <a:ext cx="56718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Partition starting at an odd LBA</a:t>
            </a:r>
            <a:endParaRPr sz="2200"/>
          </a:p>
          <a:p>
            <a:pPr indent="-368300" lvl="0" marL="457200" rtl="0" algn="l">
              <a:spcBef>
                <a:spcPts val="0"/>
              </a:spcBef>
              <a:spcAft>
                <a:spcPts val="0"/>
              </a:spcAft>
              <a:buSzPts val="2200"/>
              <a:buChar char="●"/>
            </a:pPr>
            <a:r>
              <a:rPr lang="en" sz="2200"/>
              <a:t>Say 8 LBAs map to 1 PBA</a:t>
            </a:r>
            <a:endParaRPr sz="2200"/>
          </a:p>
          <a:p>
            <a:pPr indent="-368300" lvl="0" marL="457200" rtl="0" algn="l">
              <a:spcBef>
                <a:spcPts val="0"/>
              </a:spcBef>
              <a:spcAft>
                <a:spcPts val="0"/>
              </a:spcAft>
              <a:buSzPts val="2200"/>
              <a:buChar char="●"/>
            </a:pPr>
            <a:r>
              <a:rPr lang="en" sz="2200"/>
              <a:t>FS Block size is 8 LBAs</a:t>
            </a:r>
            <a:endParaRPr sz="2200"/>
          </a:p>
          <a:p>
            <a:pPr indent="-368300" lvl="0" marL="457200" rtl="0" algn="l">
              <a:spcBef>
                <a:spcPts val="0"/>
              </a:spcBef>
              <a:spcAft>
                <a:spcPts val="0"/>
              </a:spcAft>
              <a:buSzPts val="2200"/>
              <a:buChar char="●"/>
            </a:pPr>
            <a:r>
              <a:rPr lang="en" sz="2200"/>
              <a:t>Partition starts at LBA 2</a:t>
            </a:r>
            <a:endParaRPr sz="2200"/>
          </a:p>
          <a:p>
            <a:pPr indent="-368300" lvl="0" marL="457200" rtl="0" algn="l">
              <a:spcBef>
                <a:spcPts val="0"/>
              </a:spcBef>
              <a:spcAft>
                <a:spcPts val="0"/>
              </a:spcAft>
              <a:buSzPts val="2200"/>
              <a:buChar char="●"/>
            </a:pPr>
            <a:r>
              <a:rPr lang="en" sz="2200"/>
              <a:t>One fs block is 2-9 LBAs</a:t>
            </a:r>
            <a:endParaRPr sz="2200"/>
          </a:p>
          <a:p>
            <a:pPr indent="-368300" lvl="1" marL="914400" rtl="0" algn="l">
              <a:spcBef>
                <a:spcPts val="0"/>
              </a:spcBef>
              <a:spcAft>
                <a:spcPts val="0"/>
              </a:spcAft>
              <a:buSzPts val="2200"/>
              <a:buChar char="○"/>
            </a:pPr>
            <a:r>
              <a:rPr lang="en" sz="2200"/>
              <a:t>Means PBA 1 &amp; PBA 2 </a:t>
            </a:r>
            <a:endParaRPr sz="2200"/>
          </a:p>
          <a:p>
            <a:pPr indent="-368300" lvl="0" marL="457200" rtl="0" algn="l">
              <a:spcBef>
                <a:spcPts val="0"/>
              </a:spcBef>
              <a:spcAft>
                <a:spcPts val="0"/>
              </a:spcAft>
              <a:buSzPts val="2200"/>
              <a:buChar char="●"/>
            </a:pPr>
            <a:r>
              <a:rPr lang="en" sz="2200"/>
              <a:t>Overlapping! </a:t>
            </a:r>
            <a:endParaRPr sz="2200"/>
          </a:p>
          <a:p>
            <a:pPr indent="-368300" lvl="0" marL="457200" rtl="0" algn="l">
              <a:spcBef>
                <a:spcPts val="0"/>
              </a:spcBef>
              <a:spcAft>
                <a:spcPts val="0"/>
              </a:spcAft>
              <a:buSzPts val="2200"/>
              <a:buChar char="●"/>
            </a:pPr>
            <a:r>
              <a:rPr lang="en" sz="2200"/>
              <a:t>Performance issues</a:t>
            </a:r>
            <a:endParaRPr sz="2200"/>
          </a:p>
        </p:txBody>
      </p:sp>
      <p:pic>
        <p:nvPicPr>
          <p:cNvPr id="6260" name="Google Shape;6260;p318"/>
          <p:cNvPicPr preferRelativeResize="0"/>
          <p:nvPr/>
        </p:nvPicPr>
        <p:blipFill>
          <a:blip r:embed="rId3">
            <a:alphaModFix/>
          </a:blip>
          <a:stretch>
            <a:fillRect/>
          </a:stretch>
        </p:blipFill>
        <p:spPr>
          <a:xfrm>
            <a:off x="5691273" y="417400"/>
            <a:ext cx="3122851" cy="2642400"/>
          </a:xfrm>
          <a:prstGeom prst="rect">
            <a:avLst/>
          </a:prstGeom>
          <a:noFill/>
          <a:ln>
            <a:noFill/>
          </a:ln>
        </p:spPr>
      </p:pic>
      <p:sp>
        <p:nvSpPr>
          <p:cNvPr id="6261" name="Google Shape;6261;p318"/>
          <p:cNvSpPr txBox="1"/>
          <p:nvPr/>
        </p:nvSpPr>
        <p:spPr>
          <a:xfrm>
            <a:off x="5776350" y="3240800"/>
            <a:ext cx="2066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Credit: IBM</a:t>
            </a:r>
            <a:endParaRPr sz="1100">
              <a:solidFill>
                <a:schemeClr val="lt2"/>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5" name="Shape 6265"/>
        <p:cNvGrpSpPr/>
        <p:nvPr/>
      </p:nvGrpSpPr>
      <p:grpSpPr>
        <a:xfrm>
          <a:off x="0" y="0"/>
          <a:ext cx="0" cy="0"/>
          <a:chOff x="0" y="0"/>
          <a:chExt cx="0" cy="0"/>
        </a:xfrm>
      </p:grpSpPr>
      <p:sp>
        <p:nvSpPr>
          <p:cNvPr id="6266" name="Google Shape;6266;p31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File Systems</a:t>
            </a:r>
            <a:endParaRPr/>
          </a:p>
        </p:txBody>
      </p:sp>
      <p:sp>
        <p:nvSpPr>
          <p:cNvPr id="6267" name="Google Shape;6267;p319"/>
          <p:cNvSpPr txBox="1"/>
          <p:nvPr>
            <p:ph idx="1" type="body"/>
          </p:nvPr>
        </p:nvSpPr>
        <p:spPr>
          <a:xfrm>
            <a:off x="259500" y="1123400"/>
            <a:ext cx="4170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Success moves of file systems</a:t>
            </a:r>
            <a:endParaRPr sz="2200"/>
          </a:p>
          <a:p>
            <a:pPr indent="-368300" lvl="0" marL="457200" rtl="0" algn="l">
              <a:spcBef>
                <a:spcPts val="0"/>
              </a:spcBef>
              <a:spcAft>
                <a:spcPts val="0"/>
              </a:spcAft>
              <a:buSzPts val="2200"/>
              <a:buChar char="●"/>
            </a:pPr>
            <a:r>
              <a:rPr lang="en" sz="2200"/>
              <a:t>Allegro moved their Kafka from ext4 to XFS</a:t>
            </a:r>
            <a:endParaRPr sz="2200"/>
          </a:p>
          <a:p>
            <a:pPr indent="-368300" lvl="0" marL="457200" rtl="0" algn="l">
              <a:spcBef>
                <a:spcPts val="0"/>
              </a:spcBef>
              <a:spcAft>
                <a:spcPts val="0"/>
              </a:spcAft>
              <a:buSzPts val="2200"/>
              <a:buChar char="●"/>
            </a:pPr>
            <a:r>
              <a:rPr lang="en" sz="2200"/>
              <a:t>The cost of journal commits</a:t>
            </a:r>
            <a:endParaRPr sz="2200"/>
          </a:p>
          <a:p>
            <a:pPr indent="-368300" lvl="0" marL="457200" rtl="0" algn="l">
              <a:spcBef>
                <a:spcPts val="0"/>
              </a:spcBef>
              <a:spcAft>
                <a:spcPts val="0"/>
              </a:spcAft>
              <a:buSzPts val="2200"/>
              <a:buChar char="●"/>
            </a:pPr>
            <a:r>
              <a:rPr lang="en" sz="2200"/>
              <a:t>Metadata updates</a:t>
            </a:r>
            <a:endParaRPr sz="2200"/>
          </a:p>
        </p:txBody>
      </p:sp>
      <p:pic>
        <p:nvPicPr>
          <p:cNvPr id="6268" name="Google Shape;6268;p319"/>
          <p:cNvPicPr preferRelativeResize="0"/>
          <p:nvPr/>
        </p:nvPicPr>
        <p:blipFill>
          <a:blip r:embed="rId3">
            <a:alphaModFix/>
          </a:blip>
          <a:stretch>
            <a:fillRect/>
          </a:stretch>
        </p:blipFill>
        <p:spPr>
          <a:xfrm>
            <a:off x="4374725" y="238825"/>
            <a:ext cx="4665849" cy="4665849"/>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2" name="Shape 6272"/>
        <p:cNvGrpSpPr/>
        <p:nvPr/>
      </p:nvGrpSpPr>
      <p:grpSpPr>
        <a:xfrm>
          <a:off x="0" y="0"/>
          <a:ext cx="0" cy="0"/>
          <a:chOff x="0" y="0"/>
          <a:chExt cx="0" cy="0"/>
        </a:xfrm>
      </p:grpSpPr>
      <p:sp>
        <p:nvSpPr>
          <p:cNvPr id="6273" name="Google Shape;6273;p32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274" name="Google Shape;6274;p32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File systems exposes files and directories</a:t>
            </a:r>
            <a:endParaRPr sz="2200"/>
          </a:p>
          <a:p>
            <a:pPr indent="-368300" lvl="0" marL="457200" rtl="0" algn="l">
              <a:spcBef>
                <a:spcPts val="0"/>
              </a:spcBef>
              <a:spcAft>
                <a:spcPts val="0"/>
              </a:spcAft>
              <a:buSzPts val="2200"/>
              <a:buChar char="●"/>
            </a:pPr>
            <a:r>
              <a:rPr lang="en" sz="2200"/>
              <a:t>Itself has a structure and storage</a:t>
            </a:r>
            <a:endParaRPr sz="2200"/>
          </a:p>
          <a:p>
            <a:pPr indent="-368300" lvl="0" marL="457200" rtl="0" algn="l">
              <a:spcBef>
                <a:spcPts val="0"/>
              </a:spcBef>
              <a:spcAft>
                <a:spcPts val="0"/>
              </a:spcAft>
              <a:buSzPts val="2200"/>
              <a:buChar char="●"/>
            </a:pPr>
            <a:r>
              <a:rPr lang="en" sz="2200"/>
              <a:t>Linked to the OS page cache</a:t>
            </a:r>
            <a:endParaRPr sz="2200"/>
          </a:p>
          <a:p>
            <a:pPr indent="-368300" lvl="0" marL="457200" rtl="0" algn="l">
              <a:spcBef>
                <a:spcPts val="0"/>
              </a:spcBef>
              <a:spcAft>
                <a:spcPts val="0"/>
              </a:spcAft>
              <a:buSzPts val="2200"/>
              <a:buChar char="●"/>
            </a:pPr>
            <a:r>
              <a:rPr lang="en" sz="2200"/>
              <a:t>Translation of POSIX read, fs block, to pages</a:t>
            </a:r>
            <a:endParaRPr sz="2200"/>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8" name="Shape 6278"/>
        <p:cNvGrpSpPr/>
        <p:nvPr/>
      </p:nvGrpSpPr>
      <p:grpSpPr>
        <a:xfrm>
          <a:off x="0" y="0"/>
          <a:ext cx="0" cy="0"/>
          <a:chOff x="0" y="0"/>
          <a:chExt cx="0" cy="0"/>
        </a:xfrm>
      </p:grpSpPr>
      <p:sp>
        <p:nvSpPr>
          <p:cNvPr id="6279" name="Google Shape;6279;p321"/>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 simple read</a:t>
            </a:r>
            <a:endParaRPr/>
          </a:p>
        </p:txBody>
      </p:sp>
      <p:sp>
        <p:nvSpPr>
          <p:cNvPr id="6280" name="Google Shape;6280;p321"/>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really happens behind a read?</a:t>
            </a:r>
            <a:endParaRPr/>
          </a:p>
        </p:txBody>
      </p:sp>
      <p:sp>
        <p:nvSpPr>
          <p:cNvPr id="6281" name="Google Shape;6281;p32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Compiling</a:t>
            </a:r>
            <a:endParaRPr/>
          </a:p>
        </p:txBody>
      </p:sp>
      <p:pic>
        <p:nvPicPr>
          <p:cNvPr id="291" name="Google Shape;291;p43"/>
          <p:cNvPicPr preferRelativeResize="0"/>
          <p:nvPr/>
        </p:nvPicPr>
        <p:blipFill rotWithShape="1">
          <a:blip r:embed="rId3">
            <a:alphaModFix/>
          </a:blip>
          <a:srcRect b="0" l="12018" r="0" t="0"/>
          <a:stretch/>
        </p:blipFill>
        <p:spPr>
          <a:xfrm>
            <a:off x="484575" y="1489675"/>
            <a:ext cx="3351575" cy="1617400"/>
          </a:xfrm>
          <a:prstGeom prst="rect">
            <a:avLst/>
          </a:prstGeom>
          <a:noFill/>
          <a:ln>
            <a:noFill/>
          </a:ln>
        </p:spPr>
      </p:pic>
      <p:sp>
        <p:nvSpPr>
          <p:cNvPr id="292" name="Google Shape;292;p43"/>
          <p:cNvSpPr/>
          <p:nvPr/>
        </p:nvSpPr>
        <p:spPr>
          <a:xfrm>
            <a:off x="396600" y="1349925"/>
            <a:ext cx="3570000" cy="189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43"/>
          <p:cNvSpPr txBox="1"/>
          <p:nvPr/>
        </p:nvSpPr>
        <p:spPr>
          <a:xfrm>
            <a:off x="1302070" y="3419775"/>
            <a:ext cx="13527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Assembly</a:t>
            </a:r>
            <a:endParaRPr sz="1800">
              <a:solidFill>
                <a:schemeClr val="lt2"/>
              </a:solidFill>
            </a:endParaRPr>
          </a:p>
        </p:txBody>
      </p:sp>
      <p:sp>
        <p:nvSpPr>
          <p:cNvPr id="294" name="Google Shape;294;p43"/>
          <p:cNvSpPr txBox="1"/>
          <p:nvPr/>
        </p:nvSpPr>
        <p:spPr>
          <a:xfrm>
            <a:off x="101124" y="4458275"/>
            <a:ext cx="3810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Note, machine code is different from assembly,</a:t>
            </a:r>
            <a:endParaRPr i="1" sz="800">
              <a:solidFill>
                <a:schemeClr val="lt2"/>
              </a:solidFill>
            </a:endParaRPr>
          </a:p>
          <a:p>
            <a:pPr indent="0" lvl="0" marL="0" rtl="0" algn="l">
              <a:spcBef>
                <a:spcPts val="0"/>
              </a:spcBef>
              <a:spcAft>
                <a:spcPts val="0"/>
              </a:spcAft>
              <a:buNone/>
            </a:pPr>
            <a:r>
              <a:rPr i="1" lang="en" sz="800">
                <a:solidFill>
                  <a:schemeClr val="lt2"/>
                </a:solidFill>
              </a:rPr>
              <a:t> For sake of illustration I’ll use assembly as machine code for readability </a:t>
            </a:r>
            <a:endParaRPr i="1" sz="800">
              <a:solidFill>
                <a:schemeClr val="lt2"/>
              </a:solidFill>
            </a:endParaRPr>
          </a:p>
          <a:p>
            <a:pPr indent="0" lvl="0" marL="0" rtl="0" algn="l">
              <a:spcBef>
                <a:spcPts val="0"/>
              </a:spcBef>
              <a:spcAft>
                <a:spcPts val="0"/>
              </a:spcAft>
              <a:buNone/>
            </a:pPr>
            <a:r>
              <a:rPr i="1" lang="en" sz="800">
                <a:solidFill>
                  <a:schemeClr val="lt2"/>
                </a:solidFill>
              </a:rPr>
              <a:t>as most instructions are 1 to 1</a:t>
            </a:r>
            <a:endParaRPr i="1" sz="800">
              <a:solidFill>
                <a:schemeClr val="lt2"/>
              </a:solidFill>
            </a:endParaRPr>
          </a:p>
        </p:txBody>
      </p:sp>
      <p:sp>
        <p:nvSpPr>
          <p:cNvPr id="295" name="Google Shape;295;p43"/>
          <p:cNvSpPr txBox="1"/>
          <p:nvPr/>
        </p:nvSpPr>
        <p:spPr>
          <a:xfrm>
            <a:off x="5487825" y="3419775"/>
            <a:ext cx="27363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Machine code </a:t>
            </a:r>
            <a:endParaRPr sz="1800">
              <a:solidFill>
                <a:schemeClr val="lt2"/>
              </a:solidFill>
            </a:endParaRPr>
          </a:p>
        </p:txBody>
      </p:sp>
      <p:pic>
        <p:nvPicPr>
          <p:cNvPr id="296" name="Google Shape;296;p43"/>
          <p:cNvPicPr preferRelativeResize="0"/>
          <p:nvPr/>
        </p:nvPicPr>
        <p:blipFill>
          <a:blip r:embed="rId4">
            <a:alphaModFix/>
          </a:blip>
          <a:stretch>
            <a:fillRect/>
          </a:stretch>
        </p:blipFill>
        <p:spPr>
          <a:xfrm>
            <a:off x="4308950" y="1443414"/>
            <a:ext cx="4761006" cy="1709925"/>
          </a:xfrm>
          <a:prstGeom prst="rect">
            <a:avLst/>
          </a:prstGeom>
          <a:noFill/>
          <a:ln>
            <a:noFill/>
          </a:ln>
        </p:spPr>
      </p:pic>
      <p:sp>
        <p:nvSpPr>
          <p:cNvPr id="297" name="Google Shape;297;p43"/>
          <p:cNvSpPr/>
          <p:nvPr/>
        </p:nvSpPr>
        <p:spPr>
          <a:xfrm>
            <a:off x="4252600" y="1349950"/>
            <a:ext cx="4670700" cy="189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5" name="Shape 6285"/>
        <p:cNvGrpSpPr/>
        <p:nvPr/>
      </p:nvGrpSpPr>
      <p:grpSpPr>
        <a:xfrm>
          <a:off x="0" y="0"/>
          <a:ext cx="0" cy="0"/>
          <a:chOff x="0" y="0"/>
          <a:chExt cx="0" cy="0"/>
        </a:xfrm>
      </p:grpSpPr>
      <p:sp>
        <p:nvSpPr>
          <p:cNvPr id="6286" name="Google Shape;6286;p32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POSIX</a:t>
            </a:r>
            <a:endParaRPr/>
          </a:p>
        </p:txBody>
      </p:sp>
      <p:pic>
        <p:nvPicPr>
          <p:cNvPr id="6287" name="Google Shape;6287;p322"/>
          <p:cNvPicPr preferRelativeResize="0"/>
          <p:nvPr/>
        </p:nvPicPr>
        <p:blipFill>
          <a:blip r:embed="rId3">
            <a:alphaModFix/>
          </a:blip>
          <a:stretch>
            <a:fillRect/>
          </a:stretch>
        </p:blipFill>
        <p:spPr>
          <a:xfrm>
            <a:off x="380825" y="1232425"/>
            <a:ext cx="4845751" cy="716550"/>
          </a:xfrm>
          <a:prstGeom prst="rect">
            <a:avLst/>
          </a:prstGeom>
          <a:noFill/>
          <a:ln>
            <a:noFill/>
          </a:ln>
        </p:spPr>
      </p:pic>
      <p:pic>
        <p:nvPicPr>
          <p:cNvPr id="6288" name="Google Shape;6288;p322"/>
          <p:cNvPicPr preferRelativeResize="0"/>
          <p:nvPr/>
        </p:nvPicPr>
        <p:blipFill>
          <a:blip r:embed="rId4">
            <a:alphaModFix/>
          </a:blip>
          <a:stretch>
            <a:fillRect/>
          </a:stretch>
        </p:blipFill>
        <p:spPr>
          <a:xfrm>
            <a:off x="380825" y="2260600"/>
            <a:ext cx="5876925" cy="781050"/>
          </a:xfrm>
          <a:prstGeom prst="rect">
            <a:avLst/>
          </a:prstGeom>
          <a:noFill/>
          <a:ln>
            <a:noFill/>
          </a:ln>
        </p:spPr>
      </p:pic>
      <p:pic>
        <p:nvPicPr>
          <p:cNvPr id="6289" name="Google Shape;6289;p322"/>
          <p:cNvPicPr preferRelativeResize="0"/>
          <p:nvPr/>
        </p:nvPicPr>
        <p:blipFill rotWithShape="1">
          <a:blip r:embed="rId5">
            <a:alphaModFix/>
          </a:blip>
          <a:srcRect b="-5294" l="-1579" r="1579" t="22431"/>
          <a:stretch/>
        </p:blipFill>
        <p:spPr>
          <a:xfrm>
            <a:off x="305950" y="3170575"/>
            <a:ext cx="4829175" cy="1191775"/>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3" name="Shape 6293"/>
        <p:cNvGrpSpPr/>
        <p:nvPr/>
      </p:nvGrpSpPr>
      <p:grpSpPr>
        <a:xfrm>
          <a:off x="0" y="0"/>
          <a:ext cx="0" cy="0"/>
          <a:chOff x="0" y="0"/>
          <a:chExt cx="0" cy="0"/>
        </a:xfrm>
      </p:grpSpPr>
      <p:sp>
        <p:nvSpPr>
          <p:cNvPr id="6294" name="Google Shape;6294;p32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example</a:t>
            </a:r>
            <a:endParaRPr/>
          </a:p>
        </p:txBody>
      </p:sp>
      <p:sp>
        <p:nvSpPr>
          <p:cNvPr id="6295" name="Google Shape;6295;p323"/>
          <p:cNvSpPr txBox="1"/>
          <p:nvPr>
            <p:ph idx="1" type="body"/>
          </p:nvPr>
        </p:nvSpPr>
        <p:spPr>
          <a:xfrm>
            <a:off x="259500" y="1123400"/>
            <a:ext cx="9708900" cy="3376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Read entire file “test.dat”, 5000 bytes</a:t>
            </a:r>
            <a:endParaRPr sz="2200"/>
          </a:p>
          <a:p>
            <a:pPr indent="-368300" lvl="0" marL="457200" rtl="0" algn="l">
              <a:spcBef>
                <a:spcPts val="0"/>
              </a:spcBef>
              <a:spcAft>
                <a:spcPts val="0"/>
              </a:spcAft>
              <a:buSzPts val="2200"/>
              <a:buChar char="●"/>
            </a:pPr>
            <a:r>
              <a:rPr lang="en" sz="2200"/>
              <a:t>Logical sector size 4096, physical sector size 4096</a:t>
            </a:r>
            <a:endParaRPr sz="2200"/>
          </a:p>
          <a:p>
            <a:pPr indent="-368300" lvl="0" marL="457200" rtl="0" algn="l">
              <a:spcBef>
                <a:spcPts val="0"/>
              </a:spcBef>
              <a:spcAft>
                <a:spcPts val="0"/>
              </a:spcAft>
              <a:buSzPts val="2200"/>
              <a:buChar char="●"/>
            </a:pPr>
            <a:r>
              <a:rPr lang="en" sz="2200"/>
              <a:t>Page size 4096</a:t>
            </a:r>
            <a:endParaRPr sz="2200"/>
          </a:p>
          <a:p>
            <a:pPr indent="-368300" lvl="0" marL="457200" rtl="0" algn="l">
              <a:spcBef>
                <a:spcPts val="0"/>
              </a:spcBef>
              <a:spcAft>
                <a:spcPts val="0"/>
              </a:spcAft>
              <a:buSzPts val="2200"/>
              <a:buChar char="●"/>
            </a:pPr>
            <a:r>
              <a:rPr lang="en" sz="2200"/>
              <a:t>File system block 4096</a:t>
            </a:r>
            <a:endParaRPr sz="2200"/>
          </a:p>
          <a:p>
            <a:pPr indent="-368300" lvl="0" marL="457200" rtl="0" algn="l">
              <a:spcBef>
                <a:spcPts val="0"/>
              </a:spcBef>
              <a:spcAft>
                <a:spcPts val="0"/>
              </a:spcAft>
              <a:buSzPts val="2200"/>
              <a:buChar char="●"/>
            </a:pPr>
            <a:r>
              <a:rPr lang="en" sz="2200"/>
              <a:t>1 Block = 1 LBA (sector)</a:t>
            </a:r>
            <a:endParaRPr sz="2200"/>
          </a:p>
          <a:p>
            <a:pPr indent="-368300" lvl="0" marL="457200" rtl="0" algn="l">
              <a:spcBef>
                <a:spcPts val="0"/>
              </a:spcBef>
              <a:spcAft>
                <a:spcPts val="0"/>
              </a:spcAft>
              <a:buSzPts val="2200"/>
              <a:buChar char="●"/>
            </a:pPr>
            <a:r>
              <a:rPr lang="en" sz="2200"/>
              <a:t>Two blocks:</a:t>
            </a:r>
            <a:endParaRPr sz="2200"/>
          </a:p>
          <a:p>
            <a:pPr indent="-368300" lvl="1" marL="914400" rtl="0" algn="l">
              <a:spcBef>
                <a:spcPts val="0"/>
              </a:spcBef>
              <a:spcAft>
                <a:spcPts val="0"/>
              </a:spcAft>
              <a:buSzPts val="2200"/>
              <a:buChar char="○"/>
            </a:pPr>
            <a:r>
              <a:rPr lang="en" sz="2200"/>
              <a:t>One full block and </a:t>
            </a:r>
            <a:endParaRPr sz="2200"/>
          </a:p>
          <a:p>
            <a:pPr indent="-368300" lvl="1" marL="914400" rtl="0" algn="l">
              <a:spcBef>
                <a:spcPts val="0"/>
              </a:spcBef>
              <a:spcAft>
                <a:spcPts val="0"/>
              </a:spcAft>
              <a:buSzPts val="2200"/>
              <a:buChar char="○"/>
            </a:pPr>
            <a:r>
              <a:rPr lang="en" sz="2200"/>
              <a:t>another block with 1000 bytes</a:t>
            </a:r>
            <a:endParaRPr sz="2200"/>
          </a:p>
        </p:txBody>
      </p:sp>
      <p:sp>
        <p:nvSpPr>
          <p:cNvPr id="6296" name="Google Shape;6296;p323"/>
          <p:cNvSpPr/>
          <p:nvPr/>
        </p:nvSpPr>
        <p:spPr>
          <a:xfrm>
            <a:off x="7213350" y="1163000"/>
            <a:ext cx="1620000" cy="12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23"/>
          <p:cNvSpPr txBox="1"/>
          <p:nvPr/>
        </p:nvSpPr>
        <p:spPr>
          <a:xfrm>
            <a:off x="6991050" y="738350"/>
            <a:ext cx="2064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Test.dat (5000 bytes)</a:t>
            </a:r>
            <a:endParaRPr>
              <a:solidFill>
                <a:schemeClr val="lt2"/>
              </a:solidFill>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1" name="Shape 6301"/>
        <p:cNvGrpSpPr/>
        <p:nvPr/>
      </p:nvGrpSpPr>
      <p:grpSpPr>
        <a:xfrm>
          <a:off x="0" y="0"/>
          <a:ext cx="0" cy="0"/>
          <a:chOff x="0" y="0"/>
          <a:chExt cx="0" cy="0"/>
        </a:xfrm>
      </p:grpSpPr>
      <p:sp>
        <p:nvSpPr>
          <p:cNvPr id="6302" name="Google Shape;6302;p3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file Blocks</a:t>
            </a:r>
            <a:endParaRPr/>
          </a:p>
        </p:txBody>
      </p:sp>
      <p:sp>
        <p:nvSpPr>
          <p:cNvPr id="6303" name="Google Shape;6303;p324"/>
          <p:cNvSpPr/>
          <p:nvPr/>
        </p:nvSpPr>
        <p:spPr>
          <a:xfrm>
            <a:off x="2355000" y="37323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304" name="Google Shape;6304;p324"/>
          <p:cNvSpPr/>
          <p:nvPr/>
        </p:nvSpPr>
        <p:spPr>
          <a:xfrm>
            <a:off x="2708310" y="37323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305" name="Google Shape;6305;p324"/>
          <p:cNvSpPr/>
          <p:nvPr/>
        </p:nvSpPr>
        <p:spPr>
          <a:xfrm>
            <a:off x="3061568" y="3732363"/>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306" name="Google Shape;6306;p324"/>
          <p:cNvSpPr/>
          <p:nvPr/>
        </p:nvSpPr>
        <p:spPr>
          <a:xfrm>
            <a:off x="3414877" y="3732363"/>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E</a:t>
            </a:r>
            <a:endParaRPr b="1" sz="700"/>
          </a:p>
        </p:txBody>
      </p:sp>
      <p:sp>
        <p:nvSpPr>
          <p:cNvPr id="6307" name="Google Shape;6307;p324"/>
          <p:cNvSpPr/>
          <p:nvPr/>
        </p:nvSpPr>
        <p:spPr>
          <a:xfrm>
            <a:off x="3768175" y="37324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308" name="Google Shape;6308;p324"/>
          <p:cNvSpPr/>
          <p:nvPr/>
        </p:nvSpPr>
        <p:spPr>
          <a:xfrm>
            <a:off x="4121485" y="37324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309" name="Google Shape;6309;p324"/>
          <p:cNvSpPr/>
          <p:nvPr/>
        </p:nvSpPr>
        <p:spPr>
          <a:xfrm>
            <a:off x="4474743" y="3732476"/>
            <a:ext cx="332400" cy="283800"/>
          </a:xfrm>
          <a:prstGeom prst="rect">
            <a:avLst/>
          </a:prstGeom>
          <a:solidFill>
            <a:schemeClr val="accent1"/>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310" name="Google Shape;6310;p324"/>
          <p:cNvSpPr/>
          <p:nvPr/>
        </p:nvSpPr>
        <p:spPr>
          <a:xfrm>
            <a:off x="4828052" y="373247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311" name="Google Shape;6311;p324"/>
          <p:cNvSpPr txBox="1"/>
          <p:nvPr/>
        </p:nvSpPr>
        <p:spPr>
          <a:xfrm>
            <a:off x="2372400" y="3360313"/>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0</a:t>
            </a:r>
            <a:endParaRPr>
              <a:solidFill>
                <a:schemeClr val="lt2"/>
              </a:solidFill>
            </a:endParaRPr>
          </a:p>
        </p:txBody>
      </p:sp>
      <p:sp>
        <p:nvSpPr>
          <p:cNvPr id="6312" name="Google Shape;6312;p324"/>
          <p:cNvSpPr txBox="1"/>
          <p:nvPr/>
        </p:nvSpPr>
        <p:spPr>
          <a:xfrm>
            <a:off x="1461325" y="3360325"/>
            <a:ext cx="6999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Block</a:t>
            </a:r>
            <a:endParaRPr>
              <a:solidFill>
                <a:schemeClr val="lt2"/>
              </a:solidFill>
            </a:endParaRPr>
          </a:p>
        </p:txBody>
      </p:sp>
      <p:sp>
        <p:nvSpPr>
          <p:cNvPr id="6313" name="Google Shape;6313;p324"/>
          <p:cNvSpPr txBox="1"/>
          <p:nvPr/>
        </p:nvSpPr>
        <p:spPr>
          <a:xfrm>
            <a:off x="2732632" y="3367235"/>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1</a:t>
            </a:r>
            <a:endParaRPr>
              <a:solidFill>
                <a:schemeClr val="lt2"/>
              </a:solidFill>
            </a:endParaRPr>
          </a:p>
        </p:txBody>
      </p:sp>
      <p:sp>
        <p:nvSpPr>
          <p:cNvPr id="6314" name="Google Shape;6314;p324"/>
          <p:cNvSpPr txBox="1"/>
          <p:nvPr/>
        </p:nvSpPr>
        <p:spPr>
          <a:xfrm>
            <a:off x="3072045" y="3367235"/>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a:t>
            </a:r>
            <a:endParaRPr>
              <a:solidFill>
                <a:schemeClr val="lt2"/>
              </a:solidFill>
            </a:endParaRPr>
          </a:p>
        </p:txBody>
      </p:sp>
      <p:sp>
        <p:nvSpPr>
          <p:cNvPr id="6315" name="Google Shape;6315;p324"/>
          <p:cNvSpPr txBox="1"/>
          <p:nvPr/>
        </p:nvSpPr>
        <p:spPr>
          <a:xfrm>
            <a:off x="3432282" y="3374168"/>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3</a:t>
            </a:r>
            <a:endParaRPr>
              <a:solidFill>
                <a:schemeClr val="lt2"/>
              </a:solidFill>
            </a:endParaRPr>
          </a:p>
        </p:txBody>
      </p:sp>
      <p:sp>
        <p:nvSpPr>
          <p:cNvPr id="6316" name="Google Shape;6316;p324"/>
          <p:cNvSpPr txBox="1"/>
          <p:nvPr/>
        </p:nvSpPr>
        <p:spPr>
          <a:xfrm>
            <a:off x="3792507" y="3358326"/>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4</a:t>
            </a:r>
            <a:endParaRPr>
              <a:solidFill>
                <a:schemeClr val="lt2"/>
              </a:solidFill>
            </a:endParaRPr>
          </a:p>
        </p:txBody>
      </p:sp>
      <p:sp>
        <p:nvSpPr>
          <p:cNvPr id="6317" name="Google Shape;6317;p324"/>
          <p:cNvSpPr txBox="1"/>
          <p:nvPr/>
        </p:nvSpPr>
        <p:spPr>
          <a:xfrm>
            <a:off x="4152732" y="3368280"/>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5</a:t>
            </a:r>
            <a:endParaRPr>
              <a:solidFill>
                <a:schemeClr val="lt2"/>
              </a:solidFill>
            </a:endParaRPr>
          </a:p>
        </p:txBody>
      </p:sp>
      <p:sp>
        <p:nvSpPr>
          <p:cNvPr id="6318" name="Google Shape;6318;p324"/>
          <p:cNvSpPr txBox="1"/>
          <p:nvPr/>
        </p:nvSpPr>
        <p:spPr>
          <a:xfrm>
            <a:off x="4512957" y="3366283"/>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6</a:t>
            </a:r>
            <a:endParaRPr>
              <a:solidFill>
                <a:schemeClr val="lt2"/>
              </a:solidFill>
            </a:endParaRPr>
          </a:p>
        </p:txBody>
      </p:sp>
      <p:sp>
        <p:nvSpPr>
          <p:cNvPr id="6319" name="Google Shape;6319;p324"/>
          <p:cNvSpPr txBox="1"/>
          <p:nvPr/>
        </p:nvSpPr>
        <p:spPr>
          <a:xfrm>
            <a:off x="4873182" y="3360371"/>
            <a:ext cx="2976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7</a:t>
            </a:r>
            <a:endParaRPr>
              <a:solidFill>
                <a:schemeClr val="lt2"/>
              </a:solidFill>
            </a:endParaRPr>
          </a:p>
        </p:txBody>
      </p:sp>
      <p:sp>
        <p:nvSpPr>
          <p:cNvPr id="6320" name="Google Shape;6320;p324"/>
          <p:cNvSpPr txBox="1"/>
          <p:nvPr/>
        </p:nvSpPr>
        <p:spPr>
          <a:xfrm>
            <a:off x="247325" y="3714275"/>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File</a:t>
            </a:r>
            <a:endParaRPr>
              <a:solidFill>
                <a:schemeClr val="lt2"/>
              </a:solidFill>
            </a:endParaRPr>
          </a:p>
          <a:p>
            <a:pPr indent="0" lvl="0" marL="0" rtl="0" algn="l">
              <a:spcBef>
                <a:spcPts val="0"/>
              </a:spcBef>
              <a:spcAft>
                <a:spcPts val="0"/>
              </a:spcAft>
              <a:buNone/>
            </a:pPr>
            <a:r>
              <a:rPr lang="en">
                <a:solidFill>
                  <a:schemeClr val="lt2"/>
                </a:solidFill>
              </a:rPr>
              <a:t>Name:</a:t>
            </a:r>
            <a:r>
              <a:rPr lang="en">
                <a:solidFill>
                  <a:srgbClr val="FF0000"/>
                </a:solidFill>
              </a:rPr>
              <a:t> test.dat</a:t>
            </a:r>
            <a:endParaRPr>
              <a:solidFill>
                <a:srgbClr val="FF0000"/>
              </a:solidFill>
            </a:endParaRPr>
          </a:p>
          <a:p>
            <a:pPr indent="0" lvl="0" marL="0" rtl="0" algn="l">
              <a:spcBef>
                <a:spcPts val="0"/>
              </a:spcBef>
              <a:spcAft>
                <a:spcPts val="0"/>
              </a:spcAft>
              <a:buNone/>
            </a:pPr>
            <a:r>
              <a:rPr lang="en">
                <a:solidFill>
                  <a:schemeClr val="lt2"/>
                </a:solidFill>
              </a:rPr>
              <a:t>Start Block: 6</a:t>
            </a:r>
            <a:endParaRPr>
              <a:solidFill>
                <a:schemeClr val="lt2"/>
              </a:solidFill>
            </a:endParaRPr>
          </a:p>
        </p:txBody>
      </p:sp>
      <p:cxnSp>
        <p:nvCxnSpPr>
          <p:cNvPr id="6321" name="Google Shape;6321;p324"/>
          <p:cNvCxnSpPr>
            <a:endCxn id="6318" idx="0"/>
          </p:cNvCxnSpPr>
          <p:nvPr/>
        </p:nvCxnSpPr>
        <p:spPr>
          <a:xfrm flipH="1">
            <a:off x="4661757" y="3204283"/>
            <a:ext cx="289200" cy="162000"/>
          </a:xfrm>
          <a:prstGeom prst="straightConnector1">
            <a:avLst/>
          </a:prstGeom>
          <a:noFill/>
          <a:ln cap="flat" cmpd="sng" w="9525">
            <a:solidFill>
              <a:srgbClr val="DF3079"/>
            </a:solidFill>
            <a:prstDash val="solid"/>
            <a:round/>
            <a:headEnd len="med" w="med" type="none"/>
            <a:tailEnd len="med" w="med" type="triangle"/>
          </a:ln>
        </p:spPr>
      </p:cxnSp>
      <p:sp>
        <p:nvSpPr>
          <p:cNvPr id="6322" name="Google Shape;6322;p324"/>
          <p:cNvSpPr txBox="1"/>
          <p:nvPr/>
        </p:nvSpPr>
        <p:spPr>
          <a:xfrm>
            <a:off x="4950950" y="2936375"/>
            <a:ext cx="11352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rPr>
              <a:t>test.dat</a:t>
            </a:r>
            <a:endParaRPr>
              <a:solidFill>
                <a:srgbClr val="DF3079"/>
              </a:solidFill>
            </a:endParaRPr>
          </a:p>
        </p:txBody>
      </p:sp>
      <p:cxnSp>
        <p:nvCxnSpPr>
          <p:cNvPr id="6323" name="Google Shape;6323;p324"/>
          <p:cNvCxnSpPr>
            <a:stCxn id="6309" idx="2"/>
            <a:endCxn id="6306" idx="2"/>
          </p:cNvCxnSpPr>
          <p:nvPr/>
        </p:nvCxnSpPr>
        <p:spPr>
          <a:xfrm rot="5400000">
            <a:off x="4110693" y="3486626"/>
            <a:ext cx="600" cy="1059900"/>
          </a:xfrm>
          <a:prstGeom prst="curvedConnector3">
            <a:avLst>
              <a:gd fmla="val 39687500" name="adj1"/>
            </a:avLst>
          </a:prstGeom>
          <a:noFill/>
          <a:ln cap="flat" cmpd="sng" w="9525">
            <a:solidFill>
              <a:schemeClr val="accent5"/>
            </a:solidFill>
            <a:prstDash val="solid"/>
            <a:round/>
            <a:headEnd len="med" w="med" type="none"/>
            <a:tailEnd len="med" w="med" type="triangle"/>
          </a:ln>
        </p:spPr>
      </p:cxnSp>
      <p:sp>
        <p:nvSpPr>
          <p:cNvPr id="6324" name="Google Shape;6324;p324"/>
          <p:cNvSpPr txBox="1"/>
          <p:nvPr>
            <p:ph idx="1" type="body"/>
          </p:nvPr>
        </p:nvSpPr>
        <p:spPr>
          <a:xfrm>
            <a:off x="259500" y="1123400"/>
            <a:ext cx="9708900" cy="1707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Issue read command on the file</a:t>
            </a:r>
            <a:endParaRPr sz="2200"/>
          </a:p>
          <a:p>
            <a:pPr indent="-368300" lvl="0" marL="457200" rtl="0" algn="l">
              <a:spcBef>
                <a:spcPts val="0"/>
              </a:spcBef>
              <a:spcAft>
                <a:spcPts val="0"/>
              </a:spcAft>
              <a:buSzPts val="2200"/>
              <a:buChar char="●"/>
            </a:pPr>
            <a:r>
              <a:rPr lang="en" sz="2200"/>
              <a:t>The OS reads the file system metadata</a:t>
            </a:r>
            <a:endParaRPr sz="2200"/>
          </a:p>
          <a:p>
            <a:pPr indent="-368300" lvl="0" marL="457200" rtl="0" algn="l">
              <a:spcBef>
                <a:spcPts val="0"/>
              </a:spcBef>
              <a:spcAft>
                <a:spcPts val="0"/>
              </a:spcAft>
              <a:buSzPts val="2200"/>
              <a:buChar char="●"/>
            </a:pPr>
            <a:r>
              <a:rPr lang="en" sz="2200"/>
              <a:t>Find the start block, follow until end of file </a:t>
            </a:r>
            <a:endParaRPr sz="2200"/>
          </a:p>
          <a:p>
            <a:pPr indent="-368300" lvl="0" marL="457200" rtl="0" algn="l">
              <a:spcBef>
                <a:spcPts val="0"/>
              </a:spcBef>
              <a:spcAft>
                <a:spcPts val="0"/>
              </a:spcAft>
              <a:buSzPts val="2200"/>
              <a:buChar char="●"/>
            </a:pPr>
            <a:r>
              <a:rPr lang="en" sz="2200"/>
              <a:t>Blocks 6,3 (Still need LBAs)</a:t>
            </a:r>
            <a:endParaRPr sz="2200"/>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8" name="Shape 6328"/>
        <p:cNvGrpSpPr/>
        <p:nvPr/>
      </p:nvGrpSpPr>
      <p:grpSpPr>
        <a:xfrm>
          <a:off x="0" y="0"/>
          <a:ext cx="0" cy="0"/>
          <a:chOff x="0" y="0"/>
          <a:chExt cx="0" cy="0"/>
        </a:xfrm>
      </p:grpSpPr>
      <p:sp>
        <p:nvSpPr>
          <p:cNvPr id="6329" name="Google Shape;6329;p325"/>
          <p:cNvSpPr txBox="1"/>
          <p:nvPr>
            <p:ph type="title"/>
          </p:nvPr>
        </p:nvSpPr>
        <p:spPr>
          <a:xfrm>
            <a:off x="311700" y="445025"/>
            <a:ext cx="417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 the page cache</a:t>
            </a:r>
            <a:endParaRPr/>
          </a:p>
        </p:txBody>
      </p:sp>
      <p:sp>
        <p:nvSpPr>
          <p:cNvPr id="6330" name="Google Shape;6330;p325"/>
          <p:cNvSpPr txBox="1"/>
          <p:nvPr>
            <p:ph idx="1" type="body"/>
          </p:nvPr>
        </p:nvSpPr>
        <p:spPr>
          <a:xfrm>
            <a:off x="259500" y="1123400"/>
            <a:ext cx="6378600" cy="1753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Query the OS file system page cache</a:t>
            </a:r>
            <a:endParaRPr sz="2200"/>
          </a:p>
          <a:p>
            <a:pPr indent="-368300" lvl="0" marL="457200" rtl="0" algn="l">
              <a:spcBef>
                <a:spcPts val="0"/>
              </a:spcBef>
              <a:spcAft>
                <a:spcPts val="0"/>
              </a:spcAft>
              <a:buSzPts val="2200"/>
              <a:buChar char="●"/>
            </a:pPr>
            <a:r>
              <a:rPr lang="en" sz="2200"/>
              <a:t>Block 3 is cached but 6 is not.</a:t>
            </a:r>
            <a:endParaRPr sz="2200"/>
          </a:p>
          <a:p>
            <a:pPr indent="-368300" lvl="0" marL="457200" rtl="0" algn="l">
              <a:spcBef>
                <a:spcPts val="0"/>
              </a:spcBef>
              <a:spcAft>
                <a:spcPts val="0"/>
              </a:spcAft>
              <a:buSzPts val="2200"/>
              <a:buChar char="●"/>
            </a:pPr>
            <a:r>
              <a:rPr lang="en" sz="2200"/>
              <a:t>Next we send a command to disk controller</a:t>
            </a:r>
            <a:endParaRPr sz="2200"/>
          </a:p>
        </p:txBody>
      </p:sp>
      <p:sp>
        <p:nvSpPr>
          <p:cNvPr id="6331" name="Google Shape;6331;p325"/>
          <p:cNvSpPr/>
          <p:nvPr/>
        </p:nvSpPr>
        <p:spPr>
          <a:xfrm>
            <a:off x="69187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32" name="Google Shape;6332;p325"/>
          <p:cNvSpPr/>
          <p:nvPr/>
        </p:nvSpPr>
        <p:spPr>
          <a:xfrm>
            <a:off x="72511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6333" name="Google Shape;6333;p325"/>
          <p:cNvSpPr/>
          <p:nvPr/>
        </p:nvSpPr>
        <p:spPr>
          <a:xfrm>
            <a:off x="69187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334" name="Google Shape;6334;p325"/>
          <p:cNvSpPr/>
          <p:nvPr/>
        </p:nvSpPr>
        <p:spPr>
          <a:xfrm>
            <a:off x="72511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6335" name="Google Shape;6335;p325"/>
          <p:cNvSpPr/>
          <p:nvPr/>
        </p:nvSpPr>
        <p:spPr>
          <a:xfrm>
            <a:off x="69187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336" name="Google Shape;6336;p325"/>
          <p:cNvSpPr/>
          <p:nvPr/>
        </p:nvSpPr>
        <p:spPr>
          <a:xfrm>
            <a:off x="72511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t>
            </a:r>
            <a:endParaRPr/>
          </a:p>
        </p:txBody>
      </p:sp>
      <p:sp>
        <p:nvSpPr>
          <p:cNvPr id="6337" name="Google Shape;6337;p325"/>
          <p:cNvSpPr txBox="1"/>
          <p:nvPr/>
        </p:nvSpPr>
        <p:spPr>
          <a:xfrm>
            <a:off x="6806100" y="729725"/>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Page cache</a:t>
            </a:r>
            <a:endParaRPr>
              <a:solidFill>
                <a:schemeClr val="lt2"/>
              </a:solidFill>
            </a:endParaRPr>
          </a:p>
          <a:p>
            <a:pPr indent="0" lvl="0" marL="0" rtl="0" algn="l">
              <a:spcBef>
                <a:spcPts val="0"/>
              </a:spcBef>
              <a:spcAft>
                <a:spcPts val="0"/>
              </a:spcAft>
              <a:buNone/>
            </a:pPr>
            <a:r>
              <a:rPr lang="en">
                <a:solidFill>
                  <a:schemeClr val="lt2"/>
                </a:solidFill>
              </a:rPr>
              <a:t>Block | VM memory</a:t>
            </a:r>
            <a:endParaRPr>
              <a:solidFill>
                <a:schemeClr val="lt2"/>
              </a:solidFill>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1" name="Shape 6341"/>
        <p:cNvGrpSpPr/>
        <p:nvPr/>
      </p:nvGrpSpPr>
      <p:grpSpPr>
        <a:xfrm>
          <a:off x="0" y="0"/>
          <a:ext cx="0" cy="0"/>
          <a:chOff x="0" y="0"/>
          <a:chExt cx="0" cy="0"/>
        </a:xfrm>
      </p:grpSpPr>
      <p:sp>
        <p:nvSpPr>
          <p:cNvPr id="6342" name="Google Shape;6342;p3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 from disk controller</a:t>
            </a:r>
            <a:endParaRPr/>
          </a:p>
        </p:txBody>
      </p:sp>
      <p:sp>
        <p:nvSpPr>
          <p:cNvPr id="6343" name="Google Shape;6343;p326"/>
          <p:cNvSpPr txBox="1"/>
          <p:nvPr>
            <p:ph idx="1" type="body"/>
          </p:nvPr>
        </p:nvSpPr>
        <p:spPr>
          <a:xfrm>
            <a:off x="259500" y="1123400"/>
            <a:ext cx="5970900" cy="1753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OS sends a read </a:t>
            </a:r>
            <a:r>
              <a:rPr lang="en" sz="2200"/>
              <a:t>command to the disk</a:t>
            </a:r>
            <a:endParaRPr sz="2200"/>
          </a:p>
          <a:p>
            <a:pPr indent="-368300" lvl="0" marL="457200" rtl="0" algn="l">
              <a:spcBef>
                <a:spcPts val="0"/>
              </a:spcBef>
              <a:spcAft>
                <a:spcPts val="0"/>
              </a:spcAft>
              <a:buSzPts val="2200"/>
              <a:buChar char="●"/>
            </a:pPr>
            <a:r>
              <a:rPr lang="en" sz="2200"/>
              <a:t>Block 6 is LBA 6 (1 Block = 1 LBA)</a:t>
            </a:r>
            <a:endParaRPr sz="2200"/>
          </a:p>
          <a:p>
            <a:pPr indent="-368300" lvl="0" marL="457200" rtl="0" algn="l">
              <a:spcBef>
                <a:spcPts val="0"/>
              </a:spcBef>
              <a:spcAft>
                <a:spcPts val="0"/>
              </a:spcAft>
              <a:buSzPts val="2200"/>
              <a:buChar char="●"/>
            </a:pPr>
            <a:r>
              <a:rPr lang="en" sz="2200"/>
              <a:t>LBA 6, for length 1</a:t>
            </a:r>
            <a:endParaRPr sz="2200"/>
          </a:p>
          <a:p>
            <a:pPr indent="-368300" lvl="0" marL="457200" rtl="0" algn="l">
              <a:spcBef>
                <a:spcPts val="0"/>
              </a:spcBef>
              <a:spcAft>
                <a:spcPts val="0"/>
              </a:spcAft>
              <a:buSzPts val="2200"/>
              <a:buChar char="●"/>
            </a:pPr>
            <a:r>
              <a:rPr lang="en" sz="2200"/>
              <a:t>Disk controller converts LBA to PBA</a:t>
            </a:r>
            <a:endParaRPr sz="2200"/>
          </a:p>
          <a:p>
            <a:pPr indent="-368300" lvl="0" marL="457200" rtl="0" algn="l">
              <a:spcBef>
                <a:spcPts val="0"/>
              </a:spcBef>
              <a:spcAft>
                <a:spcPts val="0"/>
              </a:spcAft>
              <a:buSzPts val="2200"/>
              <a:buChar char="●"/>
            </a:pPr>
            <a:r>
              <a:rPr lang="en" sz="2200"/>
              <a:t>Returns the data to OS</a:t>
            </a:r>
            <a:endParaRPr sz="2200"/>
          </a:p>
        </p:txBody>
      </p:sp>
      <p:sp>
        <p:nvSpPr>
          <p:cNvPr id="6344" name="Google Shape;6344;p326"/>
          <p:cNvSpPr txBox="1"/>
          <p:nvPr/>
        </p:nvSpPr>
        <p:spPr>
          <a:xfrm>
            <a:off x="6806100" y="729725"/>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Page cache</a:t>
            </a:r>
            <a:endParaRPr>
              <a:solidFill>
                <a:schemeClr val="lt2"/>
              </a:solidFill>
            </a:endParaRPr>
          </a:p>
          <a:p>
            <a:pPr indent="0" lvl="0" marL="0" rtl="0" algn="l">
              <a:spcBef>
                <a:spcPts val="0"/>
              </a:spcBef>
              <a:spcAft>
                <a:spcPts val="0"/>
              </a:spcAft>
              <a:buNone/>
            </a:pPr>
            <a:r>
              <a:rPr lang="en">
                <a:solidFill>
                  <a:schemeClr val="lt2"/>
                </a:solidFill>
              </a:rPr>
              <a:t>Block | VM memory</a:t>
            </a:r>
            <a:endParaRPr>
              <a:solidFill>
                <a:schemeClr val="lt2"/>
              </a:solidFill>
            </a:endParaRPr>
          </a:p>
        </p:txBody>
      </p:sp>
      <p:sp>
        <p:nvSpPr>
          <p:cNvPr id="6345" name="Google Shape;6345;p326"/>
          <p:cNvSpPr/>
          <p:nvPr/>
        </p:nvSpPr>
        <p:spPr>
          <a:xfrm>
            <a:off x="69187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46" name="Google Shape;6346;p326"/>
          <p:cNvSpPr/>
          <p:nvPr/>
        </p:nvSpPr>
        <p:spPr>
          <a:xfrm>
            <a:off x="72511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6347" name="Google Shape;6347;p326"/>
          <p:cNvSpPr/>
          <p:nvPr/>
        </p:nvSpPr>
        <p:spPr>
          <a:xfrm>
            <a:off x="69187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348" name="Google Shape;6348;p326"/>
          <p:cNvSpPr/>
          <p:nvPr/>
        </p:nvSpPr>
        <p:spPr>
          <a:xfrm>
            <a:off x="72511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6349" name="Google Shape;6349;p326"/>
          <p:cNvSpPr/>
          <p:nvPr/>
        </p:nvSpPr>
        <p:spPr>
          <a:xfrm>
            <a:off x="69187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350" name="Google Shape;6350;p326"/>
          <p:cNvSpPr/>
          <p:nvPr/>
        </p:nvSpPr>
        <p:spPr>
          <a:xfrm>
            <a:off x="72511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t>
            </a:r>
            <a:endParaRPr/>
          </a:p>
        </p:txBody>
      </p:sp>
      <p:pic>
        <p:nvPicPr>
          <p:cNvPr id="6351" name="Google Shape;6351;p326"/>
          <p:cNvPicPr preferRelativeResize="0"/>
          <p:nvPr/>
        </p:nvPicPr>
        <p:blipFill>
          <a:blip r:embed="rId3">
            <a:alphaModFix/>
          </a:blip>
          <a:stretch>
            <a:fillRect/>
          </a:stretch>
        </p:blipFill>
        <p:spPr>
          <a:xfrm>
            <a:off x="2481575" y="3668125"/>
            <a:ext cx="1384424" cy="778750"/>
          </a:xfrm>
          <a:prstGeom prst="rect">
            <a:avLst/>
          </a:prstGeom>
          <a:noFill/>
          <a:ln>
            <a:noFill/>
          </a:ln>
        </p:spPr>
      </p:pic>
      <p:cxnSp>
        <p:nvCxnSpPr>
          <p:cNvPr id="6352" name="Google Shape;6352;p326"/>
          <p:cNvCxnSpPr>
            <a:endCxn id="6351" idx="1"/>
          </p:cNvCxnSpPr>
          <p:nvPr/>
        </p:nvCxnSpPr>
        <p:spPr>
          <a:xfrm flipH="1" rot="10800000">
            <a:off x="505475" y="4057500"/>
            <a:ext cx="1976100" cy="12900"/>
          </a:xfrm>
          <a:prstGeom prst="straightConnector1">
            <a:avLst/>
          </a:prstGeom>
          <a:noFill/>
          <a:ln cap="flat" cmpd="sng" w="9525">
            <a:solidFill>
              <a:schemeClr val="accent4"/>
            </a:solidFill>
            <a:prstDash val="solid"/>
            <a:round/>
            <a:headEnd len="med" w="med" type="none"/>
            <a:tailEnd len="med" w="med" type="triangle"/>
          </a:ln>
        </p:spPr>
      </p:cxnSp>
      <p:sp>
        <p:nvSpPr>
          <p:cNvPr id="6353" name="Google Shape;6353;p326"/>
          <p:cNvSpPr txBox="1"/>
          <p:nvPr/>
        </p:nvSpPr>
        <p:spPr>
          <a:xfrm>
            <a:off x="1066075" y="3696675"/>
            <a:ext cx="1225200" cy="1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LBA 6</a:t>
            </a:r>
            <a:endParaRPr sz="1800">
              <a:solidFill>
                <a:schemeClr val="lt2"/>
              </a:solidFill>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7" name="Shape 6357"/>
        <p:cNvGrpSpPr/>
        <p:nvPr/>
      </p:nvGrpSpPr>
      <p:grpSpPr>
        <a:xfrm>
          <a:off x="0" y="0"/>
          <a:ext cx="0" cy="0"/>
          <a:chOff x="0" y="0"/>
          <a:chExt cx="0" cy="0"/>
        </a:xfrm>
      </p:grpSpPr>
      <p:sp>
        <p:nvSpPr>
          <p:cNvPr id="6358" name="Google Shape;6358;p3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updates cache</a:t>
            </a:r>
            <a:endParaRPr/>
          </a:p>
        </p:txBody>
      </p:sp>
      <p:sp>
        <p:nvSpPr>
          <p:cNvPr id="6359" name="Google Shape;6359;p327"/>
          <p:cNvSpPr txBox="1"/>
          <p:nvPr>
            <p:ph idx="1" type="body"/>
          </p:nvPr>
        </p:nvSpPr>
        <p:spPr>
          <a:xfrm>
            <a:off x="259500" y="1123400"/>
            <a:ext cx="5970900" cy="1753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OS gets the content and update its cache</a:t>
            </a:r>
            <a:endParaRPr sz="2200"/>
          </a:p>
        </p:txBody>
      </p:sp>
      <p:sp>
        <p:nvSpPr>
          <p:cNvPr id="6360" name="Google Shape;6360;p327"/>
          <p:cNvSpPr/>
          <p:nvPr/>
        </p:nvSpPr>
        <p:spPr>
          <a:xfrm>
            <a:off x="69187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61" name="Google Shape;6361;p327"/>
          <p:cNvSpPr/>
          <p:nvPr/>
        </p:nvSpPr>
        <p:spPr>
          <a:xfrm>
            <a:off x="72511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6362" name="Google Shape;6362;p327"/>
          <p:cNvSpPr/>
          <p:nvPr/>
        </p:nvSpPr>
        <p:spPr>
          <a:xfrm>
            <a:off x="69187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363" name="Google Shape;6363;p327"/>
          <p:cNvSpPr/>
          <p:nvPr/>
        </p:nvSpPr>
        <p:spPr>
          <a:xfrm>
            <a:off x="72511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6364" name="Google Shape;6364;p327"/>
          <p:cNvSpPr/>
          <p:nvPr/>
        </p:nvSpPr>
        <p:spPr>
          <a:xfrm>
            <a:off x="69187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365" name="Google Shape;6365;p327"/>
          <p:cNvSpPr/>
          <p:nvPr/>
        </p:nvSpPr>
        <p:spPr>
          <a:xfrm>
            <a:off x="72511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t>
            </a:r>
            <a:endParaRPr/>
          </a:p>
        </p:txBody>
      </p:sp>
      <p:sp>
        <p:nvSpPr>
          <p:cNvPr id="6366" name="Google Shape;6366;p327"/>
          <p:cNvSpPr/>
          <p:nvPr/>
        </p:nvSpPr>
        <p:spPr>
          <a:xfrm>
            <a:off x="6918777" y="2307926"/>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367" name="Google Shape;6367;p327"/>
          <p:cNvSpPr/>
          <p:nvPr/>
        </p:nvSpPr>
        <p:spPr>
          <a:xfrm>
            <a:off x="7251177" y="2307926"/>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a:t>
            </a:r>
            <a:endParaRPr/>
          </a:p>
        </p:txBody>
      </p:sp>
      <p:sp>
        <p:nvSpPr>
          <p:cNvPr id="6368" name="Google Shape;6368;p327"/>
          <p:cNvSpPr txBox="1"/>
          <p:nvPr/>
        </p:nvSpPr>
        <p:spPr>
          <a:xfrm>
            <a:off x="6823850" y="700350"/>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Page cache</a:t>
            </a:r>
            <a:endParaRPr>
              <a:solidFill>
                <a:schemeClr val="lt2"/>
              </a:solidFill>
            </a:endParaRPr>
          </a:p>
          <a:p>
            <a:pPr indent="0" lvl="0" marL="0" rtl="0" algn="l">
              <a:spcBef>
                <a:spcPts val="0"/>
              </a:spcBef>
              <a:spcAft>
                <a:spcPts val="0"/>
              </a:spcAft>
              <a:buNone/>
            </a:pPr>
            <a:r>
              <a:rPr lang="en">
                <a:solidFill>
                  <a:schemeClr val="lt2"/>
                </a:solidFill>
              </a:rPr>
              <a:t>Block | VM memory</a:t>
            </a:r>
            <a:endParaRPr>
              <a:solidFill>
                <a:schemeClr val="lt2"/>
              </a:solidFill>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2" name="Shape 6372"/>
        <p:cNvGrpSpPr/>
        <p:nvPr/>
      </p:nvGrpSpPr>
      <p:grpSpPr>
        <a:xfrm>
          <a:off x="0" y="0"/>
          <a:ext cx="0" cy="0"/>
          <a:chOff x="0" y="0"/>
          <a:chExt cx="0" cy="0"/>
        </a:xfrm>
      </p:grpSpPr>
      <p:sp>
        <p:nvSpPr>
          <p:cNvPr id="6373" name="Google Shape;6373;p3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 return to user</a:t>
            </a:r>
            <a:endParaRPr/>
          </a:p>
        </p:txBody>
      </p:sp>
      <p:sp>
        <p:nvSpPr>
          <p:cNvPr id="6374" name="Google Shape;6374;p328"/>
          <p:cNvSpPr txBox="1"/>
          <p:nvPr>
            <p:ph idx="1" type="body"/>
          </p:nvPr>
        </p:nvSpPr>
        <p:spPr>
          <a:xfrm>
            <a:off x="259500" y="1123400"/>
            <a:ext cx="6337800" cy="1753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OS takes content from z, j</a:t>
            </a:r>
            <a:endParaRPr sz="2200"/>
          </a:p>
          <a:p>
            <a:pPr indent="-368300" lvl="0" marL="457200" rtl="0" algn="l">
              <a:spcBef>
                <a:spcPts val="0"/>
              </a:spcBef>
              <a:spcAft>
                <a:spcPts val="0"/>
              </a:spcAft>
              <a:buSzPts val="2200"/>
              <a:buChar char="●"/>
            </a:pPr>
            <a:r>
              <a:rPr lang="en" sz="2200"/>
              <a:t>Z has 4096 bytes, but user only asks for 1000</a:t>
            </a:r>
            <a:endParaRPr sz="2200"/>
          </a:p>
          <a:p>
            <a:pPr indent="-368300" lvl="0" marL="457200" rtl="0" algn="l">
              <a:spcBef>
                <a:spcPts val="0"/>
              </a:spcBef>
              <a:spcAft>
                <a:spcPts val="0"/>
              </a:spcAft>
              <a:buSzPts val="2200"/>
              <a:buChar char="●"/>
            </a:pPr>
            <a:r>
              <a:rPr lang="en" sz="2200"/>
              <a:t>Copies the memory to the user buffer</a:t>
            </a:r>
            <a:endParaRPr sz="2200"/>
          </a:p>
          <a:p>
            <a:pPr indent="-368300" lvl="0" marL="457200" rtl="0" algn="l">
              <a:spcBef>
                <a:spcPts val="0"/>
              </a:spcBef>
              <a:spcAft>
                <a:spcPts val="0"/>
              </a:spcAft>
              <a:buSzPts val="2200"/>
              <a:buChar char="●"/>
            </a:pPr>
            <a:r>
              <a:rPr lang="en" sz="2200"/>
              <a:t>Return success/unblocks</a:t>
            </a:r>
            <a:endParaRPr sz="2200"/>
          </a:p>
        </p:txBody>
      </p:sp>
      <p:sp>
        <p:nvSpPr>
          <p:cNvPr id="6375" name="Google Shape;6375;p328"/>
          <p:cNvSpPr txBox="1"/>
          <p:nvPr/>
        </p:nvSpPr>
        <p:spPr>
          <a:xfrm>
            <a:off x="6806100" y="729725"/>
            <a:ext cx="2229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Page cache</a:t>
            </a:r>
            <a:endParaRPr>
              <a:solidFill>
                <a:schemeClr val="lt2"/>
              </a:solidFill>
            </a:endParaRPr>
          </a:p>
          <a:p>
            <a:pPr indent="0" lvl="0" marL="0" rtl="0" algn="l">
              <a:spcBef>
                <a:spcPts val="0"/>
              </a:spcBef>
              <a:spcAft>
                <a:spcPts val="0"/>
              </a:spcAft>
              <a:buNone/>
            </a:pPr>
            <a:r>
              <a:rPr lang="en">
                <a:solidFill>
                  <a:schemeClr val="lt2"/>
                </a:solidFill>
              </a:rPr>
              <a:t>Block | VM memory</a:t>
            </a:r>
            <a:endParaRPr>
              <a:solidFill>
                <a:schemeClr val="lt2"/>
              </a:solidFill>
            </a:endParaRPr>
          </a:p>
        </p:txBody>
      </p:sp>
      <p:sp>
        <p:nvSpPr>
          <p:cNvPr id="6376" name="Google Shape;6376;p328"/>
          <p:cNvSpPr/>
          <p:nvPr/>
        </p:nvSpPr>
        <p:spPr>
          <a:xfrm>
            <a:off x="69187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77" name="Google Shape;6377;p328"/>
          <p:cNvSpPr/>
          <p:nvPr/>
        </p:nvSpPr>
        <p:spPr>
          <a:xfrm>
            <a:off x="7251177" y="13935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
        <p:nvSpPr>
          <p:cNvPr id="6378" name="Google Shape;6378;p328"/>
          <p:cNvSpPr/>
          <p:nvPr/>
        </p:nvSpPr>
        <p:spPr>
          <a:xfrm>
            <a:off x="69187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379" name="Google Shape;6379;p328"/>
          <p:cNvSpPr/>
          <p:nvPr/>
        </p:nvSpPr>
        <p:spPr>
          <a:xfrm>
            <a:off x="7251177" y="1698326"/>
            <a:ext cx="332400" cy="283800"/>
          </a:xfrm>
          <a:prstGeom prst="rect">
            <a:avLst/>
          </a:prstGeom>
          <a:solidFill>
            <a:schemeClr val="lt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endParaRPr/>
          </a:p>
        </p:txBody>
      </p:sp>
      <p:sp>
        <p:nvSpPr>
          <p:cNvPr id="6380" name="Google Shape;6380;p328"/>
          <p:cNvSpPr/>
          <p:nvPr/>
        </p:nvSpPr>
        <p:spPr>
          <a:xfrm>
            <a:off x="69187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381" name="Google Shape;6381;p328"/>
          <p:cNvSpPr/>
          <p:nvPr/>
        </p:nvSpPr>
        <p:spPr>
          <a:xfrm>
            <a:off x="7251177" y="2003126"/>
            <a:ext cx="332400" cy="283800"/>
          </a:xfrm>
          <a:prstGeom prst="rect">
            <a:avLst/>
          </a:prstGeom>
          <a:solidFill>
            <a:schemeClr val="accent4"/>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t>
            </a:r>
            <a:endParaRPr/>
          </a:p>
        </p:txBody>
      </p:sp>
      <p:sp>
        <p:nvSpPr>
          <p:cNvPr id="6382" name="Google Shape;6382;p328"/>
          <p:cNvSpPr/>
          <p:nvPr/>
        </p:nvSpPr>
        <p:spPr>
          <a:xfrm>
            <a:off x="6918777" y="2307926"/>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383" name="Google Shape;6383;p328"/>
          <p:cNvSpPr/>
          <p:nvPr/>
        </p:nvSpPr>
        <p:spPr>
          <a:xfrm>
            <a:off x="7251177" y="2307926"/>
            <a:ext cx="332400" cy="283800"/>
          </a:xfrm>
          <a:prstGeom prst="rect">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7" name="Shape 6387"/>
        <p:cNvGrpSpPr/>
        <p:nvPr/>
      </p:nvGrpSpPr>
      <p:grpSpPr>
        <a:xfrm>
          <a:off x="0" y="0"/>
          <a:ext cx="0" cy="0"/>
          <a:chOff x="0" y="0"/>
          <a:chExt cx="0" cy="0"/>
        </a:xfrm>
      </p:grpSpPr>
      <p:sp>
        <p:nvSpPr>
          <p:cNvPr id="6388" name="Google Shape;6388;p32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389" name="Google Shape;6389;p32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So many layers</a:t>
            </a:r>
            <a:endParaRPr sz="2200"/>
          </a:p>
          <a:p>
            <a:pPr indent="-368300" lvl="0" marL="457200" rtl="0" algn="l">
              <a:spcBef>
                <a:spcPts val="0"/>
              </a:spcBef>
              <a:spcAft>
                <a:spcPts val="0"/>
              </a:spcAft>
              <a:buSzPts val="2200"/>
              <a:buChar char="●"/>
            </a:pPr>
            <a:r>
              <a:rPr lang="en" sz="2200"/>
              <a:t>Translation of POSIX read, fs block, to pages</a:t>
            </a:r>
            <a:endParaRPr sz="2200"/>
          </a:p>
          <a:p>
            <a:pPr indent="-368300" lvl="0" marL="457200" rtl="0" algn="l">
              <a:spcBef>
                <a:spcPts val="0"/>
              </a:spcBef>
              <a:spcAft>
                <a:spcPts val="0"/>
              </a:spcAft>
              <a:buSzPts val="2200"/>
              <a:buChar char="●"/>
            </a:pPr>
            <a:r>
              <a:rPr lang="en" sz="2200"/>
              <a:t>Page cache/delayed </a:t>
            </a:r>
            <a:endParaRPr sz="2200"/>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6393" name="Shape 6393"/>
        <p:cNvGrpSpPr/>
        <p:nvPr/>
      </p:nvGrpSpPr>
      <p:grpSpPr>
        <a:xfrm>
          <a:off x="0" y="0"/>
          <a:ext cx="0" cy="0"/>
          <a:chOff x="0" y="0"/>
          <a:chExt cx="0" cy="0"/>
        </a:xfrm>
      </p:grpSpPr>
      <p:sp>
        <p:nvSpPr>
          <p:cNvPr id="6394" name="Google Shape;6394;p330"/>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Socket Management</a:t>
            </a:r>
            <a:endParaRPr/>
          </a:p>
        </p:txBody>
      </p:sp>
      <p:sp>
        <p:nvSpPr>
          <p:cNvPr id="6395" name="Google Shape;6395;p3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networking part of the OS</a:t>
            </a:r>
            <a:endParaRPr/>
          </a:p>
        </p:txBody>
      </p:sp>
      <p:sp>
        <p:nvSpPr>
          <p:cNvPr id="6396" name="Google Shape;6396;p33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0" name="Shape 6400"/>
        <p:cNvGrpSpPr/>
        <p:nvPr/>
      </p:nvGrpSpPr>
      <p:grpSpPr>
        <a:xfrm>
          <a:off x="0" y="0"/>
          <a:ext cx="0" cy="0"/>
          <a:chOff x="0" y="0"/>
          <a:chExt cx="0" cy="0"/>
        </a:xfrm>
      </p:grpSpPr>
      <p:sp>
        <p:nvSpPr>
          <p:cNvPr id="6401" name="Google Shape;6401;p331"/>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Network Fundamentals</a:t>
            </a:r>
            <a:endParaRPr/>
          </a:p>
        </p:txBody>
      </p:sp>
      <p:sp>
        <p:nvSpPr>
          <p:cNvPr id="6402" name="Google Shape;6402;p331"/>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Brief intro on Networking</a:t>
            </a:r>
            <a:endParaRPr/>
          </a:p>
        </p:txBody>
      </p:sp>
      <p:sp>
        <p:nvSpPr>
          <p:cNvPr id="6403" name="Google Shape;6403;p33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a:t>
            </a:r>
            <a:endParaRPr/>
          </a:p>
        </p:txBody>
      </p:sp>
      <p:sp>
        <p:nvSpPr>
          <p:cNvPr id="303" name="Google Shape;303;p44"/>
          <p:cNvSpPr txBox="1"/>
          <p:nvPr/>
        </p:nvSpPr>
        <p:spPr>
          <a:xfrm>
            <a:off x="1302079" y="3419775"/>
            <a:ext cx="23532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Executable file (program)</a:t>
            </a:r>
            <a:endParaRPr sz="1800">
              <a:solidFill>
                <a:schemeClr val="lt2"/>
              </a:solidFill>
            </a:endParaRPr>
          </a:p>
        </p:txBody>
      </p:sp>
      <p:pic>
        <p:nvPicPr>
          <p:cNvPr id="304" name="Google Shape;304;p44"/>
          <p:cNvPicPr preferRelativeResize="0"/>
          <p:nvPr/>
        </p:nvPicPr>
        <p:blipFill>
          <a:blip r:embed="rId3">
            <a:alphaModFix/>
          </a:blip>
          <a:stretch>
            <a:fillRect/>
          </a:stretch>
        </p:blipFill>
        <p:spPr>
          <a:xfrm>
            <a:off x="266150" y="1408789"/>
            <a:ext cx="4761006" cy="1709925"/>
          </a:xfrm>
          <a:prstGeom prst="rect">
            <a:avLst/>
          </a:prstGeom>
          <a:noFill/>
          <a:ln>
            <a:noFill/>
          </a:ln>
        </p:spPr>
      </p:pic>
      <p:sp>
        <p:nvSpPr>
          <p:cNvPr id="305" name="Google Shape;305;p44"/>
          <p:cNvSpPr/>
          <p:nvPr/>
        </p:nvSpPr>
        <p:spPr>
          <a:xfrm>
            <a:off x="209800" y="1315325"/>
            <a:ext cx="4670700" cy="189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7" name="Shape 6407"/>
        <p:cNvGrpSpPr/>
        <p:nvPr/>
      </p:nvGrpSpPr>
      <p:grpSpPr>
        <a:xfrm>
          <a:off x="0" y="0"/>
          <a:ext cx="0" cy="0"/>
          <a:chOff x="0" y="0"/>
          <a:chExt cx="0" cy="0"/>
        </a:xfrm>
      </p:grpSpPr>
      <p:sp>
        <p:nvSpPr>
          <p:cNvPr id="6408" name="Google Shape;6408;p3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Client-Server Architecture</a:t>
            </a:r>
            <a:endParaRPr/>
          </a:p>
        </p:txBody>
      </p:sp>
      <p:sp>
        <p:nvSpPr>
          <p:cNvPr id="6409" name="Google Shape;6409;p332"/>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revolution in networking</a:t>
            </a:r>
            <a:endParaRPr/>
          </a:p>
        </p:txBody>
      </p:sp>
      <p:pic>
        <p:nvPicPr>
          <p:cNvPr id="6410" name="Google Shape;6410;p332"/>
          <p:cNvPicPr preferRelativeResize="0"/>
          <p:nvPr/>
        </p:nvPicPr>
        <p:blipFill rotWithShape="1">
          <a:blip r:embed="rId3">
            <a:alphaModFix/>
          </a:blip>
          <a:srcRect b="7747" l="12647" r="11801" t="6452"/>
          <a:stretch/>
        </p:blipFill>
        <p:spPr>
          <a:xfrm>
            <a:off x="1590100" y="281100"/>
            <a:ext cx="1597524" cy="1057875"/>
          </a:xfrm>
          <a:prstGeom prst="rect">
            <a:avLst/>
          </a:prstGeom>
          <a:noFill/>
          <a:ln>
            <a:noFill/>
          </a:ln>
        </p:spPr>
      </p:pic>
      <p:pic>
        <p:nvPicPr>
          <p:cNvPr id="6411" name="Google Shape;6411;p332"/>
          <p:cNvPicPr preferRelativeResize="0"/>
          <p:nvPr/>
        </p:nvPicPr>
        <p:blipFill rotWithShape="1">
          <a:blip r:embed="rId4">
            <a:alphaModFix/>
          </a:blip>
          <a:srcRect b="0" l="26754" r="27683" t="0"/>
          <a:stretch/>
        </p:blipFill>
        <p:spPr>
          <a:xfrm>
            <a:off x="5919375" y="231550"/>
            <a:ext cx="1060551" cy="1234400"/>
          </a:xfrm>
          <a:prstGeom prst="rect">
            <a:avLst/>
          </a:prstGeom>
          <a:noFill/>
          <a:ln>
            <a:noFill/>
          </a:ln>
        </p:spPr>
      </p:pic>
      <p:cxnSp>
        <p:nvCxnSpPr>
          <p:cNvPr id="6412" name="Google Shape;6412;p332"/>
          <p:cNvCxnSpPr>
            <a:stCxn id="6410" idx="3"/>
          </p:cNvCxnSpPr>
          <p:nvPr/>
        </p:nvCxnSpPr>
        <p:spPr>
          <a:xfrm>
            <a:off x="3187624" y="810037"/>
            <a:ext cx="2426100" cy="63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6" name="Shape 6416"/>
        <p:cNvGrpSpPr/>
        <p:nvPr/>
      </p:nvGrpSpPr>
      <p:grpSpPr>
        <a:xfrm>
          <a:off x="0" y="0"/>
          <a:ext cx="0" cy="0"/>
          <a:chOff x="0" y="0"/>
          <a:chExt cx="0" cy="0"/>
        </a:xfrm>
      </p:grpSpPr>
      <p:sp>
        <p:nvSpPr>
          <p:cNvPr id="6417" name="Google Shape;6417;p3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Client-Server Architecture</a:t>
            </a:r>
            <a:endParaRPr/>
          </a:p>
        </p:txBody>
      </p:sp>
      <p:sp>
        <p:nvSpPr>
          <p:cNvPr id="6418" name="Google Shape;6418;p3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Machines are expensive, applications are complex</a:t>
            </a:r>
            <a:endParaRPr/>
          </a:p>
          <a:p>
            <a:pPr indent="-342900" lvl="0" marL="457200" rtl="0" algn="l">
              <a:spcBef>
                <a:spcPts val="0"/>
              </a:spcBef>
              <a:spcAft>
                <a:spcPts val="0"/>
              </a:spcAft>
              <a:buSzPts val="1800"/>
              <a:buChar char="●"/>
            </a:pPr>
            <a:r>
              <a:rPr lang="en"/>
              <a:t>Seperate the application into two components </a:t>
            </a:r>
            <a:endParaRPr/>
          </a:p>
          <a:p>
            <a:pPr indent="-342900" lvl="0" marL="457200" rtl="0" algn="l">
              <a:spcBef>
                <a:spcPts val="0"/>
              </a:spcBef>
              <a:spcAft>
                <a:spcPts val="0"/>
              </a:spcAft>
              <a:buSzPts val="1800"/>
              <a:buChar char="●"/>
            </a:pPr>
            <a:r>
              <a:rPr lang="en"/>
              <a:t>Expensive workload can be done on the server</a:t>
            </a:r>
            <a:endParaRPr/>
          </a:p>
          <a:p>
            <a:pPr indent="-342900" lvl="0" marL="457200" rtl="0" algn="l">
              <a:spcBef>
                <a:spcPts val="0"/>
              </a:spcBef>
              <a:spcAft>
                <a:spcPts val="0"/>
              </a:spcAft>
              <a:buSzPts val="1800"/>
              <a:buChar char="●"/>
            </a:pPr>
            <a:r>
              <a:rPr lang="en"/>
              <a:t>Clients call servers to perform expensive tasks</a:t>
            </a:r>
            <a:endParaRPr/>
          </a:p>
          <a:p>
            <a:pPr indent="-342900" lvl="0" marL="457200" rtl="0" algn="l">
              <a:spcBef>
                <a:spcPts val="0"/>
              </a:spcBef>
              <a:spcAft>
                <a:spcPts val="0"/>
              </a:spcAft>
              <a:buSzPts val="1800"/>
              <a:buChar char="●"/>
            </a:pPr>
            <a:r>
              <a:rPr lang="en"/>
              <a:t>Remote procedure call (RPC) was born</a:t>
            </a:r>
            <a:endParaRPr/>
          </a:p>
        </p:txBody>
      </p:sp>
      <p:pic>
        <p:nvPicPr>
          <p:cNvPr id="6419" name="Google Shape;6419;p333"/>
          <p:cNvPicPr preferRelativeResize="0"/>
          <p:nvPr/>
        </p:nvPicPr>
        <p:blipFill rotWithShape="1">
          <a:blip r:embed="rId3">
            <a:alphaModFix/>
          </a:blip>
          <a:srcRect b="0" l="26754" r="27683" t="0"/>
          <a:stretch/>
        </p:blipFill>
        <p:spPr>
          <a:xfrm>
            <a:off x="3847350" y="3033703"/>
            <a:ext cx="1638924" cy="1661900"/>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3" name="Shape 6423"/>
        <p:cNvGrpSpPr/>
        <p:nvPr/>
      </p:nvGrpSpPr>
      <p:grpSpPr>
        <a:xfrm>
          <a:off x="0" y="0"/>
          <a:ext cx="0" cy="0"/>
          <a:chOff x="0" y="0"/>
          <a:chExt cx="0" cy="0"/>
        </a:xfrm>
      </p:grpSpPr>
      <p:sp>
        <p:nvSpPr>
          <p:cNvPr id="6424" name="Google Shape;6424;p3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Client-Server Architecture Benefits</a:t>
            </a:r>
            <a:endParaRPr/>
          </a:p>
        </p:txBody>
      </p:sp>
      <p:sp>
        <p:nvSpPr>
          <p:cNvPr id="6425" name="Google Shape;6425;p334"/>
          <p:cNvSpPr txBox="1"/>
          <p:nvPr>
            <p:ph idx="1" type="body"/>
          </p:nvPr>
        </p:nvSpPr>
        <p:spPr>
          <a:xfrm>
            <a:off x="266925"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Servers have beefy hardware</a:t>
            </a:r>
            <a:endParaRPr/>
          </a:p>
          <a:p>
            <a:pPr indent="-342900" lvl="0" marL="457200" rtl="0" algn="l">
              <a:spcBef>
                <a:spcPts val="0"/>
              </a:spcBef>
              <a:spcAft>
                <a:spcPts val="0"/>
              </a:spcAft>
              <a:buSzPts val="1800"/>
              <a:buChar char="●"/>
            </a:pPr>
            <a:r>
              <a:rPr lang="en"/>
              <a:t>Clients have commodity hardware  </a:t>
            </a:r>
            <a:endParaRPr/>
          </a:p>
          <a:p>
            <a:pPr indent="-342900" lvl="0" marL="457200" rtl="0" algn="l">
              <a:spcBef>
                <a:spcPts val="0"/>
              </a:spcBef>
              <a:spcAft>
                <a:spcPts val="0"/>
              </a:spcAft>
              <a:buSzPts val="1800"/>
              <a:buChar char="●"/>
            </a:pPr>
            <a:r>
              <a:rPr lang="en"/>
              <a:t>Clients can still perform lightweight tasks</a:t>
            </a:r>
            <a:endParaRPr/>
          </a:p>
          <a:p>
            <a:pPr indent="-342900" lvl="0" marL="457200" rtl="0" algn="l">
              <a:spcBef>
                <a:spcPts val="0"/>
              </a:spcBef>
              <a:spcAft>
                <a:spcPts val="0"/>
              </a:spcAft>
              <a:buSzPts val="1800"/>
              <a:buChar char="●"/>
            </a:pPr>
            <a:r>
              <a:rPr lang="en"/>
              <a:t>Clients no longer require dependencies</a:t>
            </a:r>
            <a:endParaRPr/>
          </a:p>
          <a:p>
            <a:pPr indent="-342900" lvl="0" marL="457200" rtl="0" algn="l">
              <a:spcBef>
                <a:spcPts val="0"/>
              </a:spcBef>
              <a:spcAft>
                <a:spcPts val="0"/>
              </a:spcAft>
              <a:buSzPts val="1800"/>
              <a:buChar char="●"/>
            </a:pPr>
            <a:r>
              <a:rPr lang="en"/>
              <a:t>However, we need a communication model</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9" name="Shape 6429"/>
        <p:cNvGrpSpPr/>
        <p:nvPr/>
      </p:nvGrpSpPr>
      <p:grpSpPr>
        <a:xfrm>
          <a:off x="0" y="0"/>
          <a:ext cx="0" cy="0"/>
          <a:chOff x="0" y="0"/>
          <a:chExt cx="0" cy="0"/>
        </a:xfrm>
      </p:grpSpPr>
      <p:sp>
        <p:nvSpPr>
          <p:cNvPr id="6430" name="Google Shape;6430;p3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OSI Model</a:t>
            </a:r>
            <a:endParaRPr/>
          </a:p>
        </p:txBody>
      </p:sp>
      <p:sp>
        <p:nvSpPr>
          <p:cNvPr id="6431" name="Google Shape;6431;p3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Open Systems Interconnection model</a:t>
            </a:r>
            <a:endParaRPr/>
          </a:p>
        </p:txBody>
      </p:sp>
      <p:sp>
        <p:nvSpPr>
          <p:cNvPr id="6432" name="Google Shape;6432;p335"/>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pic>
        <p:nvPicPr>
          <p:cNvPr id="6433" name="Google Shape;6433;p335"/>
          <p:cNvPicPr preferRelativeResize="0"/>
          <p:nvPr/>
        </p:nvPicPr>
        <p:blipFill>
          <a:blip r:embed="rId3">
            <a:alphaModFix/>
          </a:blip>
          <a:stretch>
            <a:fillRect/>
          </a:stretch>
        </p:blipFill>
        <p:spPr>
          <a:xfrm>
            <a:off x="3119925" y="233500"/>
            <a:ext cx="2904150" cy="1634075"/>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7" name="Shape 6437"/>
        <p:cNvGrpSpPr/>
        <p:nvPr/>
      </p:nvGrpSpPr>
      <p:grpSpPr>
        <a:xfrm>
          <a:off x="0" y="0"/>
          <a:ext cx="0" cy="0"/>
          <a:chOff x="0" y="0"/>
          <a:chExt cx="0" cy="0"/>
        </a:xfrm>
      </p:grpSpPr>
      <p:sp>
        <p:nvSpPr>
          <p:cNvPr id="6438" name="Google Shape;6438;p3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a communication model?</a:t>
            </a:r>
            <a:endParaRPr/>
          </a:p>
        </p:txBody>
      </p:sp>
      <p:sp>
        <p:nvSpPr>
          <p:cNvPr id="6439" name="Google Shape;6439;p3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Agnostic applications</a:t>
            </a:r>
            <a:endParaRPr/>
          </a:p>
          <a:p>
            <a:pPr indent="-342900" lvl="1" marL="914400" rtl="0" algn="l">
              <a:spcBef>
                <a:spcPts val="0"/>
              </a:spcBef>
              <a:spcAft>
                <a:spcPts val="0"/>
              </a:spcAft>
              <a:buSzPts val="1800"/>
              <a:buChar char="○"/>
            </a:pPr>
            <a:r>
              <a:rPr lang="en" sz="1800"/>
              <a:t>Without a standard model, your application must have knowledge of the underlying network medium </a:t>
            </a:r>
            <a:endParaRPr sz="1800"/>
          </a:p>
          <a:p>
            <a:pPr indent="-342900" lvl="1" marL="914400" rtl="0" algn="l">
              <a:spcBef>
                <a:spcPts val="0"/>
              </a:spcBef>
              <a:spcAft>
                <a:spcPts val="0"/>
              </a:spcAft>
              <a:buSzPts val="1800"/>
              <a:buChar char="○"/>
            </a:pPr>
            <a:r>
              <a:rPr lang="en" sz="1800"/>
              <a:t>Imagine if you have to author different version of your apps so that it works on wifi vs ethernet vs LTE vs fiber</a:t>
            </a:r>
            <a:endParaRPr/>
          </a:p>
          <a:p>
            <a:pPr indent="-342900" lvl="0" marL="457200" rtl="0" algn="l">
              <a:spcBef>
                <a:spcPts val="0"/>
              </a:spcBef>
              <a:spcAft>
                <a:spcPts val="0"/>
              </a:spcAft>
              <a:buSzPts val="1800"/>
              <a:buChar char="●"/>
            </a:pPr>
            <a:r>
              <a:rPr lang="en"/>
              <a:t>Network Equipment Management</a:t>
            </a:r>
            <a:endParaRPr/>
          </a:p>
          <a:p>
            <a:pPr indent="-317500" lvl="1" marL="914400" rtl="0" algn="l">
              <a:spcBef>
                <a:spcPts val="0"/>
              </a:spcBef>
              <a:spcAft>
                <a:spcPts val="0"/>
              </a:spcAft>
              <a:buSzPts val="1400"/>
              <a:buChar char="○"/>
            </a:pPr>
            <a:r>
              <a:rPr lang="en"/>
              <a:t>Without a standard model, upgrading network equipments becomes difficult</a:t>
            </a:r>
            <a:endParaRPr/>
          </a:p>
          <a:p>
            <a:pPr indent="-342900" lvl="0" marL="457200" rtl="0" algn="l">
              <a:spcBef>
                <a:spcPts val="0"/>
              </a:spcBef>
              <a:spcAft>
                <a:spcPts val="0"/>
              </a:spcAft>
              <a:buSzPts val="1800"/>
              <a:buChar char="●"/>
            </a:pPr>
            <a:r>
              <a:rPr lang="en"/>
              <a:t>Decoupled Innovation</a:t>
            </a:r>
            <a:endParaRPr/>
          </a:p>
          <a:p>
            <a:pPr indent="-317500" lvl="1" marL="914400" rtl="0" algn="l">
              <a:spcBef>
                <a:spcPts val="0"/>
              </a:spcBef>
              <a:spcAft>
                <a:spcPts val="0"/>
              </a:spcAft>
              <a:buSzPts val="1400"/>
              <a:buChar char="○"/>
            </a:pPr>
            <a:r>
              <a:rPr lang="en"/>
              <a:t>Innovations can be done in each layer separately without affecting the rest  of the models</a:t>
            </a:r>
            <a:endParaRPr/>
          </a:p>
        </p:txBody>
      </p:sp>
      <p:sp>
        <p:nvSpPr>
          <p:cNvPr id="6440" name="Google Shape;6440;p33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4" name="Shape 6444"/>
        <p:cNvGrpSpPr/>
        <p:nvPr/>
      </p:nvGrpSpPr>
      <p:grpSpPr>
        <a:xfrm>
          <a:off x="0" y="0"/>
          <a:ext cx="0" cy="0"/>
          <a:chOff x="0" y="0"/>
          <a:chExt cx="0" cy="0"/>
        </a:xfrm>
      </p:grpSpPr>
      <p:sp>
        <p:nvSpPr>
          <p:cNvPr id="6445" name="Google Shape;6445;p3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OSI Model?</a:t>
            </a:r>
            <a:endParaRPr/>
          </a:p>
        </p:txBody>
      </p:sp>
      <p:sp>
        <p:nvSpPr>
          <p:cNvPr id="6446" name="Google Shape;6446;p3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7 Layers each describe a specific networking component </a:t>
            </a:r>
            <a:endParaRPr/>
          </a:p>
          <a:p>
            <a:pPr indent="-342900" lvl="0" marL="457200" rtl="0" algn="l">
              <a:lnSpc>
                <a:spcPct val="125000"/>
              </a:lnSpc>
              <a:spcBef>
                <a:spcPts val="0"/>
              </a:spcBef>
              <a:spcAft>
                <a:spcPts val="0"/>
              </a:spcAft>
              <a:buSzPts val="1800"/>
              <a:buChar char="●"/>
            </a:pPr>
            <a:r>
              <a:rPr lang="en"/>
              <a:t>Layer 7 - Application - HTTP/FTP/gRPC</a:t>
            </a:r>
            <a:endParaRPr/>
          </a:p>
          <a:p>
            <a:pPr indent="-342900" lvl="0" marL="457200" rtl="0" algn="l">
              <a:lnSpc>
                <a:spcPct val="125000"/>
              </a:lnSpc>
              <a:spcBef>
                <a:spcPts val="0"/>
              </a:spcBef>
              <a:spcAft>
                <a:spcPts val="0"/>
              </a:spcAft>
              <a:buSzPts val="1800"/>
              <a:buChar char="●"/>
            </a:pPr>
            <a:r>
              <a:rPr lang="en"/>
              <a:t>Layer 6 - Presentation - Encoding, Serialization </a:t>
            </a:r>
            <a:endParaRPr/>
          </a:p>
          <a:p>
            <a:pPr indent="-342900" lvl="0" marL="457200" rtl="0" algn="l">
              <a:lnSpc>
                <a:spcPct val="125000"/>
              </a:lnSpc>
              <a:spcBef>
                <a:spcPts val="0"/>
              </a:spcBef>
              <a:spcAft>
                <a:spcPts val="0"/>
              </a:spcAft>
              <a:buSzPts val="1800"/>
              <a:buChar char="●"/>
            </a:pPr>
            <a:r>
              <a:rPr lang="en"/>
              <a:t>Layer 5 - Session - Connection establishment, TLS</a:t>
            </a:r>
            <a:endParaRPr/>
          </a:p>
          <a:p>
            <a:pPr indent="-342900" lvl="0" marL="457200" rtl="0" algn="l">
              <a:lnSpc>
                <a:spcPct val="125000"/>
              </a:lnSpc>
              <a:spcBef>
                <a:spcPts val="0"/>
              </a:spcBef>
              <a:spcAft>
                <a:spcPts val="0"/>
              </a:spcAft>
              <a:buSzPts val="1800"/>
              <a:buChar char="●"/>
            </a:pPr>
            <a:r>
              <a:rPr lang="en"/>
              <a:t>Layer 4 - Transport - UDP/TCP</a:t>
            </a:r>
            <a:endParaRPr/>
          </a:p>
          <a:p>
            <a:pPr indent="-342900" lvl="0" marL="457200" rtl="0" algn="l">
              <a:lnSpc>
                <a:spcPct val="125000"/>
              </a:lnSpc>
              <a:spcBef>
                <a:spcPts val="0"/>
              </a:spcBef>
              <a:spcAft>
                <a:spcPts val="0"/>
              </a:spcAft>
              <a:buSzPts val="1800"/>
              <a:buChar char="●"/>
            </a:pPr>
            <a:r>
              <a:rPr lang="en"/>
              <a:t>Layer 3 - Network - IP</a:t>
            </a:r>
            <a:endParaRPr/>
          </a:p>
          <a:p>
            <a:pPr indent="-342900" lvl="0" marL="457200" rtl="0" algn="l">
              <a:lnSpc>
                <a:spcPct val="125000"/>
              </a:lnSpc>
              <a:spcBef>
                <a:spcPts val="0"/>
              </a:spcBef>
              <a:spcAft>
                <a:spcPts val="0"/>
              </a:spcAft>
              <a:buSzPts val="1800"/>
              <a:buChar char="●"/>
            </a:pPr>
            <a:r>
              <a:rPr lang="en"/>
              <a:t>Layer 2 - Data link - Frames, Mac address Ethernet</a:t>
            </a:r>
            <a:endParaRPr/>
          </a:p>
          <a:p>
            <a:pPr indent="-342900" lvl="0" marL="457200" rtl="0" algn="l">
              <a:lnSpc>
                <a:spcPct val="125000"/>
              </a:lnSpc>
              <a:spcBef>
                <a:spcPts val="0"/>
              </a:spcBef>
              <a:spcAft>
                <a:spcPts val="0"/>
              </a:spcAft>
              <a:buSzPts val="1800"/>
              <a:buChar char="●"/>
            </a:pPr>
            <a:r>
              <a:rPr lang="en"/>
              <a:t>Layer 1 - Physical - Electric signals, fiber or radio waves</a:t>
            </a:r>
            <a:endParaRPr/>
          </a:p>
        </p:txBody>
      </p:sp>
      <p:sp>
        <p:nvSpPr>
          <p:cNvPr id="6447" name="Google Shape;6447;p33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1" name="Shape 6451"/>
        <p:cNvGrpSpPr/>
        <p:nvPr/>
      </p:nvGrpSpPr>
      <p:grpSpPr>
        <a:xfrm>
          <a:off x="0" y="0"/>
          <a:ext cx="0" cy="0"/>
          <a:chOff x="0" y="0"/>
          <a:chExt cx="0" cy="0"/>
        </a:xfrm>
      </p:grpSpPr>
      <p:sp>
        <p:nvSpPr>
          <p:cNvPr id="6452" name="Google Shape;6452;p3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OSI Layers - an Example (Sender)</a:t>
            </a:r>
            <a:endParaRPr/>
          </a:p>
        </p:txBody>
      </p:sp>
      <p:sp>
        <p:nvSpPr>
          <p:cNvPr id="6453" name="Google Shape;6453;p3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Example sending a POST request to an HTTPS webpage</a:t>
            </a:r>
            <a:endParaRPr/>
          </a:p>
          <a:p>
            <a:pPr indent="-317182" lvl="0" marL="457200" rtl="0" algn="l">
              <a:spcBef>
                <a:spcPts val="0"/>
              </a:spcBef>
              <a:spcAft>
                <a:spcPts val="0"/>
              </a:spcAft>
              <a:buSzPct val="100000"/>
              <a:buChar char="●"/>
            </a:pPr>
            <a:r>
              <a:rPr lang="en"/>
              <a:t>Layer 7 - Application</a:t>
            </a:r>
            <a:endParaRPr/>
          </a:p>
          <a:p>
            <a:pPr indent="-297497" lvl="1" marL="914400" rtl="0" algn="l">
              <a:spcBef>
                <a:spcPts val="0"/>
              </a:spcBef>
              <a:spcAft>
                <a:spcPts val="0"/>
              </a:spcAft>
              <a:buSzPct val="100000"/>
              <a:buChar char="○"/>
            </a:pPr>
            <a:r>
              <a:rPr lang="en"/>
              <a:t>POST request with JSON data to HTTPS server  </a:t>
            </a:r>
            <a:endParaRPr/>
          </a:p>
          <a:p>
            <a:pPr indent="-317182" lvl="0" marL="457200" rtl="0" algn="l">
              <a:spcBef>
                <a:spcPts val="0"/>
              </a:spcBef>
              <a:spcAft>
                <a:spcPts val="0"/>
              </a:spcAft>
              <a:buSzPct val="100000"/>
              <a:buChar char="●"/>
            </a:pPr>
            <a:r>
              <a:rPr lang="en"/>
              <a:t>Layer 6 - Presentation</a:t>
            </a:r>
            <a:endParaRPr/>
          </a:p>
          <a:p>
            <a:pPr indent="-297497" lvl="1" marL="914400" rtl="0" algn="l">
              <a:spcBef>
                <a:spcPts val="0"/>
              </a:spcBef>
              <a:spcAft>
                <a:spcPts val="0"/>
              </a:spcAft>
              <a:buSzPct val="100000"/>
              <a:buChar char="○"/>
            </a:pPr>
            <a:r>
              <a:rPr lang="en"/>
              <a:t>Serialize JSON to flat byte strings</a:t>
            </a:r>
            <a:endParaRPr/>
          </a:p>
          <a:p>
            <a:pPr indent="-317182" lvl="0" marL="457200" rtl="0" algn="l">
              <a:spcBef>
                <a:spcPts val="0"/>
              </a:spcBef>
              <a:spcAft>
                <a:spcPts val="0"/>
              </a:spcAft>
              <a:buSzPct val="100000"/>
              <a:buChar char="●"/>
            </a:pPr>
            <a:r>
              <a:rPr lang="en"/>
              <a:t>Layer 5 - Session</a:t>
            </a:r>
            <a:endParaRPr/>
          </a:p>
          <a:p>
            <a:pPr indent="-297497" lvl="1" marL="914400" rtl="0" algn="l">
              <a:spcBef>
                <a:spcPts val="0"/>
              </a:spcBef>
              <a:spcAft>
                <a:spcPts val="0"/>
              </a:spcAft>
              <a:buSzPct val="100000"/>
              <a:buChar char="○"/>
            </a:pPr>
            <a:r>
              <a:rPr lang="en"/>
              <a:t>Request to establish TCP connection/TLS </a:t>
            </a:r>
            <a:endParaRPr/>
          </a:p>
          <a:p>
            <a:pPr indent="-317182" lvl="0" marL="457200" rtl="0" algn="l">
              <a:spcBef>
                <a:spcPts val="0"/>
              </a:spcBef>
              <a:spcAft>
                <a:spcPts val="0"/>
              </a:spcAft>
              <a:buSzPct val="100000"/>
              <a:buChar char="●"/>
            </a:pPr>
            <a:r>
              <a:rPr lang="en"/>
              <a:t>Layer 4 - Transport</a:t>
            </a:r>
            <a:endParaRPr/>
          </a:p>
          <a:p>
            <a:pPr indent="-297497" lvl="1" marL="914400" rtl="0" algn="l">
              <a:spcBef>
                <a:spcPts val="0"/>
              </a:spcBef>
              <a:spcAft>
                <a:spcPts val="0"/>
              </a:spcAft>
              <a:buSzPct val="100000"/>
              <a:buChar char="○"/>
            </a:pPr>
            <a:r>
              <a:rPr lang="en"/>
              <a:t>Sends SYN request target port 443</a:t>
            </a:r>
            <a:endParaRPr/>
          </a:p>
          <a:p>
            <a:pPr indent="-317182" lvl="0" marL="457200" rtl="0" algn="l">
              <a:spcBef>
                <a:spcPts val="0"/>
              </a:spcBef>
              <a:spcAft>
                <a:spcPts val="0"/>
              </a:spcAft>
              <a:buSzPct val="100000"/>
              <a:buChar char="●"/>
            </a:pPr>
            <a:r>
              <a:rPr lang="en"/>
              <a:t>Layer 3 - Network</a:t>
            </a:r>
            <a:endParaRPr/>
          </a:p>
          <a:p>
            <a:pPr indent="-297497" lvl="1" marL="914400" rtl="0" algn="l">
              <a:spcBef>
                <a:spcPts val="0"/>
              </a:spcBef>
              <a:spcAft>
                <a:spcPts val="0"/>
              </a:spcAft>
              <a:buSzPct val="100000"/>
              <a:buChar char="○"/>
            </a:pPr>
            <a:r>
              <a:rPr lang="en"/>
              <a:t> SYN is placed an IP packet(s) and adds the source/dest IPs </a:t>
            </a:r>
            <a:endParaRPr/>
          </a:p>
          <a:p>
            <a:pPr indent="-317182" lvl="0" marL="457200" rtl="0" algn="l">
              <a:spcBef>
                <a:spcPts val="0"/>
              </a:spcBef>
              <a:spcAft>
                <a:spcPts val="0"/>
              </a:spcAft>
              <a:buSzPct val="100000"/>
              <a:buChar char="●"/>
            </a:pPr>
            <a:r>
              <a:rPr lang="en"/>
              <a:t>Layer 2 - Data link </a:t>
            </a:r>
            <a:endParaRPr/>
          </a:p>
          <a:p>
            <a:pPr indent="-297497" lvl="1" marL="914400" rtl="0" algn="l">
              <a:spcBef>
                <a:spcPts val="0"/>
              </a:spcBef>
              <a:spcAft>
                <a:spcPts val="0"/>
              </a:spcAft>
              <a:buSzPct val="100000"/>
              <a:buChar char="○"/>
            </a:pPr>
            <a:r>
              <a:rPr lang="en"/>
              <a:t>Each packet goes into a single frame and adds the source/dest MAC addresses</a:t>
            </a:r>
            <a:endParaRPr/>
          </a:p>
          <a:p>
            <a:pPr indent="-317182" lvl="0" marL="457200" rtl="0" algn="l">
              <a:spcBef>
                <a:spcPts val="0"/>
              </a:spcBef>
              <a:spcAft>
                <a:spcPts val="0"/>
              </a:spcAft>
              <a:buSzPct val="100000"/>
              <a:buChar char="●"/>
            </a:pPr>
            <a:r>
              <a:rPr lang="en"/>
              <a:t>Layer 1 - Physical</a:t>
            </a:r>
            <a:endParaRPr/>
          </a:p>
          <a:p>
            <a:pPr indent="-297497" lvl="1" marL="914400" rtl="0" algn="l">
              <a:spcBef>
                <a:spcPts val="0"/>
              </a:spcBef>
              <a:spcAft>
                <a:spcPts val="0"/>
              </a:spcAft>
              <a:buSzPct val="100000"/>
              <a:buChar char="○"/>
            </a:pPr>
            <a:r>
              <a:rPr lang="en"/>
              <a:t>Each frame becomes string of bits which converted into either a radio signal (wifi), electric signal (ethernet), or light (fiber) </a:t>
            </a:r>
            <a:endParaRPr/>
          </a:p>
          <a:p>
            <a:pPr indent="-317182" lvl="0" marL="457200" rtl="0" algn="l">
              <a:spcBef>
                <a:spcPts val="0"/>
              </a:spcBef>
              <a:spcAft>
                <a:spcPts val="0"/>
              </a:spcAft>
              <a:buSzPct val="100000"/>
              <a:buChar char="●"/>
            </a:pPr>
            <a:r>
              <a:rPr lang="en"/>
              <a:t>Take it with a grain of salt, it's not always cut and dry</a:t>
            </a:r>
            <a:endParaRPr/>
          </a:p>
        </p:txBody>
      </p:sp>
      <p:sp>
        <p:nvSpPr>
          <p:cNvPr id="6454" name="Google Shape;6454;p33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8" name="Shape 6458"/>
        <p:cNvGrpSpPr/>
        <p:nvPr/>
      </p:nvGrpSpPr>
      <p:grpSpPr>
        <a:xfrm>
          <a:off x="0" y="0"/>
          <a:ext cx="0" cy="0"/>
          <a:chOff x="0" y="0"/>
          <a:chExt cx="0" cy="0"/>
        </a:xfrm>
      </p:grpSpPr>
      <p:sp>
        <p:nvSpPr>
          <p:cNvPr id="6459" name="Google Shape;6459;p3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OSI Layers - an Example (Receiver)</a:t>
            </a:r>
            <a:endParaRPr/>
          </a:p>
        </p:txBody>
      </p:sp>
      <p:sp>
        <p:nvSpPr>
          <p:cNvPr id="6460" name="Google Shape;6460;p339"/>
          <p:cNvSpPr txBox="1"/>
          <p:nvPr>
            <p:ph idx="1" type="body"/>
          </p:nvPr>
        </p:nvSpPr>
        <p:spPr>
          <a:xfrm>
            <a:off x="311700" y="1152475"/>
            <a:ext cx="8520600" cy="37401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15000"/>
              </a:lnSpc>
              <a:spcBef>
                <a:spcPts val="0"/>
              </a:spcBef>
              <a:spcAft>
                <a:spcPts val="0"/>
              </a:spcAft>
              <a:buSzPct val="100000"/>
              <a:buChar char="●"/>
            </a:pPr>
            <a:r>
              <a:rPr lang="en"/>
              <a:t>Receiver computer receives the POST request the other way around </a:t>
            </a:r>
            <a:endParaRPr/>
          </a:p>
          <a:p>
            <a:pPr indent="-317182" lvl="0" marL="457200" rtl="0" algn="l">
              <a:lnSpc>
                <a:spcPct val="115000"/>
              </a:lnSpc>
              <a:spcBef>
                <a:spcPts val="0"/>
              </a:spcBef>
              <a:spcAft>
                <a:spcPts val="0"/>
              </a:spcAft>
              <a:buSzPct val="100000"/>
              <a:buChar char="●"/>
            </a:pPr>
            <a:r>
              <a:rPr lang="en"/>
              <a:t>Layer 1 - Physical </a:t>
            </a:r>
            <a:endParaRPr/>
          </a:p>
          <a:p>
            <a:pPr indent="-297497" lvl="1" marL="914400" rtl="0" algn="l">
              <a:lnSpc>
                <a:spcPct val="115000"/>
              </a:lnSpc>
              <a:spcBef>
                <a:spcPts val="0"/>
              </a:spcBef>
              <a:spcAft>
                <a:spcPts val="0"/>
              </a:spcAft>
              <a:buSzPct val="100000"/>
              <a:buChar char="○"/>
            </a:pPr>
            <a:r>
              <a:rPr lang="en"/>
              <a:t>Radio, electric or light is received and converted into digital bits</a:t>
            </a:r>
            <a:endParaRPr/>
          </a:p>
          <a:p>
            <a:pPr indent="-317182" lvl="0" marL="457200" rtl="0" algn="l">
              <a:lnSpc>
                <a:spcPct val="115000"/>
              </a:lnSpc>
              <a:spcBef>
                <a:spcPts val="0"/>
              </a:spcBef>
              <a:spcAft>
                <a:spcPts val="0"/>
              </a:spcAft>
              <a:buSzPct val="100000"/>
              <a:buChar char="●"/>
            </a:pPr>
            <a:r>
              <a:rPr lang="en" sz="1800"/>
              <a:t>Layer 2 - Data link </a:t>
            </a:r>
            <a:endParaRPr sz="1800"/>
          </a:p>
          <a:p>
            <a:pPr indent="-297497" lvl="1" marL="914400" rtl="0" algn="l">
              <a:lnSpc>
                <a:spcPct val="115000"/>
              </a:lnSpc>
              <a:spcBef>
                <a:spcPts val="0"/>
              </a:spcBef>
              <a:spcAft>
                <a:spcPts val="0"/>
              </a:spcAft>
              <a:buSzPct val="100000"/>
              <a:buChar char="○"/>
            </a:pPr>
            <a:r>
              <a:rPr lang="en"/>
              <a:t>The bits from Layer 1 is assembled into frames</a:t>
            </a:r>
            <a:endParaRPr/>
          </a:p>
          <a:p>
            <a:pPr indent="-317182" lvl="0" marL="457200" rtl="0" algn="l">
              <a:lnSpc>
                <a:spcPct val="115000"/>
              </a:lnSpc>
              <a:spcBef>
                <a:spcPts val="0"/>
              </a:spcBef>
              <a:spcAft>
                <a:spcPts val="0"/>
              </a:spcAft>
              <a:buSzPct val="100000"/>
              <a:buChar char="●"/>
            </a:pPr>
            <a:r>
              <a:rPr lang="en"/>
              <a:t>Layer 3 - Network</a:t>
            </a:r>
            <a:endParaRPr/>
          </a:p>
          <a:p>
            <a:pPr indent="-297497" lvl="1" marL="914400" rtl="0" algn="l">
              <a:lnSpc>
                <a:spcPct val="115000"/>
              </a:lnSpc>
              <a:spcBef>
                <a:spcPts val="0"/>
              </a:spcBef>
              <a:spcAft>
                <a:spcPts val="0"/>
              </a:spcAft>
              <a:buSzPct val="100000"/>
              <a:buChar char="○"/>
            </a:pPr>
            <a:r>
              <a:rPr lang="en"/>
              <a:t>The frames from layer 2 are assembled into IP packet. </a:t>
            </a:r>
            <a:endParaRPr/>
          </a:p>
          <a:p>
            <a:pPr indent="-317182" lvl="0" marL="457200" rtl="0" algn="l">
              <a:lnSpc>
                <a:spcPct val="115000"/>
              </a:lnSpc>
              <a:spcBef>
                <a:spcPts val="0"/>
              </a:spcBef>
              <a:spcAft>
                <a:spcPts val="0"/>
              </a:spcAft>
              <a:buSzPct val="100000"/>
              <a:buChar char="●"/>
            </a:pPr>
            <a:r>
              <a:rPr lang="en" sz="1800"/>
              <a:t>Layer 4 - Transport</a:t>
            </a:r>
            <a:endParaRPr sz="1800"/>
          </a:p>
          <a:p>
            <a:pPr indent="-297497" lvl="1" marL="914400" rtl="0" algn="l">
              <a:lnSpc>
                <a:spcPct val="115000"/>
              </a:lnSpc>
              <a:spcBef>
                <a:spcPts val="0"/>
              </a:spcBef>
              <a:spcAft>
                <a:spcPts val="0"/>
              </a:spcAft>
              <a:buSzPct val="100000"/>
              <a:buChar char="○"/>
            </a:pPr>
            <a:r>
              <a:rPr lang="en"/>
              <a:t>The IP packets from layer 3 are assembled into TCP segments</a:t>
            </a:r>
            <a:endParaRPr/>
          </a:p>
          <a:p>
            <a:pPr indent="-297497" lvl="1" marL="914400" rtl="0" algn="l">
              <a:lnSpc>
                <a:spcPct val="115000"/>
              </a:lnSpc>
              <a:spcBef>
                <a:spcPts val="0"/>
              </a:spcBef>
              <a:spcAft>
                <a:spcPts val="0"/>
              </a:spcAft>
              <a:buSzPct val="100000"/>
              <a:buChar char="○"/>
            </a:pPr>
            <a:r>
              <a:rPr lang="en"/>
              <a:t>Deals with Congestion control/flow control/retransmission in case of TCP</a:t>
            </a:r>
            <a:endParaRPr/>
          </a:p>
          <a:p>
            <a:pPr indent="-297497" lvl="1" marL="914400" rtl="0" algn="l">
              <a:lnSpc>
                <a:spcPct val="115000"/>
              </a:lnSpc>
              <a:spcBef>
                <a:spcPts val="0"/>
              </a:spcBef>
              <a:spcAft>
                <a:spcPts val="0"/>
              </a:spcAft>
              <a:buSzPct val="100000"/>
              <a:buChar char="○"/>
            </a:pPr>
            <a:r>
              <a:rPr lang="en"/>
              <a:t>If Segment is SYN we don’t need to go further into more layers as we are still processing the connection request</a:t>
            </a:r>
            <a:endParaRPr/>
          </a:p>
          <a:p>
            <a:pPr indent="-317182" lvl="0" marL="457200" rtl="0" algn="l">
              <a:lnSpc>
                <a:spcPct val="115000"/>
              </a:lnSpc>
              <a:spcBef>
                <a:spcPts val="0"/>
              </a:spcBef>
              <a:spcAft>
                <a:spcPts val="0"/>
              </a:spcAft>
              <a:buSzPct val="100000"/>
              <a:buChar char="●"/>
            </a:pPr>
            <a:r>
              <a:rPr lang="en"/>
              <a:t>Layer 5 - Session</a:t>
            </a:r>
            <a:endParaRPr/>
          </a:p>
          <a:p>
            <a:pPr indent="-297497" lvl="1" marL="914400" rtl="0" algn="l">
              <a:lnSpc>
                <a:spcPct val="115000"/>
              </a:lnSpc>
              <a:spcBef>
                <a:spcPts val="0"/>
              </a:spcBef>
              <a:spcAft>
                <a:spcPts val="0"/>
              </a:spcAft>
              <a:buSzPct val="100000"/>
              <a:buChar char="○"/>
            </a:pPr>
            <a:r>
              <a:rPr lang="en"/>
              <a:t>The connection session is established or identified</a:t>
            </a:r>
            <a:endParaRPr/>
          </a:p>
          <a:p>
            <a:pPr indent="-297497" lvl="1" marL="914400" rtl="0" algn="l">
              <a:lnSpc>
                <a:spcPct val="115000"/>
              </a:lnSpc>
              <a:spcBef>
                <a:spcPts val="0"/>
              </a:spcBef>
              <a:spcAft>
                <a:spcPts val="0"/>
              </a:spcAft>
              <a:buSzPct val="100000"/>
              <a:buChar char="○"/>
            </a:pPr>
            <a:r>
              <a:rPr lang="en"/>
              <a:t>We only arrive at this layer when necessary (three way handshake is done)</a:t>
            </a:r>
            <a:endParaRPr/>
          </a:p>
          <a:p>
            <a:pPr indent="-317182" lvl="0" marL="457200" rtl="0" algn="l">
              <a:lnSpc>
                <a:spcPct val="115000"/>
              </a:lnSpc>
              <a:spcBef>
                <a:spcPts val="0"/>
              </a:spcBef>
              <a:spcAft>
                <a:spcPts val="0"/>
              </a:spcAft>
              <a:buSzPct val="100000"/>
              <a:buChar char="●"/>
            </a:pPr>
            <a:r>
              <a:rPr lang="en" sz="1800"/>
              <a:t>Layer 6 - Presentation</a:t>
            </a:r>
            <a:endParaRPr sz="1800"/>
          </a:p>
          <a:p>
            <a:pPr indent="-297497" lvl="1" marL="914400" rtl="0" algn="l">
              <a:lnSpc>
                <a:spcPct val="115000"/>
              </a:lnSpc>
              <a:spcBef>
                <a:spcPts val="0"/>
              </a:spcBef>
              <a:spcAft>
                <a:spcPts val="0"/>
              </a:spcAft>
              <a:buSzPct val="100000"/>
              <a:buChar char="○"/>
            </a:pPr>
            <a:r>
              <a:rPr lang="en"/>
              <a:t>Deserialize flat byte strings back to JSON for the app to consume</a:t>
            </a:r>
            <a:endParaRPr/>
          </a:p>
          <a:p>
            <a:pPr indent="-317182" lvl="0" marL="457200" rtl="0" algn="l">
              <a:lnSpc>
                <a:spcPct val="115000"/>
              </a:lnSpc>
              <a:spcBef>
                <a:spcPts val="0"/>
              </a:spcBef>
              <a:spcAft>
                <a:spcPts val="0"/>
              </a:spcAft>
              <a:buSzPct val="100000"/>
              <a:buChar char="●"/>
            </a:pPr>
            <a:r>
              <a:rPr lang="en"/>
              <a:t>Layer 7 - Application</a:t>
            </a:r>
            <a:endParaRPr/>
          </a:p>
          <a:p>
            <a:pPr indent="-297497" lvl="1" marL="914400" rtl="0" algn="l">
              <a:lnSpc>
                <a:spcPct val="115000"/>
              </a:lnSpc>
              <a:spcBef>
                <a:spcPts val="0"/>
              </a:spcBef>
              <a:spcAft>
                <a:spcPts val="0"/>
              </a:spcAft>
              <a:buSzPct val="100000"/>
              <a:buChar char="○"/>
            </a:pPr>
            <a:r>
              <a:rPr lang="en"/>
              <a:t>Application understands the JSON POST request and your express json or apache request receive event is triggered</a:t>
            </a:r>
            <a:endParaRPr/>
          </a:p>
          <a:p>
            <a:pPr indent="-317182" lvl="0" marL="457200" rtl="0" algn="l">
              <a:lnSpc>
                <a:spcPct val="115000"/>
              </a:lnSpc>
              <a:spcBef>
                <a:spcPts val="0"/>
              </a:spcBef>
              <a:spcAft>
                <a:spcPts val="0"/>
              </a:spcAft>
              <a:buSzPct val="100000"/>
              <a:buChar char="●"/>
            </a:pPr>
            <a:r>
              <a:rPr lang="en"/>
              <a:t>Take it with a grain of salt, it's not always cut and dry</a:t>
            </a:r>
            <a:endParaRPr/>
          </a:p>
        </p:txBody>
      </p:sp>
      <p:sp>
        <p:nvSpPr>
          <p:cNvPr id="6461" name="Google Shape;6461;p33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5" name="Shape 6465"/>
        <p:cNvGrpSpPr/>
        <p:nvPr/>
      </p:nvGrpSpPr>
      <p:grpSpPr>
        <a:xfrm>
          <a:off x="0" y="0"/>
          <a:ext cx="0" cy="0"/>
          <a:chOff x="0" y="0"/>
          <a:chExt cx="0" cy="0"/>
        </a:xfrm>
      </p:grpSpPr>
      <p:sp>
        <p:nvSpPr>
          <p:cNvPr id="6466" name="Google Shape;6466;p340"/>
          <p:cNvSpPr/>
          <p:nvPr/>
        </p:nvSpPr>
        <p:spPr>
          <a:xfrm>
            <a:off x="7942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467" name="Google Shape;6467;p340"/>
          <p:cNvSpPr/>
          <p:nvPr/>
        </p:nvSpPr>
        <p:spPr>
          <a:xfrm>
            <a:off x="7942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468" name="Google Shape;6468;p340"/>
          <p:cNvSpPr/>
          <p:nvPr/>
        </p:nvSpPr>
        <p:spPr>
          <a:xfrm>
            <a:off x="7942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469" name="Google Shape;6469;p340"/>
          <p:cNvSpPr/>
          <p:nvPr/>
        </p:nvSpPr>
        <p:spPr>
          <a:xfrm>
            <a:off x="7942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470" name="Google Shape;6470;p340"/>
          <p:cNvSpPr/>
          <p:nvPr/>
        </p:nvSpPr>
        <p:spPr>
          <a:xfrm>
            <a:off x="7942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471" name="Google Shape;6471;p340"/>
          <p:cNvSpPr/>
          <p:nvPr/>
        </p:nvSpPr>
        <p:spPr>
          <a:xfrm>
            <a:off x="7942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472" name="Google Shape;6472;p340"/>
          <p:cNvSpPr/>
          <p:nvPr/>
        </p:nvSpPr>
        <p:spPr>
          <a:xfrm>
            <a:off x="7942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sp>
        <p:nvSpPr>
          <p:cNvPr id="6473" name="Google Shape;6473;p340"/>
          <p:cNvSpPr txBox="1"/>
          <p:nvPr/>
        </p:nvSpPr>
        <p:spPr>
          <a:xfrm>
            <a:off x="9775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Client</a:t>
            </a:r>
            <a:endParaRPr>
              <a:solidFill>
                <a:schemeClr val="dk1"/>
              </a:solidFill>
            </a:endParaRPr>
          </a:p>
        </p:txBody>
      </p:sp>
      <p:sp>
        <p:nvSpPr>
          <p:cNvPr id="6474" name="Google Shape;6474;p340"/>
          <p:cNvSpPr/>
          <p:nvPr/>
        </p:nvSpPr>
        <p:spPr>
          <a:xfrm>
            <a:off x="69069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475" name="Google Shape;6475;p340"/>
          <p:cNvSpPr/>
          <p:nvPr/>
        </p:nvSpPr>
        <p:spPr>
          <a:xfrm>
            <a:off x="69069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476" name="Google Shape;6476;p340"/>
          <p:cNvSpPr/>
          <p:nvPr/>
        </p:nvSpPr>
        <p:spPr>
          <a:xfrm>
            <a:off x="69069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477" name="Google Shape;6477;p340"/>
          <p:cNvSpPr/>
          <p:nvPr/>
        </p:nvSpPr>
        <p:spPr>
          <a:xfrm>
            <a:off x="69069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478" name="Google Shape;6478;p340"/>
          <p:cNvSpPr/>
          <p:nvPr/>
        </p:nvSpPr>
        <p:spPr>
          <a:xfrm>
            <a:off x="69069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479" name="Google Shape;6479;p340"/>
          <p:cNvSpPr/>
          <p:nvPr/>
        </p:nvSpPr>
        <p:spPr>
          <a:xfrm>
            <a:off x="69069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480" name="Google Shape;6480;p340"/>
          <p:cNvSpPr/>
          <p:nvPr/>
        </p:nvSpPr>
        <p:spPr>
          <a:xfrm>
            <a:off x="69069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sp>
        <p:nvSpPr>
          <p:cNvPr id="6481" name="Google Shape;6481;p340"/>
          <p:cNvSpPr txBox="1"/>
          <p:nvPr/>
        </p:nvSpPr>
        <p:spPr>
          <a:xfrm>
            <a:off x="70902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Server</a:t>
            </a:r>
            <a:endParaRPr>
              <a:solidFill>
                <a:schemeClr val="dk1"/>
              </a:solidFill>
            </a:endParaRPr>
          </a:p>
        </p:txBody>
      </p:sp>
      <p:cxnSp>
        <p:nvCxnSpPr>
          <p:cNvPr id="6482" name="Google Shape;6482;p340"/>
          <p:cNvCxnSpPr/>
          <p:nvPr/>
        </p:nvCxnSpPr>
        <p:spPr>
          <a:xfrm>
            <a:off x="521788" y="1044350"/>
            <a:ext cx="0" cy="3511800"/>
          </a:xfrm>
          <a:prstGeom prst="straightConnector1">
            <a:avLst/>
          </a:prstGeom>
          <a:noFill/>
          <a:ln cap="flat" cmpd="sng" w="9525">
            <a:solidFill>
              <a:srgbClr val="EFEFEF"/>
            </a:solidFill>
            <a:prstDash val="solid"/>
            <a:round/>
            <a:headEnd len="med" w="med" type="none"/>
            <a:tailEnd len="med" w="med" type="triangle"/>
          </a:ln>
        </p:spPr>
      </p:cxnSp>
      <p:cxnSp>
        <p:nvCxnSpPr>
          <p:cNvPr id="6483" name="Google Shape;6483;p340"/>
          <p:cNvCxnSpPr/>
          <p:nvPr/>
        </p:nvCxnSpPr>
        <p:spPr>
          <a:xfrm rot="10800000">
            <a:off x="8602413" y="1053250"/>
            <a:ext cx="19800" cy="3539400"/>
          </a:xfrm>
          <a:prstGeom prst="straightConnector1">
            <a:avLst/>
          </a:prstGeom>
          <a:noFill/>
          <a:ln cap="flat" cmpd="sng" w="9525">
            <a:solidFill>
              <a:srgbClr val="EFEFEF"/>
            </a:solidFill>
            <a:prstDash val="solid"/>
            <a:round/>
            <a:headEnd len="med" w="med" type="none"/>
            <a:tailEnd len="med" w="med" type="triangle"/>
          </a:ln>
        </p:spPr>
      </p:cxnSp>
      <p:sp>
        <p:nvSpPr>
          <p:cNvPr id="6484" name="Google Shape;6484;p340"/>
          <p:cNvSpPr txBox="1"/>
          <p:nvPr/>
        </p:nvSpPr>
        <p:spPr>
          <a:xfrm>
            <a:off x="425932" y="109400"/>
            <a:ext cx="375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Client sends an HTTPS POST request</a:t>
            </a:r>
            <a:endParaRPr>
              <a:solidFill>
                <a:schemeClr val="dk1"/>
              </a:solidFill>
            </a:endParaRPr>
          </a:p>
        </p:txBody>
      </p:sp>
      <p:pic>
        <p:nvPicPr>
          <p:cNvPr id="6485" name="Google Shape;6485;p340"/>
          <p:cNvPicPr preferRelativeResize="0"/>
          <p:nvPr/>
        </p:nvPicPr>
        <p:blipFill rotWithShape="1">
          <a:blip r:embed="rId3">
            <a:alphaModFix/>
          </a:blip>
          <a:srcRect b="22799" l="7510" r="7628" t="26138"/>
          <a:stretch/>
        </p:blipFill>
        <p:spPr>
          <a:xfrm>
            <a:off x="2205725" y="4255200"/>
            <a:ext cx="2623926" cy="888301"/>
          </a:xfrm>
          <a:prstGeom prst="rect">
            <a:avLst/>
          </a:prstGeom>
          <a:noFill/>
          <a:ln>
            <a:noFill/>
          </a:ln>
        </p:spPr>
      </p:pic>
      <p:pic>
        <p:nvPicPr>
          <p:cNvPr id="6486" name="Google Shape;6486;p340"/>
          <p:cNvPicPr preferRelativeResize="0"/>
          <p:nvPr/>
        </p:nvPicPr>
        <p:blipFill rotWithShape="1">
          <a:blip r:embed="rId3">
            <a:alphaModFix/>
          </a:blip>
          <a:srcRect b="22799" l="7509" r="27693" t="26138"/>
          <a:stretch/>
        </p:blipFill>
        <p:spPr>
          <a:xfrm>
            <a:off x="4829650" y="4255200"/>
            <a:ext cx="2003499" cy="888301"/>
          </a:xfrm>
          <a:prstGeom prst="rect">
            <a:avLst/>
          </a:prstGeom>
          <a:noFill/>
          <a:ln>
            <a:noFill/>
          </a:ln>
        </p:spPr>
      </p:pic>
      <p:sp>
        <p:nvSpPr>
          <p:cNvPr id="6487" name="Google Shape;6487;p340"/>
          <p:cNvSpPr txBox="1"/>
          <p:nvPr/>
        </p:nvSpPr>
        <p:spPr>
          <a:xfrm>
            <a:off x="2205713" y="367405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Frame</a:t>
            </a:r>
            <a:endParaRPr>
              <a:solidFill>
                <a:schemeClr val="dk1"/>
              </a:solidFill>
            </a:endParaRPr>
          </a:p>
        </p:txBody>
      </p:sp>
      <p:sp>
        <p:nvSpPr>
          <p:cNvPr id="6488" name="Google Shape;6488;p340"/>
          <p:cNvSpPr txBox="1"/>
          <p:nvPr/>
        </p:nvSpPr>
        <p:spPr>
          <a:xfrm>
            <a:off x="2205713" y="314845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Packet</a:t>
            </a:r>
            <a:endParaRPr>
              <a:solidFill>
                <a:schemeClr val="dk1"/>
              </a:solidFill>
            </a:endParaRPr>
          </a:p>
        </p:txBody>
      </p:sp>
      <p:sp>
        <p:nvSpPr>
          <p:cNvPr id="6489" name="Google Shape;6489;p340"/>
          <p:cNvSpPr txBox="1"/>
          <p:nvPr/>
        </p:nvSpPr>
        <p:spPr>
          <a:xfrm>
            <a:off x="2257013" y="262285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Segment</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6"/>
                                        </p:tgtEl>
                                        <p:attrNameLst>
                                          <p:attrName>style.visibility</p:attrName>
                                        </p:attrNameLst>
                                      </p:cBhvr>
                                      <p:to>
                                        <p:strVal val="visible"/>
                                      </p:to>
                                    </p:set>
                                    <p:animEffect filter="fade" transition="in">
                                      <p:cBhvr>
                                        <p:cTn dur="1000"/>
                                        <p:tgtEl>
                                          <p:spTgt spid="6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7"/>
                                        </p:tgtEl>
                                        <p:attrNameLst>
                                          <p:attrName>style.visibility</p:attrName>
                                        </p:attrNameLst>
                                      </p:cBhvr>
                                      <p:to>
                                        <p:strVal val="visible"/>
                                      </p:to>
                                    </p:set>
                                    <p:animEffect filter="fade" transition="in">
                                      <p:cBhvr>
                                        <p:cTn dur="1000"/>
                                        <p:tgtEl>
                                          <p:spTgt spid="6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8"/>
                                        </p:tgtEl>
                                        <p:attrNameLst>
                                          <p:attrName>style.visibility</p:attrName>
                                        </p:attrNameLst>
                                      </p:cBhvr>
                                      <p:to>
                                        <p:strVal val="visible"/>
                                      </p:to>
                                    </p:set>
                                    <p:animEffect filter="fade" transition="in">
                                      <p:cBhvr>
                                        <p:cTn dur="1000"/>
                                        <p:tgtEl>
                                          <p:spTgt spid="6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9"/>
                                        </p:tgtEl>
                                        <p:attrNameLst>
                                          <p:attrName>style.visibility</p:attrName>
                                        </p:attrNameLst>
                                      </p:cBhvr>
                                      <p:to>
                                        <p:strVal val="visible"/>
                                      </p:to>
                                    </p:set>
                                    <p:animEffect filter="fade" transition="in">
                                      <p:cBhvr>
                                        <p:cTn dur="1000"/>
                                        <p:tgtEl>
                                          <p:spTgt spid="6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0"/>
                                        </p:tgtEl>
                                        <p:attrNameLst>
                                          <p:attrName>style.visibility</p:attrName>
                                        </p:attrNameLst>
                                      </p:cBhvr>
                                      <p:to>
                                        <p:strVal val="visible"/>
                                      </p:to>
                                    </p:set>
                                    <p:animEffect filter="fade" transition="in">
                                      <p:cBhvr>
                                        <p:cTn dur="1000"/>
                                        <p:tgtEl>
                                          <p:spTgt spid="6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1"/>
                                        </p:tgtEl>
                                        <p:attrNameLst>
                                          <p:attrName>style.visibility</p:attrName>
                                        </p:attrNameLst>
                                      </p:cBhvr>
                                      <p:to>
                                        <p:strVal val="visible"/>
                                      </p:to>
                                    </p:set>
                                    <p:animEffect filter="fade" transition="in">
                                      <p:cBhvr>
                                        <p:cTn dur="1000"/>
                                        <p:tgtEl>
                                          <p:spTgt spid="6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2"/>
                                        </p:tgtEl>
                                        <p:attrNameLst>
                                          <p:attrName>style.visibility</p:attrName>
                                        </p:attrNameLst>
                                      </p:cBhvr>
                                      <p:to>
                                        <p:strVal val="visible"/>
                                      </p:to>
                                    </p:set>
                                    <p:animEffect filter="fade" transition="in">
                                      <p:cBhvr>
                                        <p:cTn dur="1000"/>
                                        <p:tgtEl>
                                          <p:spTgt spid="6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5"/>
                                        </p:tgtEl>
                                        <p:attrNameLst>
                                          <p:attrName>style.visibility</p:attrName>
                                        </p:attrNameLst>
                                      </p:cBhvr>
                                      <p:to>
                                        <p:strVal val="visible"/>
                                      </p:to>
                                    </p:set>
                                    <p:animEffect filter="fade" transition="in">
                                      <p:cBhvr>
                                        <p:cTn dur="1000"/>
                                        <p:tgtEl>
                                          <p:spTgt spid="6485"/>
                                        </p:tgtEl>
                                      </p:cBhvr>
                                    </p:animEffect>
                                  </p:childTnLst>
                                </p:cTn>
                              </p:par>
                              <p:par>
                                <p:cTn fill="hold" nodeType="withEffect" presetClass="entr" presetID="10" presetSubtype="0">
                                  <p:stCondLst>
                                    <p:cond delay="0"/>
                                  </p:stCondLst>
                                  <p:childTnLst>
                                    <p:set>
                                      <p:cBhvr>
                                        <p:cTn dur="1" fill="hold">
                                          <p:stCondLst>
                                            <p:cond delay="0"/>
                                          </p:stCondLst>
                                        </p:cTn>
                                        <p:tgtEl>
                                          <p:spTgt spid="6486"/>
                                        </p:tgtEl>
                                        <p:attrNameLst>
                                          <p:attrName>style.visibility</p:attrName>
                                        </p:attrNameLst>
                                      </p:cBhvr>
                                      <p:to>
                                        <p:strVal val="visible"/>
                                      </p:to>
                                    </p:set>
                                    <p:animEffect filter="fade" transition="in">
                                      <p:cBhvr>
                                        <p:cTn dur="1000"/>
                                        <p:tgtEl>
                                          <p:spTgt spid="6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0"/>
                                        </p:tgtEl>
                                        <p:attrNameLst>
                                          <p:attrName>style.visibility</p:attrName>
                                        </p:attrNameLst>
                                      </p:cBhvr>
                                      <p:to>
                                        <p:strVal val="visible"/>
                                      </p:to>
                                    </p:set>
                                    <p:animEffect filter="fade" transition="in">
                                      <p:cBhvr>
                                        <p:cTn dur="1000"/>
                                        <p:tgtEl>
                                          <p:spTgt spid="6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9"/>
                                        </p:tgtEl>
                                        <p:attrNameLst>
                                          <p:attrName>style.visibility</p:attrName>
                                        </p:attrNameLst>
                                      </p:cBhvr>
                                      <p:to>
                                        <p:strVal val="visible"/>
                                      </p:to>
                                    </p:set>
                                    <p:animEffect filter="fade" transition="in">
                                      <p:cBhvr>
                                        <p:cTn dur="1000"/>
                                        <p:tgtEl>
                                          <p:spTgt spid="6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8"/>
                                        </p:tgtEl>
                                        <p:attrNameLst>
                                          <p:attrName>style.visibility</p:attrName>
                                        </p:attrNameLst>
                                      </p:cBhvr>
                                      <p:to>
                                        <p:strVal val="visible"/>
                                      </p:to>
                                    </p:set>
                                    <p:animEffect filter="fade" transition="in">
                                      <p:cBhvr>
                                        <p:cTn dur="1000"/>
                                        <p:tgtEl>
                                          <p:spTgt spid="6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7"/>
                                        </p:tgtEl>
                                        <p:attrNameLst>
                                          <p:attrName>style.visibility</p:attrName>
                                        </p:attrNameLst>
                                      </p:cBhvr>
                                      <p:to>
                                        <p:strVal val="visible"/>
                                      </p:to>
                                    </p:set>
                                    <p:animEffect filter="fade" transition="in">
                                      <p:cBhvr>
                                        <p:cTn dur="1000"/>
                                        <p:tgtEl>
                                          <p:spTgt spid="6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6"/>
                                        </p:tgtEl>
                                        <p:attrNameLst>
                                          <p:attrName>style.visibility</p:attrName>
                                        </p:attrNameLst>
                                      </p:cBhvr>
                                      <p:to>
                                        <p:strVal val="visible"/>
                                      </p:to>
                                    </p:set>
                                    <p:animEffect filter="fade" transition="in">
                                      <p:cBhvr>
                                        <p:cTn dur="1000"/>
                                        <p:tgtEl>
                                          <p:spTgt spid="6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5"/>
                                        </p:tgtEl>
                                        <p:attrNameLst>
                                          <p:attrName>style.visibility</p:attrName>
                                        </p:attrNameLst>
                                      </p:cBhvr>
                                      <p:to>
                                        <p:strVal val="visible"/>
                                      </p:to>
                                    </p:set>
                                    <p:animEffect filter="fade" transition="in">
                                      <p:cBhvr>
                                        <p:cTn dur="1000"/>
                                        <p:tgtEl>
                                          <p:spTgt spid="6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4"/>
                                        </p:tgtEl>
                                        <p:attrNameLst>
                                          <p:attrName>style.visibility</p:attrName>
                                        </p:attrNameLst>
                                      </p:cBhvr>
                                      <p:to>
                                        <p:strVal val="visible"/>
                                      </p:to>
                                    </p:set>
                                    <p:animEffect filter="fade" transition="in">
                                      <p:cBhvr>
                                        <p:cTn dur="1000"/>
                                        <p:tgtEl>
                                          <p:spTgt spid="6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9"/>
                                        </p:tgtEl>
                                        <p:attrNameLst>
                                          <p:attrName>style.visibility</p:attrName>
                                        </p:attrNameLst>
                                      </p:cBhvr>
                                      <p:to>
                                        <p:strVal val="visible"/>
                                      </p:to>
                                    </p:set>
                                    <p:animEffect filter="fade" transition="in">
                                      <p:cBhvr>
                                        <p:cTn dur="1000"/>
                                        <p:tgtEl>
                                          <p:spTgt spid="6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8"/>
                                        </p:tgtEl>
                                        <p:attrNameLst>
                                          <p:attrName>style.visibility</p:attrName>
                                        </p:attrNameLst>
                                      </p:cBhvr>
                                      <p:to>
                                        <p:strVal val="visible"/>
                                      </p:to>
                                    </p:set>
                                    <p:animEffect filter="fade" transition="in">
                                      <p:cBhvr>
                                        <p:cTn dur="1000"/>
                                        <p:tgtEl>
                                          <p:spTgt spid="6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7"/>
                                        </p:tgtEl>
                                        <p:attrNameLst>
                                          <p:attrName>style.visibility</p:attrName>
                                        </p:attrNameLst>
                                      </p:cBhvr>
                                      <p:to>
                                        <p:strVal val="visible"/>
                                      </p:to>
                                    </p:set>
                                    <p:animEffect filter="fade" transition="in">
                                      <p:cBhvr>
                                        <p:cTn dur="1000"/>
                                        <p:tgtEl>
                                          <p:spTgt spid="6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3" name="Shape 6493"/>
        <p:cNvGrpSpPr/>
        <p:nvPr/>
      </p:nvGrpSpPr>
      <p:grpSpPr>
        <a:xfrm>
          <a:off x="0" y="0"/>
          <a:ext cx="0" cy="0"/>
          <a:chOff x="0" y="0"/>
          <a:chExt cx="0" cy="0"/>
        </a:xfrm>
      </p:grpSpPr>
      <p:sp>
        <p:nvSpPr>
          <p:cNvPr id="6494" name="Google Shape;6494;p341"/>
          <p:cNvSpPr/>
          <p:nvPr/>
        </p:nvSpPr>
        <p:spPr>
          <a:xfrm>
            <a:off x="7942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5" name="Google Shape;6495;p341"/>
          <p:cNvSpPr/>
          <p:nvPr/>
        </p:nvSpPr>
        <p:spPr>
          <a:xfrm>
            <a:off x="7942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6" name="Google Shape;6496;p341"/>
          <p:cNvSpPr/>
          <p:nvPr/>
        </p:nvSpPr>
        <p:spPr>
          <a:xfrm>
            <a:off x="7942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7" name="Google Shape;6497;p341"/>
          <p:cNvSpPr/>
          <p:nvPr/>
        </p:nvSpPr>
        <p:spPr>
          <a:xfrm>
            <a:off x="7942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8" name="Google Shape;6498;p341"/>
          <p:cNvSpPr/>
          <p:nvPr/>
        </p:nvSpPr>
        <p:spPr>
          <a:xfrm>
            <a:off x="7942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9" name="Google Shape;6499;p341"/>
          <p:cNvSpPr/>
          <p:nvPr/>
        </p:nvSpPr>
        <p:spPr>
          <a:xfrm>
            <a:off x="7942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0" name="Google Shape;6500;p341"/>
          <p:cNvSpPr/>
          <p:nvPr/>
        </p:nvSpPr>
        <p:spPr>
          <a:xfrm>
            <a:off x="7942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1" name="Google Shape;6501;p341"/>
          <p:cNvSpPr txBox="1"/>
          <p:nvPr/>
        </p:nvSpPr>
        <p:spPr>
          <a:xfrm>
            <a:off x="9775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Client</a:t>
            </a:r>
            <a:endParaRPr>
              <a:solidFill>
                <a:schemeClr val="dk1"/>
              </a:solidFill>
            </a:endParaRPr>
          </a:p>
        </p:txBody>
      </p:sp>
      <p:sp>
        <p:nvSpPr>
          <p:cNvPr id="6502" name="Google Shape;6502;p341"/>
          <p:cNvSpPr/>
          <p:nvPr/>
        </p:nvSpPr>
        <p:spPr>
          <a:xfrm>
            <a:off x="69069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3" name="Google Shape;6503;p341"/>
          <p:cNvSpPr/>
          <p:nvPr/>
        </p:nvSpPr>
        <p:spPr>
          <a:xfrm>
            <a:off x="69069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4" name="Google Shape;6504;p341"/>
          <p:cNvSpPr/>
          <p:nvPr/>
        </p:nvSpPr>
        <p:spPr>
          <a:xfrm>
            <a:off x="69069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5" name="Google Shape;6505;p341"/>
          <p:cNvSpPr/>
          <p:nvPr/>
        </p:nvSpPr>
        <p:spPr>
          <a:xfrm>
            <a:off x="69069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6" name="Google Shape;6506;p341"/>
          <p:cNvSpPr txBox="1"/>
          <p:nvPr/>
        </p:nvSpPr>
        <p:spPr>
          <a:xfrm>
            <a:off x="70902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Server</a:t>
            </a:r>
            <a:endParaRPr>
              <a:solidFill>
                <a:schemeClr val="dk1"/>
              </a:solidFill>
            </a:endParaRPr>
          </a:p>
        </p:txBody>
      </p:sp>
      <p:cxnSp>
        <p:nvCxnSpPr>
          <p:cNvPr id="6507" name="Google Shape;6507;p341"/>
          <p:cNvCxnSpPr/>
          <p:nvPr/>
        </p:nvCxnSpPr>
        <p:spPr>
          <a:xfrm>
            <a:off x="521788" y="1044350"/>
            <a:ext cx="0" cy="3511800"/>
          </a:xfrm>
          <a:prstGeom prst="straightConnector1">
            <a:avLst/>
          </a:prstGeom>
          <a:noFill/>
          <a:ln cap="flat" cmpd="sng" w="9525">
            <a:solidFill>
              <a:srgbClr val="EFEFEF"/>
            </a:solidFill>
            <a:prstDash val="solid"/>
            <a:round/>
            <a:headEnd len="med" w="med" type="none"/>
            <a:tailEnd len="med" w="med" type="triangle"/>
          </a:ln>
        </p:spPr>
      </p:cxnSp>
      <p:cxnSp>
        <p:nvCxnSpPr>
          <p:cNvPr id="6508" name="Google Shape;6508;p341"/>
          <p:cNvCxnSpPr/>
          <p:nvPr/>
        </p:nvCxnSpPr>
        <p:spPr>
          <a:xfrm rot="10800000">
            <a:off x="8602413" y="1053250"/>
            <a:ext cx="19800" cy="3539400"/>
          </a:xfrm>
          <a:prstGeom prst="straightConnector1">
            <a:avLst/>
          </a:prstGeom>
          <a:noFill/>
          <a:ln cap="flat" cmpd="sng" w="9525">
            <a:solidFill>
              <a:srgbClr val="EFEFEF"/>
            </a:solidFill>
            <a:prstDash val="solid"/>
            <a:round/>
            <a:headEnd len="med" w="med" type="none"/>
            <a:tailEnd len="med" w="med" type="triangle"/>
          </a:ln>
        </p:spPr>
      </p:cxnSp>
      <p:pic>
        <p:nvPicPr>
          <p:cNvPr id="6509" name="Google Shape;6509;p341"/>
          <p:cNvPicPr preferRelativeResize="0"/>
          <p:nvPr/>
        </p:nvPicPr>
        <p:blipFill rotWithShape="1">
          <a:blip r:embed="rId3">
            <a:alphaModFix/>
          </a:blip>
          <a:srcRect b="22799" l="7510" r="7628" t="26138"/>
          <a:stretch/>
        </p:blipFill>
        <p:spPr>
          <a:xfrm>
            <a:off x="2205725" y="4255200"/>
            <a:ext cx="2623926" cy="888301"/>
          </a:xfrm>
          <a:prstGeom prst="rect">
            <a:avLst/>
          </a:prstGeom>
          <a:noFill/>
          <a:ln>
            <a:noFill/>
          </a:ln>
        </p:spPr>
      </p:pic>
      <p:pic>
        <p:nvPicPr>
          <p:cNvPr id="6510" name="Google Shape;6510;p341"/>
          <p:cNvPicPr preferRelativeResize="0"/>
          <p:nvPr/>
        </p:nvPicPr>
        <p:blipFill rotWithShape="1">
          <a:blip r:embed="rId3">
            <a:alphaModFix/>
          </a:blip>
          <a:srcRect b="22799" l="7509" r="27693" t="26138"/>
          <a:stretch/>
        </p:blipFill>
        <p:spPr>
          <a:xfrm>
            <a:off x="4829650" y="4255200"/>
            <a:ext cx="2003499" cy="888301"/>
          </a:xfrm>
          <a:prstGeom prst="rect">
            <a:avLst/>
          </a:prstGeom>
          <a:noFill/>
          <a:ln>
            <a:noFill/>
          </a:ln>
        </p:spPr>
      </p:pic>
      <p:sp>
        <p:nvSpPr>
          <p:cNvPr id="6511" name="Google Shape;6511;p341"/>
          <p:cNvSpPr/>
          <p:nvPr/>
        </p:nvSpPr>
        <p:spPr>
          <a:xfrm>
            <a:off x="1250675" y="2588800"/>
            <a:ext cx="4887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512" name="Google Shape;6512;p341"/>
          <p:cNvCxnSpPr/>
          <p:nvPr/>
        </p:nvCxnSpPr>
        <p:spPr>
          <a:xfrm flipH="1">
            <a:off x="1482675" y="2319125"/>
            <a:ext cx="57900" cy="480300"/>
          </a:xfrm>
          <a:prstGeom prst="straightConnector1">
            <a:avLst/>
          </a:prstGeom>
          <a:noFill/>
          <a:ln cap="flat" cmpd="sng" w="9525">
            <a:solidFill>
              <a:schemeClr val="dk2"/>
            </a:solidFill>
            <a:prstDash val="solid"/>
            <a:round/>
            <a:headEnd len="med" w="med" type="none"/>
            <a:tailEnd len="med" w="med" type="triangle"/>
          </a:ln>
        </p:spPr>
      </p:cxnSp>
      <p:sp>
        <p:nvSpPr>
          <p:cNvPr id="6513" name="Google Shape;6513;p341"/>
          <p:cNvSpPr txBox="1"/>
          <p:nvPr/>
        </p:nvSpPr>
        <p:spPr>
          <a:xfrm>
            <a:off x="1712838" y="2678440"/>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DPORT</a:t>
            </a:r>
            <a:endParaRPr b="1" sz="800">
              <a:solidFill>
                <a:schemeClr val="dk1"/>
              </a:solidFill>
            </a:endParaRPr>
          </a:p>
        </p:txBody>
      </p:sp>
      <p:sp>
        <p:nvSpPr>
          <p:cNvPr id="6514" name="Google Shape;6514;p341"/>
          <p:cNvSpPr/>
          <p:nvPr/>
        </p:nvSpPr>
        <p:spPr>
          <a:xfrm>
            <a:off x="1250525" y="3114400"/>
            <a:ext cx="4887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5" name="Google Shape;6515;p341"/>
          <p:cNvSpPr/>
          <p:nvPr/>
        </p:nvSpPr>
        <p:spPr>
          <a:xfrm>
            <a:off x="1250525" y="3640000"/>
            <a:ext cx="4887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6" name="Google Shape;6516;p341"/>
          <p:cNvSpPr txBox="1"/>
          <p:nvPr/>
        </p:nvSpPr>
        <p:spPr>
          <a:xfrm>
            <a:off x="724638" y="2669040"/>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SPORT</a:t>
            </a:r>
            <a:endParaRPr b="1" sz="800">
              <a:solidFill>
                <a:schemeClr val="dk1"/>
              </a:solidFill>
            </a:endParaRPr>
          </a:p>
        </p:txBody>
      </p:sp>
      <p:sp>
        <p:nvSpPr>
          <p:cNvPr id="6517" name="Google Shape;6517;p341"/>
          <p:cNvSpPr txBox="1"/>
          <p:nvPr/>
        </p:nvSpPr>
        <p:spPr>
          <a:xfrm>
            <a:off x="1815573" y="3194650"/>
            <a:ext cx="39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DIP</a:t>
            </a:r>
            <a:endParaRPr b="1" sz="800">
              <a:solidFill>
                <a:schemeClr val="dk1"/>
              </a:solidFill>
            </a:endParaRPr>
          </a:p>
        </p:txBody>
      </p:sp>
      <p:sp>
        <p:nvSpPr>
          <p:cNvPr id="6518" name="Google Shape;6518;p341"/>
          <p:cNvSpPr txBox="1"/>
          <p:nvPr/>
        </p:nvSpPr>
        <p:spPr>
          <a:xfrm>
            <a:off x="807343" y="3189940"/>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SIP</a:t>
            </a:r>
            <a:endParaRPr b="1" sz="800">
              <a:solidFill>
                <a:schemeClr val="dk1"/>
              </a:solidFill>
            </a:endParaRPr>
          </a:p>
        </p:txBody>
      </p:sp>
      <p:sp>
        <p:nvSpPr>
          <p:cNvPr id="6519" name="Google Shape;6519;p341"/>
          <p:cNvSpPr txBox="1"/>
          <p:nvPr/>
        </p:nvSpPr>
        <p:spPr>
          <a:xfrm>
            <a:off x="1712839" y="3724940"/>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DMAC</a:t>
            </a:r>
            <a:endParaRPr b="1" sz="800">
              <a:solidFill>
                <a:schemeClr val="dk1"/>
              </a:solidFill>
            </a:endParaRPr>
          </a:p>
        </p:txBody>
      </p:sp>
      <p:sp>
        <p:nvSpPr>
          <p:cNvPr id="6520" name="Google Shape;6520;p341"/>
          <p:cNvSpPr txBox="1"/>
          <p:nvPr/>
        </p:nvSpPr>
        <p:spPr>
          <a:xfrm>
            <a:off x="752800" y="3715540"/>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SMAC</a:t>
            </a:r>
            <a:endParaRPr b="1" sz="800">
              <a:solidFill>
                <a:schemeClr val="dk1"/>
              </a:solidFill>
            </a:endParaRPr>
          </a:p>
        </p:txBody>
      </p:sp>
      <p:sp>
        <p:nvSpPr>
          <p:cNvPr id="6521" name="Google Shape;6521;p341"/>
          <p:cNvSpPr/>
          <p:nvPr/>
        </p:nvSpPr>
        <p:spPr>
          <a:xfrm>
            <a:off x="6903424" y="2582248"/>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2" name="Google Shape;6522;p341"/>
          <p:cNvSpPr/>
          <p:nvPr/>
        </p:nvSpPr>
        <p:spPr>
          <a:xfrm>
            <a:off x="6903424" y="3107848"/>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3" name="Google Shape;6523;p341"/>
          <p:cNvSpPr/>
          <p:nvPr/>
        </p:nvSpPr>
        <p:spPr>
          <a:xfrm>
            <a:off x="6903424" y="3633448"/>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4" name="Google Shape;6524;p341"/>
          <p:cNvSpPr/>
          <p:nvPr/>
        </p:nvSpPr>
        <p:spPr>
          <a:xfrm>
            <a:off x="7359887" y="2582248"/>
            <a:ext cx="4887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5" name="Google Shape;6525;p341"/>
          <p:cNvSpPr txBox="1"/>
          <p:nvPr/>
        </p:nvSpPr>
        <p:spPr>
          <a:xfrm>
            <a:off x="7822050" y="2671888"/>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DPORT</a:t>
            </a:r>
            <a:endParaRPr b="1" sz="800">
              <a:solidFill>
                <a:schemeClr val="dk1"/>
              </a:solidFill>
            </a:endParaRPr>
          </a:p>
        </p:txBody>
      </p:sp>
      <p:sp>
        <p:nvSpPr>
          <p:cNvPr id="6526" name="Google Shape;6526;p341"/>
          <p:cNvSpPr/>
          <p:nvPr/>
        </p:nvSpPr>
        <p:spPr>
          <a:xfrm>
            <a:off x="7359737" y="3107848"/>
            <a:ext cx="4887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7" name="Google Shape;6527;p341"/>
          <p:cNvSpPr/>
          <p:nvPr/>
        </p:nvSpPr>
        <p:spPr>
          <a:xfrm>
            <a:off x="7359737" y="3633448"/>
            <a:ext cx="4887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8" name="Google Shape;6528;p341"/>
          <p:cNvSpPr txBox="1"/>
          <p:nvPr/>
        </p:nvSpPr>
        <p:spPr>
          <a:xfrm>
            <a:off x="6833850" y="2662488"/>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SPORT</a:t>
            </a:r>
            <a:endParaRPr b="1" sz="800">
              <a:solidFill>
                <a:schemeClr val="dk1"/>
              </a:solidFill>
            </a:endParaRPr>
          </a:p>
        </p:txBody>
      </p:sp>
      <p:sp>
        <p:nvSpPr>
          <p:cNvPr id="6529" name="Google Shape;6529;p341"/>
          <p:cNvSpPr txBox="1"/>
          <p:nvPr/>
        </p:nvSpPr>
        <p:spPr>
          <a:xfrm>
            <a:off x="7924785" y="3188098"/>
            <a:ext cx="39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DIP</a:t>
            </a:r>
            <a:endParaRPr b="1" sz="800">
              <a:solidFill>
                <a:schemeClr val="dk1"/>
              </a:solidFill>
            </a:endParaRPr>
          </a:p>
        </p:txBody>
      </p:sp>
      <p:sp>
        <p:nvSpPr>
          <p:cNvPr id="6530" name="Google Shape;6530;p341"/>
          <p:cNvSpPr txBox="1"/>
          <p:nvPr/>
        </p:nvSpPr>
        <p:spPr>
          <a:xfrm>
            <a:off x="6916555" y="3183388"/>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SIP</a:t>
            </a:r>
            <a:endParaRPr b="1" sz="800">
              <a:solidFill>
                <a:schemeClr val="dk1"/>
              </a:solidFill>
            </a:endParaRPr>
          </a:p>
        </p:txBody>
      </p:sp>
      <p:sp>
        <p:nvSpPr>
          <p:cNvPr id="6531" name="Google Shape;6531;p341"/>
          <p:cNvSpPr txBox="1"/>
          <p:nvPr/>
        </p:nvSpPr>
        <p:spPr>
          <a:xfrm>
            <a:off x="7808414" y="3716963"/>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DMAC</a:t>
            </a:r>
            <a:endParaRPr b="1" sz="800">
              <a:solidFill>
                <a:schemeClr val="dk1"/>
              </a:solidFill>
            </a:endParaRPr>
          </a:p>
        </p:txBody>
      </p:sp>
      <p:sp>
        <p:nvSpPr>
          <p:cNvPr id="6532" name="Google Shape;6532;p341"/>
          <p:cNvSpPr txBox="1"/>
          <p:nvPr/>
        </p:nvSpPr>
        <p:spPr>
          <a:xfrm>
            <a:off x="6862012" y="3708988"/>
            <a:ext cx="63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SMAC</a:t>
            </a:r>
            <a:endParaRPr b="1" sz="800">
              <a:solidFill>
                <a:schemeClr val="dk1"/>
              </a:solidFill>
            </a:endParaRPr>
          </a:p>
        </p:txBody>
      </p:sp>
      <p:cxnSp>
        <p:nvCxnSpPr>
          <p:cNvPr id="6533" name="Google Shape;6533;p341"/>
          <p:cNvCxnSpPr/>
          <p:nvPr/>
        </p:nvCxnSpPr>
        <p:spPr>
          <a:xfrm flipH="1">
            <a:off x="1465925" y="2845600"/>
            <a:ext cx="57900" cy="480300"/>
          </a:xfrm>
          <a:prstGeom prst="straightConnector1">
            <a:avLst/>
          </a:prstGeom>
          <a:noFill/>
          <a:ln cap="flat" cmpd="sng" w="9525">
            <a:solidFill>
              <a:schemeClr val="dk2"/>
            </a:solidFill>
            <a:prstDash val="solid"/>
            <a:round/>
            <a:headEnd len="med" w="med" type="none"/>
            <a:tailEnd len="med" w="med" type="triangle"/>
          </a:ln>
        </p:spPr>
      </p:cxnSp>
      <p:cxnSp>
        <p:nvCxnSpPr>
          <p:cNvPr id="6534" name="Google Shape;6534;p341"/>
          <p:cNvCxnSpPr/>
          <p:nvPr/>
        </p:nvCxnSpPr>
        <p:spPr>
          <a:xfrm flipH="1">
            <a:off x="1523375" y="3371200"/>
            <a:ext cx="57900" cy="480300"/>
          </a:xfrm>
          <a:prstGeom prst="straightConnector1">
            <a:avLst/>
          </a:prstGeom>
          <a:noFill/>
          <a:ln cap="flat" cmpd="sng" w="9525">
            <a:solidFill>
              <a:schemeClr val="dk2"/>
            </a:solidFill>
            <a:prstDash val="solid"/>
            <a:round/>
            <a:headEnd len="med" w="med" type="none"/>
            <a:tailEnd len="med" w="med" type="triangle"/>
          </a:ln>
        </p:spPr>
      </p:cxnSp>
      <p:cxnSp>
        <p:nvCxnSpPr>
          <p:cNvPr id="6535" name="Google Shape;6535;p341"/>
          <p:cNvCxnSpPr>
            <a:endCxn id="6529" idx="1"/>
          </p:cNvCxnSpPr>
          <p:nvPr/>
        </p:nvCxnSpPr>
        <p:spPr>
          <a:xfrm flipH="1" rot="10800000">
            <a:off x="7677885" y="3341998"/>
            <a:ext cx="246900" cy="542700"/>
          </a:xfrm>
          <a:prstGeom prst="straightConnector1">
            <a:avLst/>
          </a:prstGeom>
          <a:noFill/>
          <a:ln cap="flat" cmpd="sng" w="9525">
            <a:solidFill>
              <a:schemeClr val="dk2"/>
            </a:solidFill>
            <a:prstDash val="solid"/>
            <a:round/>
            <a:headEnd len="med" w="med" type="none"/>
            <a:tailEnd len="med" w="med" type="triangle"/>
          </a:ln>
        </p:spPr>
      </p:cxnSp>
      <p:cxnSp>
        <p:nvCxnSpPr>
          <p:cNvPr id="6536" name="Google Shape;6536;p341"/>
          <p:cNvCxnSpPr/>
          <p:nvPr/>
        </p:nvCxnSpPr>
        <p:spPr>
          <a:xfrm flipH="1" rot="10800000">
            <a:off x="7722610" y="2811123"/>
            <a:ext cx="246900" cy="542700"/>
          </a:xfrm>
          <a:prstGeom prst="straightConnector1">
            <a:avLst/>
          </a:prstGeom>
          <a:noFill/>
          <a:ln cap="flat" cmpd="sng" w="9525">
            <a:solidFill>
              <a:schemeClr val="dk2"/>
            </a:solidFill>
            <a:prstDash val="solid"/>
            <a:round/>
            <a:headEnd len="med" w="med" type="none"/>
            <a:tailEnd len="med" w="med" type="triangle"/>
          </a:ln>
        </p:spPr>
      </p:cxnSp>
      <p:cxnSp>
        <p:nvCxnSpPr>
          <p:cNvPr id="6537" name="Google Shape;6537;p341"/>
          <p:cNvCxnSpPr/>
          <p:nvPr/>
        </p:nvCxnSpPr>
        <p:spPr>
          <a:xfrm flipH="1" rot="10800000">
            <a:off x="7555560" y="2286123"/>
            <a:ext cx="114000" cy="54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311" name="Google Shape;311;p45"/>
          <p:cNvSpPr txBox="1"/>
          <p:nvPr/>
        </p:nvSpPr>
        <p:spPr>
          <a:xfrm>
            <a:off x="1156704" y="4485875"/>
            <a:ext cx="23532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(in memory)</a:t>
            </a:r>
            <a:endParaRPr sz="1800">
              <a:solidFill>
                <a:schemeClr val="lt2"/>
              </a:solidFill>
            </a:endParaRPr>
          </a:p>
        </p:txBody>
      </p:sp>
      <p:sp>
        <p:nvSpPr>
          <p:cNvPr id="312" name="Google Shape;312;p45"/>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3" name="Google Shape;313;p45"/>
          <p:cNvPicPr preferRelativeResize="0"/>
          <p:nvPr/>
        </p:nvPicPr>
        <p:blipFill>
          <a:blip r:embed="rId3">
            <a:alphaModFix/>
          </a:blip>
          <a:stretch>
            <a:fillRect/>
          </a:stretch>
        </p:blipFill>
        <p:spPr>
          <a:xfrm>
            <a:off x="1001400" y="3291620"/>
            <a:ext cx="2727301" cy="979500"/>
          </a:xfrm>
          <a:prstGeom prst="rect">
            <a:avLst/>
          </a:prstGeom>
          <a:noFill/>
          <a:ln>
            <a:noFill/>
          </a:ln>
        </p:spPr>
      </p:pic>
      <p:sp>
        <p:nvSpPr>
          <p:cNvPr id="314" name="Google Shape;314;p45"/>
          <p:cNvSpPr/>
          <p:nvPr/>
        </p:nvSpPr>
        <p:spPr>
          <a:xfrm>
            <a:off x="791250" y="3217225"/>
            <a:ext cx="3147600" cy="1128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45"/>
          <p:cNvSpPr txBox="1"/>
          <p:nvPr/>
        </p:nvSpPr>
        <p:spPr>
          <a:xfrm>
            <a:off x="4043526" y="3577100"/>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Text (code)</a:t>
            </a:r>
            <a:endParaRPr sz="1800">
              <a:solidFill>
                <a:schemeClr val="lt2"/>
              </a:solidFill>
            </a:endParaRPr>
          </a:p>
        </p:txBody>
      </p:sp>
      <p:sp>
        <p:nvSpPr>
          <p:cNvPr id="316" name="Google Shape;316;p45"/>
          <p:cNvSpPr/>
          <p:nvPr/>
        </p:nvSpPr>
        <p:spPr>
          <a:xfrm>
            <a:off x="791250" y="2982436"/>
            <a:ext cx="3147600" cy="232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45"/>
          <p:cNvSpPr/>
          <p:nvPr/>
        </p:nvSpPr>
        <p:spPr>
          <a:xfrm>
            <a:off x="791250" y="2237773"/>
            <a:ext cx="3147600" cy="744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45"/>
          <p:cNvSpPr/>
          <p:nvPr/>
        </p:nvSpPr>
        <p:spPr>
          <a:xfrm>
            <a:off x="791250" y="1061025"/>
            <a:ext cx="3147600" cy="648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a:p>
            <a:pPr indent="0" lvl="0" marL="0" rtl="0" algn="ctr">
              <a:spcBef>
                <a:spcPts val="0"/>
              </a:spcBef>
              <a:spcAft>
                <a:spcPts val="0"/>
              </a:spcAft>
              <a:buNone/>
            </a:pPr>
            <a:r>
              <a:t/>
            </a:r>
            <a:endParaRPr>
              <a:solidFill>
                <a:schemeClr val="accent1"/>
              </a:solidFill>
            </a:endParaRPr>
          </a:p>
          <a:p>
            <a:pPr indent="0" lvl="0" marL="0" rtl="0" algn="ctr">
              <a:spcBef>
                <a:spcPts val="0"/>
              </a:spcBef>
              <a:spcAft>
                <a:spcPts val="0"/>
              </a:spcAft>
              <a:buNone/>
            </a:pPr>
            <a:r>
              <a:rPr lang="en">
                <a:solidFill>
                  <a:schemeClr val="accent1"/>
                </a:solidFill>
              </a:rPr>
              <a:t>c: 4</a:t>
            </a:r>
            <a:endParaRPr>
              <a:solidFill>
                <a:schemeClr val="accent1"/>
              </a:solidFill>
            </a:endParaRPr>
          </a:p>
        </p:txBody>
      </p:sp>
      <p:sp>
        <p:nvSpPr>
          <p:cNvPr id="319" name="Google Shape;319;p45"/>
          <p:cNvSpPr txBox="1"/>
          <p:nvPr/>
        </p:nvSpPr>
        <p:spPr>
          <a:xfrm>
            <a:off x="4085151" y="223777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Heap</a:t>
            </a:r>
            <a:endParaRPr sz="1800">
              <a:solidFill>
                <a:schemeClr val="lt2"/>
              </a:solidFill>
            </a:endParaRPr>
          </a:p>
        </p:txBody>
      </p:sp>
      <p:sp>
        <p:nvSpPr>
          <p:cNvPr id="320" name="Google Shape;320;p45"/>
          <p:cNvSpPr txBox="1"/>
          <p:nvPr/>
        </p:nvSpPr>
        <p:spPr>
          <a:xfrm>
            <a:off x="4085151" y="269527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static</a:t>
            </a:r>
            <a:endParaRPr sz="1800">
              <a:solidFill>
                <a:schemeClr val="lt2"/>
              </a:solidFill>
            </a:endParaRPr>
          </a:p>
        </p:txBody>
      </p:sp>
      <p:sp>
        <p:nvSpPr>
          <p:cNvPr id="321" name="Google Shape;321;p45"/>
          <p:cNvSpPr txBox="1"/>
          <p:nvPr/>
        </p:nvSpPr>
        <p:spPr>
          <a:xfrm>
            <a:off x="4119676" y="10610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stack</a:t>
            </a:r>
            <a:endParaRPr sz="1800">
              <a:solidFill>
                <a:schemeClr val="lt2"/>
              </a:solidFill>
            </a:endParaRPr>
          </a:p>
        </p:txBody>
      </p:sp>
      <p:sp>
        <p:nvSpPr>
          <p:cNvPr id="322" name="Google Shape;322;p45"/>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323" name="Google Shape;323;p45"/>
          <p:cNvSpPr/>
          <p:nvPr/>
        </p:nvSpPr>
        <p:spPr>
          <a:xfrm>
            <a:off x="5109000" y="671500"/>
            <a:ext cx="26028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45"/>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25" name="Google Shape;325;p45"/>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26" name="Google Shape;326;p45"/>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4</a:t>
            </a:r>
            <a:endParaRPr b="1" sz="1200"/>
          </a:p>
        </p:txBody>
      </p:sp>
      <p:sp>
        <p:nvSpPr>
          <p:cNvPr id="327" name="Google Shape;327;p45"/>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45"/>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329" name="Google Shape;329;p45"/>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330" name="Google Shape;330;p45"/>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331" name="Google Shape;331;p45"/>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332" name="Google Shape;332;p45"/>
          <p:cNvSpPr txBox="1"/>
          <p:nvPr/>
        </p:nvSpPr>
        <p:spPr>
          <a:xfrm>
            <a:off x="5410526" y="19922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333" name="Google Shape;333;p45"/>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334" name="Google Shape;334;p45"/>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335" name="Google Shape;335;p45"/>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336" name="Google Shape;336;p45"/>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337" name="Google Shape;337;p45"/>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338" name="Google Shape;338;p45"/>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0xaabbcc00</a:t>
            </a:r>
            <a:endParaRPr>
              <a:solidFill>
                <a:schemeClr val="dk2"/>
              </a:solidFil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1" name="Shape 6541"/>
        <p:cNvGrpSpPr/>
        <p:nvPr/>
      </p:nvGrpSpPr>
      <p:grpSpPr>
        <a:xfrm>
          <a:off x="0" y="0"/>
          <a:ext cx="0" cy="0"/>
          <a:chOff x="0" y="0"/>
          <a:chExt cx="0" cy="0"/>
        </a:xfrm>
      </p:grpSpPr>
      <p:sp>
        <p:nvSpPr>
          <p:cNvPr id="6542" name="Google Shape;6542;p342"/>
          <p:cNvSpPr/>
          <p:nvPr/>
        </p:nvSpPr>
        <p:spPr>
          <a:xfrm>
            <a:off x="7942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543" name="Google Shape;6543;p342"/>
          <p:cNvSpPr/>
          <p:nvPr/>
        </p:nvSpPr>
        <p:spPr>
          <a:xfrm>
            <a:off x="7942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544" name="Google Shape;6544;p342"/>
          <p:cNvSpPr/>
          <p:nvPr/>
        </p:nvSpPr>
        <p:spPr>
          <a:xfrm>
            <a:off x="7942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545" name="Google Shape;6545;p342"/>
          <p:cNvSpPr/>
          <p:nvPr/>
        </p:nvSpPr>
        <p:spPr>
          <a:xfrm>
            <a:off x="7942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546" name="Google Shape;6546;p342"/>
          <p:cNvSpPr/>
          <p:nvPr/>
        </p:nvSpPr>
        <p:spPr>
          <a:xfrm>
            <a:off x="7942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547" name="Google Shape;6547;p342"/>
          <p:cNvSpPr/>
          <p:nvPr/>
        </p:nvSpPr>
        <p:spPr>
          <a:xfrm>
            <a:off x="7942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548" name="Google Shape;6548;p342"/>
          <p:cNvSpPr/>
          <p:nvPr/>
        </p:nvSpPr>
        <p:spPr>
          <a:xfrm>
            <a:off x="7942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sp>
        <p:nvSpPr>
          <p:cNvPr id="6549" name="Google Shape;6549;p342"/>
          <p:cNvSpPr txBox="1"/>
          <p:nvPr/>
        </p:nvSpPr>
        <p:spPr>
          <a:xfrm>
            <a:off x="9775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Client</a:t>
            </a:r>
            <a:endParaRPr>
              <a:solidFill>
                <a:schemeClr val="dk1"/>
              </a:solidFill>
            </a:endParaRPr>
          </a:p>
        </p:txBody>
      </p:sp>
      <p:sp>
        <p:nvSpPr>
          <p:cNvPr id="6550" name="Google Shape;6550;p342"/>
          <p:cNvSpPr/>
          <p:nvPr/>
        </p:nvSpPr>
        <p:spPr>
          <a:xfrm>
            <a:off x="69069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551" name="Google Shape;6551;p342"/>
          <p:cNvSpPr/>
          <p:nvPr/>
        </p:nvSpPr>
        <p:spPr>
          <a:xfrm>
            <a:off x="69069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552" name="Google Shape;6552;p342"/>
          <p:cNvSpPr/>
          <p:nvPr/>
        </p:nvSpPr>
        <p:spPr>
          <a:xfrm>
            <a:off x="69069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553" name="Google Shape;6553;p342"/>
          <p:cNvSpPr/>
          <p:nvPr/>
        </p:nvSpPr>
        <p:spPr>
          <a:xfrm>
            <a:off x="69069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554" name="Google Shape;6554;p342"/>
          <p:cNvSpPr/>
          <p:nvPr/>
        </p:nvSpPr>
        <p:spPr>
          <a:xfrm>
            <a:off x="69069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555" name="Google Shape;6555;p342"/>
          <p:cNvSpPr/>
          <p:nvPr/>
        </p:nvSpPr>
        <p:spPr>
          <a:xfrm>
            <a:off x="69069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556" name="Google Shape;6556;p342"/>
          <p:cNvSpPr/>
          <p:nvPr/>
        </p:nvSpPr>
        <p:spPr>
          <a:xfrm>
            <a:off x="69069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sp>
        <p:nvSpPr>
          <p:cNvPr id="6557" name="Google Shape;6557;p342"/>
          <p:cNvSpPr txBox="1"/>
          <p:nvPr/>
        </p:nvSpPr>
        <p:spPr>
          <a:xfrm>
            <a:off x="70902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Server</a:t>
            </a:r>
            <a:endParaRPr>
              <a:solidFill>
                <a:schemeClr val="dk1"/>
              </a:solidFill>
            </a:endParaRPr>
          </a:p>
        </p:txBody>
      </p:sp>
      <p:cxnSp>
        <p:nvCxnSpPr>
          <p:cNvPr id="6558" name="Google Shape;6558;p342"/>
          <p:cNvCxnSpPr/>
          <p:nvPr/>
        </p:nvCxnSpPr>
        <p:spPr>
          <a:xfrm>
            <a:off x="521788" y="1044350"/>
            <a:ext cx="0" cy="3511800"/>
          </a:xfrm>
          <a:prstGeom prst="straightConnector1">
            <a:avLst/>
          </a:prstGeom>
          <a:noFill/>
          <a:ln cap="flat" cmpd="sng" w="9525">
            <a:solidFill>
              <a:srgbClr val="EFEFEF"/>
            </a:solidFill>
            <a:prstDash val="solid"/>
            <a:round/>
            <a:headEnd len="med" w="med" type="none"/>
            <a:tailEnd len="med" w="med" type="triangle"/>
          </a:ln>
        </p:spPr>
      </p:cxnSp>
      <p:cxnSp>
        <p:nvCxnSpPr>
          <p:cNvPr id="6559" name="Google Shape;6559;p342"/>
          <p:cNvCxnSpPr/>
          <p:nvPr/>
        </p:nvCxnSpPr>
        <p:spPr>
          <a:xfrm rot="10800000">
            <a:off x="8602413" y="1053250"/>
            <a:ext cx="19800" cy="3539400"/>
          </a:xfrm>
          <a:prstGeom prst="straightConnector1">
            <a:avLst/>
          </a:prstGeom>
          <a:noFill/>
          <a:ln cap="flat" cmpd="sng" w="9525">
            <a:solidFill>
              <a:srgbClr val="EFEFEF"/>
            </a:solidFill>
            <a:prstDash val="solid"/>
            <a:round/>
            <a:headEnd len="med" w="med" type="none"/>
            <a:tailEnd len="med" w="med" type="triangle"/>
          </a:ln>
        </p:spPr>
      </p:cxnSp>
      <p:sp>
        <p:nvSpPr>
          <p:cNvPr id="6560" name="Google Shape;6560;p342"/>
          <p:cNvSpPr txBox="1"/>
          <p:nvPr/>
        </p:nvSpPr>
        <p:spPr>
          <a:xfrm>
            <a:off x="425932" y="109400"/>
            <a:ext cx="37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Across networks</a:t>
            </a:r>
            <a:endParaRPr>
              <a:solidFill>
                <a:schemeClr val="dk1"/>
              </a:solidFill>
            </a:endParaRPr>
          </a:p>
        </p:txBody>
      </p:sp>
      <p:pic>
        <p:nvPicPr>
          <p:cNvPr id="6561" name="Google Shape;6561;p342"/>
          <p:cNvPicPr preferRelativeResize="0"/>
          <p:nvPr/>
        </p:nvPicPr>
        <p:blipFill rotWithShape="1">
          <a:blip r:embed="rId3">
            <a:alphaModFix/>
          </a:blip>
          <a:srcRect b="22799" l="7510" r="7628" t="26138"/>
          <a:stretch/>
        </p:blipFill>
        <p:spPr>
          <a:xfrm>
            <a:off x="1883175" y="4633900"/>
            <a:ext cx="1284801" cy="434950"/>
          </a:xfrm>
          <a:prstGeom prst="rect">
            <a:avLst/>
          </a:prstGeom>
          <a:noFill/>
          <a:ln>
            <a:noFill/>
          </a:ln>
        </p:spPr>
      </p:pic>
      <p:sp>
        <p:nvSpPr>
          <p:cNvPr id="6562" name="Google Shape;6562;p342"/>
          <p:cNvSpPr txBox="1"/>
          <p:nvPr/>
        </p:nvSpPr>
        <p:spPr>
          <a:xfrm>
            <a:off x="3059593" y="3171539"/>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Switch</a:t>
            </a:r>
            <a:endParaRPr>
              <a:solidFill>
                <a:schemeClr val="dk1"/>
              </a:solidFill>
            </a:endParaRPr>
          </a:p>
        </p:txBody>
      </p:sp>
      <p:sp>
        <p:nvSpPr>
          <p:cNvPr id="6563" name="Google Shape;6563;p342"/>
          <p:cNvSpPr/>
          <p:nvPr/>
        </p:nvSpPr>
        <p:spPr>
          <a:xfrm>
            <a:off x="2865030" y="3629039"/>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564" name="Google Shape;6564;p342"/>
          <p:cNvSpPr/>
          <p:nvPr/>
        </p:nvSpPr>
        <p:spPr>
          <a:xfrm>
            <a:off x="2865030" y="4154639"/>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pic>
        <p:nvPicPr>
          <p:cNvPr id="6565" name="Google Shape;6565;p342"/>
          <p:cNvPicPr preferRelativeResize="0"/>
          <p:nvPr/>
        </p:nvPicPr>
        <p:blipFill rotWithShape="1">
          <a:blip r:embed="rId3">
            <a:alphaModFix/>
          </a:blip>
          <a:srcRect b="22799" l="7510" r="7628" t="26138"/>
          <a:stretch/>
        </p:blipFill>
        <p:spPr>
          <a:xfrm>
            <a:off x="4043700" y="4650950"/>
            <a:ext cx="1284801" cy="434950"/>
          </a:xfrm>
          <a:prstGeom prst="rect">
            <a:avLst/>
          </a:prstGeom>
          <a:noFill/>
          <a:ln>
            <a:noFill/>
          </a:ln>
        </p:spPr>
      </p:pic>
      <p:sp>
        <p:nvSpPr>
          <p:cNvPr id="6566" name="Google Shape;6566;p342"/>
          <p:cNvSpPr txBox="1"/>
          <p:nvPr/>
        </p:nvSpPr>
        <p:spPr>
          <a:xfrm>
            <a:off x="5141655" y="2635139"/>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Router</a:t>
            </a:r>
            <a:endParaRPr>
              <a:solidFill>
                <a:schemeClr val="dk1"/>
              </a:solidFill>
            </a:endParaRPr>
          </a:p>
        </p:txBody>
      </p:sp>
      <p:sp>
        <p:nvSpPr>
          <p:cNvPr id="6567" name="Google Shape;6567;p342"/>
          <p:cNvSpPr/>
          <p:nvPr/>
        </p:nvSpPr>
        <p:spPr>
          <a:xfrm>
            <a:off x="4958355" y="3120489"/>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568" name="Google Shape;6568;p342"/>
          <p:cNvSpPr/>
          <p:nvPr/>
        </p:nvSpPr>
        <p:spPr>
          <a:xfrm>
            <a:off x="4958355" y="3646089"/>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569" name="Google Shape;6569;p342"/>
          <p:cNvSpPr/>
          <p:nvPr/>
        </p:nvSpPr>
        <p:spPr>
          <a:xfrm>
            <a:off x="4958355" y="4171689"/>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pic>
        <p:nvPicPr>
          <p:cNvPr id="6570" name="Google Shape;6570;p342"/>
          <p:cNvPicPr preferRelativeResize="0"/>
          <p:nvPr/>
        </p:nvPicPr>
        <p:blipFill rotWithShape="1">
          <a:blip r:embed="rId3">
            <a:alphaModFix/>
          </a:blip>
          <a:srcRect b="22799" l="7510" r="7628" t="26138"/>
          <a:stretch/>
        </p:blipFill>
        <p:spPr>
          <a:xfrm>
            <a:off x="6047450" y="4650950"/>
            <a:ext cx="1284801" cy="434950"/>
          </a:xfrm>
          <a:prstGeom prst="rect">
            <a:avLst/>
          </a:prstGeom>
          <a:noFill/>
          <a:ln>
            <a:noFill/>
          </a:ln>
        </p:spPr>
      </p:pic>
      <p:cxnSp>
        <p:nvCxnSpPr>
          <p:cNvPr id="6571" name="Google Shape;6571;p342"/>
          <p:cNvCxnSpPr/>
          <p:nvPr/>
        </p:nvCxnSpPr>
        <p:spPr>
          <a:xfrm flipH="1" rot="10800000">
            <a:off x="2654553" y="3648550"/>
            <a:ext cx="15300" cy="919800"/>
          </a:xfrm>
          <a:prstGeom prst="straightConnector1">
            <a:avLst/>
          </a:prstGeom>
          <a:noFill/>
          <a:ln cap="flat" cmpd="sng" w="9525">
            <a:solidFill>
              <a:srgbClr val="EFEFEF"/>
            </a:solidFill>
            <a:prstDash val="solid"/>
            <a:round/>
            <a:headEnd len="med" w="med" type="none"/>
            <a:tailEnd len="med" w="med" type="triangle"/>
          </a:ln>
        </p:spPr>
      </p:cxnSp>
      <p:cxnSp>
        <p:nvCxnSpPr>
          <p:cNvPr id="6572" name="Google Shape;6572;p342"/>
          <p:cNvCxnSpPr/>
          <p:nvPr/>
        </p:nvCxnSpPr>
        <p:spPr>
          <a:xfrm flipH="1">
            <a:off x="4471700" y="3655900"/>
            <a:ext cx="20100" cy="905100"/>
          </a:xfrm>
          <a:prstGeom prst="straightConnector1">
            <a:avLst/>
          </a:prstGeom>
          <a:noFill/>
          <a:ln cap="flat" cmpd="sng" w="9525">
            <a:solidFill>
              <a:srgbClr val="EFEFEF"/>
            </a:solidFill>
            <a:prstDash val="solid"/>
            <a:round/>
            <a:headEnd len="med" w="med" type="none"/>
            <a:tailEnd len="med" w="med" type="triangle"/>
          </a:ln>
        </p:spPr>
      </p:cxnSp>
      <p:cxnSp>
        <p:nvCxnSpPr>
          <p:cNvPr id="6573" name="Google Shape;6573;p342"/>
          <p:cNvCxnSpPr/>
          <p:nvPr/>
        </p:nvCxnSpPr>
        <p:spPr>
          <a:xfrm rot="10800000">
            <a:off x="4764400" y="3144550"/>
            <a:ext cx="7800" cy="1459200"/>
          </a:xfrm>
          <a:prstGeom prst="straightConnector1">
            <a:avLst/>
          </a:prstGeom>
          <a:noFill/>
          <a:ln cap="flat" cmpd="sng" w="9525">
            <a:solidFill>
              <a:srgbClr val="EFEFEF"/>
            </a:solidFill>
            <a:prstDash val="solid"/>
            <a:round/>
            <a:headEnd len="med" w="med" type="none"/>
            <a:tailEnd len="med" w="med" type="triangle"/>
          </a:ln>
        </p:spPr>
      </p:cxnSp>
      <p:cxnSp>
        <p:nvCxnSpPr>
          <p:cNvPr id="6574" name="Google Shape;6574;p342"/>
          <p:cNvCxnSpPr/>
          <p:nvPr/>
        </p:nvCxnSpPr>
        <p:spPr>
          <a:xfrm flipH="1">
            <a:off x="6556330" y="3176350"/>
            <a:ext cx="7500" cy="1395900"/>
          </a:xfrm>
          <a:prstGeom prst="straightConnector1">
            <a:avLst/>
          </a:prstGeom>
          <a:noFill/>
          <a:ln cap="flat" cmpd="sng" w="9525">
            <a:solidFill>
              <a:srgbClr val="EFEFEF"/>
            </a:solidFill>
            <a:prstDash val="solid"/>
            <a:round/>
            <a:headEnd len="med" w="med" type="none"/>
            <a:tailEnd len="med" w="med" type="triangle"/>
          </a:ln>
        </p:spPr>
      </p:cxn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8" name="Shape 6578"/>
        <p:cNvGrpSpPr/>
        <p:nvPr/>
      </p:nvGrpSpPr>
      <p:grpSpPr>
        <a:xfrm>
          <a:off x="0" y="0"/>
          <a:ext cx="0" cy="0"/>
          <a:chOff x="0" y="0"/>
          <a:chExt cx="0" cy="0"/>
        </a:xfrm>
      </p:grpSpPr>
      <p:sp>
        <p:nvSpPr>
          <p:cNvPr id="6579" name="Google Shape;6579;p343"/>
          <p:cNvSpPr/>
          <p:nvPr/>
        </p:nvSpPr>
        <p:spPr>
          <a:xfrm>
            <a:off x="7942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580" name="Google Shape;6580;p343"/>
          <p:cNvSpPr/>
          <p:nvPr/>
        </p:nvSpPr>
        <p:spPr>
          <a:xfrm>
            <a:off x="7942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581" name="Google Shape;6581;p343"/>
          <p:cNvSpPr/>
          <p:nvPr/>
        </p:nvSpPr>
        <p:spPr>
          <a:xfrm>
            <a:off x="7942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582" name="Google Shape;6582;p343"/>
          <p:cNvSpPr/>
          <p:nvPr/>
        </p:nvSpPr>
        <p:spPr>
          <a:xfrm>
            <a:off x="7942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583" name="Google Shape;6583;p343"/>
          <p:cNvSpPr/>
          <p:nvPr/>
        </p:nvSpPr>
        <p:spPr>
          <a:xfrm>
            <a:off x="7942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584" name="Google Shape;6584;p343"/>
          <p:cNvSpPr/>
          <p:nvPr/>
        </p:nvSpPr>
        <p:spPr>
          <a:xfrm>
            <a:off x="7942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585" name="Google Shape;6585;p343"/>
          <p:cNvSpPr/>
          <p:nvPr/>
        </p:nvSpPr>
        <p:spPr>
          <a:xfrm>
            <a:off x="7942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sp>
        <p:nvSpPr>
          <p:cNvPr id="6586" name="Google Shape;6586;p343"/>
          <p:cNvSpPr txBox="1"/>
          <p:nvPr/>
        </p:nvSpPr>
        <p:spPr>
          <a:xfrm>
            <a:off x="977513" y="509600"/>
            <a:ext cx="104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Client</a:t>
            </a:r>
            <a:endParaRPr>
              <a:solidFill>
                <a:schemeClr val="dk1"/>
              </a:solidFill>
            </a:endParaRPr>
          </a:p>
        </p:txBody>
      </p:sp>
      <p:sp>
        <p:nvSpPr>
          <p:cNvPr id="6587" name="Google Shape;6587;p343"/>
          <p:cNvSpPr/>
          <p:nvPr/>
        </p:nvSpPr>
        <p:spPr>
          <a:xfrm>
            <a:off x="6906913" y="10120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588" name="Google Shape;6588;p343"/>
          <p:cNvSpPr/>
          <p:nvPr/>
        </p:nvSpPr>
        <p:spPr>
          <a:xfrm>
            <a:off x="6906913" y="15376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589" name="Google Shape;6589;p343"/>
          <p:cNvSpPr/>
          <p:nvPr/>
        </p:nvSpPr>
        <p:spPr>
          <a:xfrm>
            <a:off x="6906913" y="20632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590" name="Google Shape;6590;p343"/>
          <p:cNvSpPr/>
          <p:nvPr/>
        </p:nvSpPr>
        <p:spPr>
          <a:xfrm>
            <a:off x="6906913" y="25888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591" name="Google Shape;6591;p343"/>
          <p:cNvSpPr/>
          <p:nvPr/>
        </p:nvSpPr>
        <p:spPr>
          <a:xfrm>
            <a:off x="6906913" y="3114400"/>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592" name="Google Shape;6592;p343"/>
          <p:cNvSpPr/>
          <p:nvPr/>
        </p:nvSpPr>
        <p:spPr>
          <a:xfrm>
            <a:off x="6906913" y="3640000"/>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593" name="Google Shape;6593;p343"/>
          <p:cNvSpPr/>
          <p:nvPr/>
        </p:nvSpPr>
        <p:spPr>
          <a:xfrm>
            <a:off x="6906913" y="4165600"/>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sp>
        <p:nvSpPr>
          <p:cNvPr id="6594" name="Google Shape;6594;p343"/>
          <p:cNvSpPr txBox="1"/>
          <p:nvPr/>
        </p:nvSpPr>
        <p:spPr>
          <a:xfrm>
            <a:off x="7070163" y="437650"/>
            <a:ext cx="104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Backend Server</a:t>
            </a:r>
            <a:endParaRPr>
              <a:solidFill>
                <a:schemeClr val="dk1"/>
              </a:solidFill>
            </a:endParaRPr>
          </a:p>
        </p:txBody>
      </p:sp>
      <p:cxnSp>
        <p:nvCxnSpPr>
          <p:cNvPr id="6595" name="Google Shape;6595;p343"/>
          <p:cNvCxnSpPr/>
          <p:nvPr/>
        </p:nvCxnSpPr>
        <p:spPr>
          <a:xfrm>
            <a:off x="521788" y="1044350"/>
            <a:ext cx="0" cy="3511800"/>
          </a:xfrm>
          <a:prstGeom prst="straightConnector1">
            <a:avLst/>
          </a:prstGeom>
          <a:noFill/>
          <a:ln cap="flat" cmpd="sng" w="9525">
            <a:solidFill>
              <a:srgbClr val="EFEFEF"/>
            </a:solidFill>
            <a:prstDash val="solid"/>
            <a:round/>
            <a:headEnd len="med" w="med" type="none"/>
            <a:tailEnd len="med" w="med" type="triangle"/>
          </a:ln>
        </p:spPr>
      </p:cxnSp>
      <p:cxnSp>
        <p:nvCxnSpPr>
          <p:cNvPr id="6596" name="Google Shape;6596;p343"/>
          <p:cNvCxnSpPr/>
          <p:nvPr/>
        </p:nvCxnSpPr>
        <p:spPr>
          <a:xfrm rot="10800000">
            <a:off x="8602413" y="1053250"/>
            <a:ext cx="19800" cy="3539400"/>
          </a:xfrm>
          <a:prstGeom prst="straightConnector1">
            <a:avLst/>
          </a:prstGeom>
          <a:noFill/>
          <a:ln cap="flat" cmpd="sng" w="9525">
            <a:solidFill>
              <a:srgbClr val="EFEFEF"/>
            </a:solidFill>
            <a:prstDash val="solid"/>
            <a:round/>
            <a:headEnd len="med" w="med" type="none"/>
            <a:tailEnd len="med" w="med" type="triangle"/>
          </a:ln>
        </p:spPr>
      </p:cxnSp>
      <p:sp>
        <p:nvSpPr>
          <p:cNvPr id="6597" name="Google Shape;6597;p343"/>
          <p:cNvSpPr txBox="1"/>
          <p:nvPr/>
        </p:nvSpPr>
        <p:spPr>
          <a:xfrm>
            <a:off x="425932" y="109400"/>
            <a:ext cx="37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Across networks</a:t>
            </a:r>
            <a:endParaRPr>
              <a:solidFill>
                <a:schemeClr val="dk1"/>
              </a:solidFill>
            </a:endParaRPr>
          </a:p>
        </p:txBody>
      </p:sp>
      <p:pic>
        <p:nvPicPr>
          <p:cNvPr id="6598" name="Google Shape;6598;p343"/>
          <p:cNvPicPr preferRelativeResize="0"/>
          <p:nvPr/>
        </p:nvPicPr>
        <p:blipFill rotWithShape="1">
          <a:blip r:embed="rId3">
            <a:alphaModFix/>
          </a:blip>
          <a:srcRect b="22799" l="7510" r="7628" t="26138"/>
          <a:stretch/>
        </p:blipFill>
        <p:spPr>
          <a:xfrm>
            <a:off x="1883175" y="4633900"/>
            <a:ext cx="1284801" cy="434950"/>
          </a:xfrm>
          <a:prstGeom prst="rect">
            <a:avLst/>
          </a:prstGeom>
          <a:noFill/>
          <a:ln>
            <a:noFill/>
          </a:ln>
        </p:spPr>
      </p:pic>
      <p:sp>
        <p:nvSpPr>
          <p:cNvPr id="6599" name="Google Shape;6599;p343"/>
          <p:cNvSpPr txBox="1"/>
          <p:nvPr/>
        </p:nvSpPr>
        <p:spPr>
          <a:xfrm>
            <a:off x="3016668" y="1740439"/>
            <a:ext cx="1044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Layer 4 Proxy, Firewall</a:t>
            </a:r>
            <a:endParaRPr>
              <a:solidFill>
                <a:schemeClr val="dk1"/>
              </a:solidFill>
            </a:endParaRPr>
          </a:p>
        </p:txBody>
      </p:sp>
      <p:sp>
        <p:nvSpPr>
          <p:cNvPr id="6600" name="Google Shape;6600;p343"/>
          <p:cNvSpPr/>
          <p:nvPr/>
        </p:nvSpPr>
        <p:spPr>
          <a:xfrm>
            <a:off x="2865030" y="3629039"/>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601" name="Google Shape;6601;p343"/>
          <p:cNvSpPr/>
          <p:nvPr/>
        </p:nvSpPr>
        <p:spPr>
          <a:xfrm>
            <a:off x="2865030" y="4154639"/>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pic>
        <p:nvPicPr>
          <p:cNvPr id="6602" name="Google Shape;6602;p343"/>
          <p:cNvPicPr preferRelativeResize="0"/>
          <p:nvPr/>
        </p:nvPicPr>
        <p:blipFill rotWithShape="1">
          <a:blip r:embed="rId3">
            <a:alphaModFix/>
          </a:blip>
          <a:srcRect b="22799" l="7510" r="7628" t="26138"/>
          <a:stretch/>
        </p:blipFill>
        <p:spPr>
          <a:xfrm>
            <a:off x="4043700" y="4650950"/>
            <a:ext cx="1284801" cy="434950"/>
          </a:xfrm>
          <a:prstGeom prst="rect">
            <a:avLst/>
          </a:prstGeom>
          <a:noFill/>
          <a:ln>
            <a:noFill/>
          </a:ln>
        </p:spPr>
      </p:pic>
      <p:sp>
        <p:nvSpPr>
          <p:cNvPr id="6603" name="Google Shape;6603;p343"/>
          <p:cNvSpPr txBox="1"/>
          <p:nvPr/>
        </p:nvSpPr>
        <p:spPr>
          <a:xfrm>
            <a:off x="4944728" y="247550"/>
            <a:ext cx="143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Layer 7 Load Balancer/CDN</a:t>
            </a:r>
            <a:endParaRPr>
              <a:solidFill>
                <a:schemeClr val="dk1"/>
              </a:solidFill>
            </a:endParaRPr>
          </a:p>
        </p:txBody>
      </p:sp>
      <p:sp>
        <p:nvSpPr>
          <p:cNvPr id="6604" name="Google Shape;6604;p343"/>
          <p:cNvSpPr/>
          <p:nvPr/>
        </p:nvSpPr>
        <p:spPr>
          <a:xfrm>
            <a:off x="4958355" y="3120489"/>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605" name="Google Shape;6605;p343"/>
          <p:cNvSpPr/>
          <p:nvPr/>
        </p:nvSpPr>
        <p:spPr>
          <a:xfrm>
            <a:off x="4958355" y="3646089"/>
            <a:ext cx="1411500" cy="468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Link</a:t>
            </a:r>
            <a:endParaRPr/>
          </a:p>
        </p:txBody>
      </p:sp>
      <p:sp>
        <p:nvSpPr>
          <p:cNvPr id="6606" name="Google Shape;6606;p343"/>
          <p:cNvSpPr/>
          <p:nvPr/>
        </p:nvSpPr>
        <p:spPr>
          <a:xfrm>
            <a:off x="4958355" y="4171689"/>
            <a:ext cx="1411500" cy="468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endParaRPr/>
          </a:p>
        </p:txBody>
      </p:sp>
      <p:pic>
        <p:nvPicPr>
          <p:cNvPr id="6607" name="Google Shape;6607;p343"/>
          <p:cNvPicPr preferRelativeResize="0"/>
          <p:nvPr/>
        </p:nvPicPr>
        <p:blipFill rotWithShape="1">
          <a:blip r:embed="rId3">
            <a:alphaModFix/>
          </a:blip>
          <a:srcRect b="22799" l="7510" r="7628" t="26138"/>
          <a:stretch/>
        </p:blipFill>
        <p:spPr>
          <a:xfrm>
            <a:off x="6047450" y="4650950"/>
            <a:ext cx="1284801" cy="434950"/>
          </a:xfrm>
          <a:prstGeom prst="rect">
            <a:avLst/>
          </a:prstGeom>
          <a:noFill/>
          <a:ln>
            <a:noFill/>
          </a:ln>
        </p:spPr>
      </p:pic>
      <p:cxnSp>
        <p:nvCxnSpPr>
          <p:cNvPr id="6608" name="Google Shape;6608;p343"/>
          <p:cNvCxnSpPr/>
          <p:nvPr/>
        </p:nvCxnSpPr>
        <p:spPr>
          <a:xfrm rot="10800000">
            <a:off x="2638653" y="2603650"/>
            <a:ext cx="15900" cy="1964700"/>
          </a:xfrm>
          <a:prstGeom prst="straightConnector1">
            <a:avLst/>
          </a:prstGeom>
          <a:noFill/>
          <a:ln cap="flat" cmpd="sng" w="9525">
            <a:solidFill>
              <a:srgbClr val="EFEFEF"/>
            </a:solidFill>
            <a:prstDash val="solid"/>
            <a:round/>
            <a:headEnd len="med" w="med" type="none"/>
            <a:tailEnd len="med" w="med" type="triangle"/>
          </a:ln>
        </p:spPr>
      </p:cxnSp>
      <p:cxnSp>
        <p:nvCxnSpPr>
          <p:cNvPr id="6609" name="Google Shape;6609;p343"/>
          <p:cNvCxnSpPr/>
          <p:nvPr/>
        </p:nvCxnSpPr>
        <p:spPr>
          <a:xfrm flipH="1">
            <a:off x="4471575" y="2596450"/>
            <a:ext cx="8700" cy="1964700"/>
          </a:xfrm>
          <a:prstGeom prst="straightConnector1">
            <a:avLst/>
          </a:prstGeom>
          <a:noFill/>
          <a:ln cap="flat" cmpd="sng" w="9525">
            <a:solidFill>
              <a:srgbClr val="EFEFEF"/>
            </a:solidFill>
            <a:prstDash val="solid"/>
            <a:round/>
            <a:headEnd len="med" w="med" type="none"/>
            <a:tailEnd len="med" w="med" type="triangle"/>
          </a:ln>
        </p:spPr>
      </p:cxnSp>
      <p:cxnSp>
        <p:nvCxnSpPr>
          <p:cNvPr id="6610" name="Google Shape;6610;p343"/>
          <p:cNvCxnSpPr/>
          <p:nvPr/>
        </p:nvCxnSpPr>
        <p:spPr>
          <a:xfrm flipH="1" rot="10800000">
            <a:off x="4772200" y="1044250"/>
            <a:ext cx="4500" cy="3559500"/>
          </a:xfrm>
          <a:prstGeom prst="straightConnector1">
            <a:avLst/>
          </a:prstGeom>
          <a:noFill/>
          <a:ln cap="flat" cmpd="sng" w="9525">
            <a:solidFill>
              <a:srgbClr val="EFEFEF"/>
            </a:solidFill>
            <a:prstDash val="solid"/>
            <a:round/>
            <a:headEnd len="med" w="med" type="none"/>
            <a:tailEnd len="med" w="med" type="triangle"/>
          </a:ln>
        </p:spPr>
      </p:cxnSp>
      <p:cxnSp>
        <p:nvCxnSpPr>
          <p:cNvPr id="6611" name="Google Shape;6611;p343"/>
          <p:cNvCxnSpPr/>
          <p:nvPr/>
        </p:nvCxnSpPr>
        <p:spPr>
          <a:xfrm flipH="1">
            <a:off x="6556425" y="1037175"/>
            <a:ext cx="26400" cy="3535200"/>
          </a:xfrm>
          <a:prstGeom prst="straightConnector1">
            <a:avLst/>
          </a:prstGeom>
          <a:noFill/>
          <a:ln cap="flat" cmpd="sng" w="9525">
            <a:solidFill>
              <a:srgbClr val="EFEFEF"/>
            </a:solidFill>
            <a:prstDash val="solid"/>
            <a:round/>
            <a:headEnd len="med" w="med" type="none"/>
            <a:tailEnd len="med" w="med" type="triangle"/>
          </a:ln>
        </p:spPr>
      </p:cxnSp>
      <p:sp>
        <p:nvSpPr>
          <p:cNvPr id="6612" name="Google Shape;6612;p343"/>
          <p:cNvSpPr/>
          <p:nvPr/>
        </p:nvSpPr>
        <p:spPr>
          <a:xfrm>
            <a:off x="2876293" y="3103439"/>
            <a:ext cx="14115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6613" name="Google Shape;6613;p343"/>
          <p:cNvSpPr/>
          <p:nvPr/>
        </p:nvSpPr>
        <p:spPr>
          <a:xfrm>
            <a:off x="4958363" y="1018100"/>
            <a:ext cx="1411500" cy="468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614" name="Google Shape;6614;p343"/>
          <p:cNvSpPr/>
          <p:nvPr/>
        </p:nvSpPr>
        <p:spPr>
          <a:xfrm>
            <a:off x="4958363" y="1543700"/>
            <a:ext cx="1411500" cy="468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6615" name="Google Shape;6615;p343"/>
          <p:cNvSpPr/>
          <p:nvPr/>
        </p:nvSpPr>
        <p:spPr>
          <a:xfrm>
            <a:off x="4958363" y="2069300"/>
            <a:ext cx="1411500" cy="4683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Session</a:t>
            </a:r>
            <a:endParaRPr/>
          </a:p>
        </p:txBody>
      </p:sp>
      <p:sp>
        <p:nvSpPr>
          <p:cNvPr id="6616" name="Google Shape;6616;p343"/>
          <p:cNvSpPr/>
          <p:nvPr/>
        </p:nvSpPr>
        <p:spPr>
          <a:xfrm>
            <a:off x="4958363" y="259490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
        <p:nvSpPr>
          <p:cNvPr id="6617" name="Google Shape;6617;p343"/>
          <p:cNvSpPr/>
          <p:nvPr/>
        </p:nvSpPr>
        <p:spPr>
          <a:xfrm>
            <a:off x="2876288" y="2577850"/>
            <a:ext cx="14115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Transport</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1" name="Shape 6621"/>
        <p:cNvGrpSpPr/>
        <p:nvPr/>
      </p:nvGrpSpPr>
      <p:grpSpPr>
        <a:xfrm>
          <a:off x="0" y="0"/>
          <a:ext cx="0" cy="0"/>
          <a:chOff x="0" y="0"/>
          <a:chExt cx="0" cy="0"/>
        </a:xfrm>
      </p:grpSpPr>
      <p:sp>
        <p:nvSpPr>
          <p:cNvPr id="6622" name="Google Shape;6622;p3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shortcomings of the OSI Model</a:t>
            </a:r>
            <a:endParaRPr/>
          </a:p>
        </p:txBody>
      </p:sp>
      <p:sp>
        <p:nvSpPr>
          <p:cNvPr id="6623" name="Google Shape;6623;p3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OSI Model has too many layers which can be hard to comprehend</a:t>
            </a:r>
            <a:endParaRPr/>
          </a:p>
          <a:p>
            <a:pPr indent="-342900" lvl="0" marL="457200" rtl="0" algn="l">
              <a:lnSpc>
                <a:spcPct val="150000"/>
              </a:lnSpc>
              <a:spcBef>
                <a:spcPts val="0"/>
              </a:spcBef>
              <a:spcAft>
                <a:spcPts val="0"/>
              </a:spcAft>
              <a:buSzPts val="1800"/>
              <a:buChar char="●"/>
            </a:pPr>
            <a:r>
              <a:rPr lang="en"/>
              <a:t>Hard to argue about which layer does what</a:t>
            </a:r>
            <a:endParaRPr/>
          </a:p>
          <a:p>
            <a:pPr indent="-342900" lvl="0" marL="457200" rtl="0" algn="l">
              <a:lnSpc>
                <a:spcPct val="150000"/>
              </a:lnSpc>
              <a:spcBef>
                <a:spcPts val="0"/>
              </a:spcBef>
              <a:spcAft>
                <a:spcPts val="0"/>
              </a:spcAft>
              <a:buSzPts val="1800"/>
              <a:buChar char="●"/>
            </a:pPr>
            <a:r>
              <a:rPr lang="en"/>
              <a:t>Simpler to deal with Layers 5-6-7 as just one layer, application</a:t>
            </a:r>
            <a:endParaRPr/>
          </a:p>
          <a:p>
            <a:pPr indent="-342900" lvl="0" marL="457200" rtl="0" algn="l">
              <a:lnSpc>
                <a:spcPct val="150000"/>
              </a:lnSpc>
              <a:spcBef>
                <a:spcPts val="0"/>
              </a:spcBef>
              <a:spcAft>
                <a:spcPts val="0"/>
              </a:spcAft>
              <a:buSzPts val="1800"/>
              <a:buChar char="●"/>
            </a:pPr>
            <a:r>
              <a:rPr lang="en"/>
              <a:t>TCP/IP Model does just that</a:t>
            </a:r>
            <a:endParaRPr/>
          </a:p>
        </p:txBody>
      </p:sp>
      <p:sp>
        <p:nvSpPr>
          <p:cNvPr id="6624" name="Google Shape;6624;p34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8" name="Shape 6628"/>
        <p:cNvGrpSpPr/>
        <p:nvPr/>
      </p:nvGrpSpPr>
      <p:grpSpPr>
        <a:xfrm>
          <a:off x="0" y="0"/>
          <a:ext cx="0" cy="0"/>
          <a:chOff x="0" y="0"/>
          <a:chExt cx="0" cy="0"/>
        </a:xfrm>
      </p:grpSpPr>
      <p:sp>
        <p:nvSpPr>
          <p:cNvPr id="6629" name="Google Shape;6629;p3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TCP/IP Model</a:t>
            </a:r>
            <a:endParaRPr/>
          </a:p>
        </p:txBody>
      </p:sp>
      <p:sp>
        <p:nvSpPr>
          <p:cNvPr id="6630" name="Google Shape;6630;p3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Much simpler than OSI just 4 layers</a:t>
            </a:r>
            <a:endParaRPr/>
          </a:p>
          <a:p>
            <a:pPr indent="-342900" lvl="0" marL="457200" rtl="0" algn="l">
              <a:lnSpc>
                <a:spcPct val="125000"/>
              </a:lnSpc>
              <a:spcBef>
                <a:spcPts val="0"/>
              </a:spcBef>
              <a:spcAft>
                <a:spcPts val="0"/>
              </a:spcAft>
              <a:buSzPts val="1800"/>
              <a:buChar char="●"/>
            </a:pPr>
            <a:r>
              <a:rPr lang="en"/>
              <a:t>Application (Layer 5, 6 and 7)</a:t>
            </a:r>
            <a:endParaRPr/>
          </a:p>
          <a:p>
            <a:pPr indent="-342900" lvl="0" marL="457200" rtl="0" algn="l">
              <a:lnSpc>
                <a:spcPct val="125000"/>
              </a:lnSpc>
              <a:spcBef>
                <a:spcPts val="0"/>
              </a:spcBef>
              <a:spcAft>
                <a:spcPts val="0"/>
              </a:spcAft>
              <a:buSzPts val="1800"/>
              <a:buChar char="●"/>
            </a:pPr>
            <a:r>
              <a:rPr lang="en"/>
              <a:t>Transport (Layer 4)</a:t>
            </a:r>
            <a:endParaRPr/>
          </a:p>
          <a:p>
            <a:pPr indent="-342900" lvl="0" marL="457200" rtl="0" algn="l">
              <a:lnSpc>
                <a:spcPct val="125000"/>
              </a:lnSpc>
              <a:spcBef>
                <a:spcPts val="0"/>
              </a:spcBef>
              <a:spcAft>
                <a:spcPts val="0"/>
              </a:spcAft>
              <a:buSzPts val="1800"/>
              <a:buChar char="●"/>
            </a:pPr>
            <a:r>
              <a:rPr lang="en"/>
              <a:t>Internet (Layer 3)</a:t>
            </a:r>
            <a:endParaRPr/>
          </a:p>
          <a:p>
            <a:pPr indent="-342900" lvl="0" marL="457200" rtl="0" algn="l">
              <a:lnSpc>
                <a:spcPct val="125000"/>
              </a:lnSpc>
              <a:spcBef>
                <a:spcPts val="0"/>
              </a:spcBef>
              <a:spcAft>
                <a:spcPts val="0"/>
              </a:spcAft>
              <a:buSzPts val="1800"/>
              <a:buChar char="●"/>
            </a:pPr>
            <a:r>
              <a:rPr lang="en"/>
              <a:t>Data link (Layer 2)</a:t>
            </a:r>
            <a:endParaRPr/>
          </a:p>
          <a:p>
            <a:pPr indent="-342900" lvl="0" marL="457200" rtl="0" algn="l">
              <a:lnSpc>
                <a:spcPct val="125000"/>
              </a:lnSpc>
              <a:spcBef>
                <a:spcPts val="0"/>
              </a:spcBef>
              <a:spcAft>
                <a:spcPts val="0"/>
              </a:spcAft>
              <a:buSzPts val="1800"/>
              <a:buChar char="●"/>
            </a:pPr>
            <a:r>
              <a:rPr lang="en"/>
              <a:t>Physical layer is not officially covered in the model</a:t>
            </a:r>
            <a:endParaRPr/>
          </a:p>
        </p:txBody>
      </p:sp>
      <p:sp>
        <p:nvSpPr>
          <p:cNvPr id="6631" name="Google Shape;6631;p34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5" name="Shape 6635"/>
        <p:cNvGrpSpPr/>
        <p:nvPr/>
      </p:nvGrpSpPr>
      <p:grpSpPr>
        <a:xfrm>
          <a:off x="0" y="0"/>
          <a:ext cx="0" cy="0"/>
          <a:chOff x="0" y="0"/>
          <a:chExt cx="0" cy="0"/>
        </a:xfrm>
      </p:grpSpPr>
      <p:sp>
        <p:nvSpPr>
          <p:cNvPr id="6636" name="Google Shape;6636;p3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OSI Model Summary</a:t>
            </a:r>
            <a:endParaRPr/>
          </a:p>
        </p:txBody>
      </p:sp>
      <p:sp>
        <p:nvSpPr>
          <p:cNvPr id="6637" name="Google Shape;6637;p3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Why do we need a communication model?</a:t>
            </a:r>
            <a:endParaRPr/>
          </a:p>
          <a:p>
            <a:pPr indent="-342900" lvl="0" marL="457200" rtl="0" algn="l">
              <a:lnSpc>
                <a:spcPct val="125000"/>
              </a:lnSpc>
              <a:spcBef>
                <a:spcPts val="0"/>
              </a:spcBef>
              <a:spcAft>
                <a:spcPts val="0"/>
              </a:spcAft>
              <a:buSzPts val="1800"/>
              <a:buChar char="●"/>
            </a:pPr>
            <a:r>
              <a:rPr lang="en"/>
              <a:t>What is the OSI Model?</a:t>
            </a:r>
            <a:endParaRPr/>
          </a:p>
          <a:p>
            <a:pPr indent="-342900" lvl="0" marL="457200" rtl="0" algn="l">
              <a:lnSpc>
                <a:spcPct val="125000"/>
              </a:lnSpc>
              <a:spcBef>
                <a:spcPts val="0"/>
              </a:spcBef>
              <a:spcAft>
                <a:spcPts val="0"/>
              </a:spcAft>
              <a:buSzPts val="1800"/>
              <a:buChar char="●"/>
            </a:pPr>
            <a:r>
              <a:rPr lang="en"/>
              <a:t>Example</a:t>
            </a:r>
            <a:endParaRPr/>
          </a:p>
          <a:p>
            <a:pPr indent="-342900" lvl="0" marL="457200" rtl="0" algn="l">
              <a:lnSpc>
                <a:spcPct val="125000"/>
              </a:lnSpc>
              <a:spcBef>
                <a:spcPts val="0"/>
              </a:spcBef>
              <a:spcAft>
                <a:spcPts val="0"/>
              </a:spcAft>
              <a:buSzPts val="1800"/>
              <a:buChar char="●"/>
            </a:pPr>
            <a:r>
              <a:rPr lang="en"/>
              <a:t>Each device in the network doesn’t have to map the entire 7 layers</a:t>
            </a:r>
            <a:endParaRPr/>
          </a:p>
          <a:p>
            <a:pPr indent="-342900" lvl="0" marL="457200" rtl="0" algn="l">
              <a:lnSpc>
                <a:spcPct val="125000"/>
              </a:lnSpc>
              <a:spcBef>
                <a:spcPts val="0"/>
              </a:spcBef>
              <a:spcAft>
                <a:spcPts val="0"/>
              </a:spcAft>
              <a:buSzPts val="1800"/>
              <a:buChar char="●"/>
            </a:pPr>
            <a:r>
              <a:rPr lang="en"/>
              <a:t>TCP/IP is simpler model</a:t>
            </a:r>
            <a:endParaRPr/>
          </a:p>
        </p:txBody>
      </p:sp>
      <p:sp>
        <p:nvSpPr>
          <p:cNvPr id="6638" name="Google Shape;6638;p34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2" name="Shape 6642"/>
        <p:cNvGrpSpPr/>
        <p:nvPr/>
      </p:nvGrpSpPr>
      <p:grpSpPr>
        <a:xfrm>
          <a:off x="0" y="0"/>
          <a:ext cx="0" cy="0"/>
          <a:chOff x="0" y="0"/>
          <a:chExt cx="0" cy="0"/>
        </a:xfrm>
      </p:grpSpPr>
      <p:sp>
        <p:nvSpPr>
          <p:cNvPr id="6643" name="Google Shape;6643;p347"/>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Host to Host communication</a:t>
            </a:r>
            <a:endParaRPr/>
          </a:p>
        </p:txBody>
      </p:sp>
      <p:sp>
        <p:nvSpPr>
          <p:cNvPr id="6644" name="Google Shape;6644;p347"/>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messages are sent between hosts</a:t>
            </a:r>
            <a:endParaRPr/>
          </a:p>
        </p:txBody>
      </p:sp>
      <p:sp>
        <p:nvSpPr>
          <p:cNvPr id="6645" name="Google Shape;6645;p34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cxnSp>
        <p:nvCxnSpPr>
          <p:cNvPr id="6646" name="Google Shape;6646;p347"/>
          <p:cNvCxnSpPr>
            <a:stCxn id="6647" idx="1"/>
            <a:endCxn id="6648" idx="3"/>
          </p:cNvCxnSpPr>
          <p:nvPr/>
        </p:nvCxnSpPr>
        <p:spPr>
          <a:xfrm flipH="1">
            <a:off x="2708838" y="1006200"/>
            <a:ext cx="3726300" cy="8100"/>
          </a:xfrm>
          <a:prstGeom prst="straightConnector1">
            <a:avLst/>
          </a:prstGeom>
          <a:noFill/>
          <a:ln cap="flat" cmpd="sng" w="9525">
            <a:solidFill>
              <a:schemeClr val="dk1"/>
            </a:solidFill>
            <a:prstDash val="solid"/>
            <a:round/>
            <a:headEnd len="med" w="med" type="none"/>
            <a:tailEnd len="med" w="med" type="none"/>
          </a:ln>
        </p:spPr>
      </p:cxnSp>
      <p:grpSp>
        <p:nvGrpSpPr>
          <p:cNvPr id="6649" name="Google Shape;6649;p347"/>
          <p:cNvGrpSpPr/>
          <p:nvPr/>
        </p:nvGrpSpPr>
        <p:grpSpPr>
          <a:xfrm>
            <a:off x="6435138" y="744575"/>
            <a:ext cx="790176" cy="523250"/>
            <a:chOff x="6861863" y="3530550"/>
            <a:chExt cx="790176" cy="523250"/>
          </a:xfrm>
        </p:grpSpPr>
        <p:pic>
          <p:nvPicPr>
            <p:cNvPr id="6647" name="Google Shape;6647;p347"/>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6650" name="Google Shape;6650;p347"/>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6651" name="Google Shape;6651;p347"/>
          <p:cNvGrpSpPr/>
          <p:nvPr/>
        </p:nvGrpSpPr>
        <p:grpSpPr>
          <a:xfrm>
            <a:off x="1918675" y="752800"/>
            <a:ext cx="790176" cy="523250"/>
            <a:chOff x="2666325" y="4298650"/>
            <a:chExt cx="790176" cy="523250"/>
          </a:xfrm>
        </p:grpSpPr>
        <p:pic>
          <p:nvPicPr>
            <p:cNvPr id="6648" name="Google Shape;6648;p347"/>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652" name="Google Shape;6652;p347"/>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6" name="Shape 6656"/>
        <p:cNvGrpSpPr/>
        <p:nvPr/>
      </p:nvGrpSpPr>
      <p:grpSpPr>
        <a:xfrm>
          <a:off x="0" y="0"/>
          <a:ext cx="0" cy="0"/>
          <a:chOff x="0" y="0"/>
          <a:chExt cx="0" cy="0"/>
        </a:xfrm>
      </p:grpSpPr>
      <p:sp>
        <p:nvSpPr>
          <p:cNvPr id="6657" name="Google Shape;6657;p3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to Host communication</a:t>
            </a:r>
            <a:endParaRPr/>
          </a:p>
        </p:txBody>
      </p:sp>
      <p:sp>
        <p:nvSpPr>
          <p:cNvPr id="6658" name="Google Shape;6658;p348"/>
          <p:cNvSpPr txBox="1"/>
          <p:nvPr>
            <p:ph idx="1" type="body"/>
          </p:nvPr>
        </p:nvSpPr>
        <p:spPr>
          <a:xfrm>
            <a:off x="311700" y="1152475"/>
            <a:ext cx="8520600" cy="17772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I need to send a message from host A to host B</a:t>
            </a:r>
            <a:endParaRPr/>
          </a:p>
          <a:p>
            <a:pPr indent="-342900" lvl="0" marL="457200" rtl="0" algn="l">
              <a:lnSpc>
                <a:spcPct val="125000"/>
              </a:lnSpc>
              <a:spcBef>
                <a:spcPts val="0"/>
              </a:spcBef>
              <a:spcAft>
                <a:spcPts val="0"/>
              </a:spcAft>
              <a:buSzPts val="1800"/>
              <a:buChar char="●"/>
            </a:pPr>
            <a:r>
              <a:rPr lang="en"/>
              <a:t>Usually a request to do something on host B (RPC)</a:t>
            </a:r>
            <a:endParaRPr/>
          </a:p>
          <a:p>
            <a:pPr indent="-342900" lvl="0" marL="457200" rtl="0" algn="l">
              <a:lnSpc>
                <a:spcPct val="125000"/>
              </a:lnSpc>
              <a:spcBef>
                <a:spcPts val="0"/>
              </a:spcBef>
              <a:spcAft>
                <a:spcPts val="0"/>
              </a:spcAft>
              <a:buSzPts val="1800"/>
              <a:buChar char="●"/>
            </a:pPr>
            <a:r>
              <a:rPr lang="en"/>
              <a:t>Each host network card has a unique Media Access Control address (MAC)</a:t>
            </a:r>
            <a:endParaRPr/>
          </a:p>
          <a:p>
            <a:pPr indent="-342900" lvl="0" marL="457200" rtl="0" algn="l">
              <a:lnSpc>
                <a:spcPct val="125000"/>
              </a:lnSpc>
              <a:spcBef>
                <a:spcPts val="0"/>
              </a:spcBef>
              <a:spcAft>
                <a:spcPts val="0"/>
              </a:spcAft>
              <a:buSzPts val="1800"/>
              <a:buChar char="●"/>
            </a:pPr>
            <a:r>
              <a:rPr lang="en"/>
              <a:t>E.g. 00:00:5e:00:53:af</a:t>
            </a:r>
            <a:endParaRPr/>
          </a:p>
        </p:txBody>
      </p:sp>
      <p:sp>
        <p:nvSpPr>
          <p:cNvPr id="6659" name="Google Shape;6659;p34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6660" name="Google Shape;6660;p348"/>
          <p:cNvCxnSpPr>
            <a:stCxn id="6661" idx="1"/>
            <a:endCxn id="6662" idx="3"/>
          </p:cNvCxnSpPr>
          <p:nvPr/>
        </p:nvCxnSpPr>
        <p:spPr>
          <a:xfrm rot="10800000">
            <a:off x="1658088" y="3445775"/>
            <a:ext cx="2280900" cy="0"/>
          </a:xfrm>
          <a:prstGeom prst="straightConnector1">
            <a:avLst/>
          </a:prstGeom>
          <a:noFill/>
          <a:ln cap="flat" cmpd="sng" w="9525">
            <a:solidFill>
              <a:schemeClr val="dk1"/>
            </a:solidFill>
            <a:prstDash val="solid"/>
            <a:round/>
            <a:headEnd len="med" w="med" type="none"/>
            <a:tailEnd len="med" w="med" type="none"/>
          </a:ln>
        </p:spPr>
      </p:cxnSp>
      <p:grpSp>
        <p:nvGrpSpPr>
          <p:cNvPr id="6663" name="Google Shape;6663;p348"/>
          <p:cNvGrpSpPr/>
          <p:nvPr/>
        </p:nvGrpSpPr>
        <p:grpSpPr>
          <a:xfrm>
            <a:off x="3938988" y="3184150"/>
            <a:ext cx="790176" cy="523250"/>
            <a:chOff x="6861863" y="3530550"/>
            <a:chExt cx="790176" cy="523250"/>
          </a:xfrm>
        </p:grpSpPr>
        <p:pic>
          <p:nvPicPr>
            <p:cNvPr id="6661" name="Google Shape;6661;p348"/>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6664" name="Google Shape;6664;p348"/>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6665" name="Google Shape;6665;p348"/>
          <p:cNvGrpSpPr/>
          <p:nvPr/>
        </p:nvGrpSpPr>
        <p:grpSpPr>
          <a:xfrm>
            <a:off x="867850" y="3184150"/>
            <a:ext cx="790176" cy="523250"/>
            <a:chOff x="2666325" y="4298650"/>
            <a:chExt cx="790176" cy="523250"/>
          </a:xfrm>
        </p:grpSpPr>
        <p:pic>
          <p:nvPicPr>
            <p:cNvPr id="6662" name="Google Shape;6662;p348"/>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666" name="Google Shape;6666;p348"/>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sp>
        <p:nvSpPr>
          <p:cNvPr id="6667" name="Google Shape;6667;p348"/>
          <p:cNvSpPr txBox="1"/>
          <p:nvPr/>
        </p:nvSpPr>
        <p:spPr>
          <a:xfrm>
            <a:off x="616775" y="3774975"/>
            <a:ext cx="1375800" cy="354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 sz="1100">
                <a:solidFill>
                  <a:schemeClr val="lt2"/>
                </a:solidFill>
              </a:rPr>
              <a:t>00:00:5e:00:53:aa</a:t>
            </a:r>
            <a:endParaRPr sz="1100">
              <a:solidFill>
                <a:schemeClr val="lt2"/>
              </a:solidFill>
            </a:endParaRPr>
          </a:p>
        </p:txBody>
      </p:sp>
      <p:sp>
        <p:nvSpPr>
          <p:cNvPr id="6668" name="Google Shape;6668;p348"/>
          <p:cNvSpPr txBox="1"/>
          <p:nvPr/>
        </p:nvSpPr>
        <p:spPr>
          <a:xfrm>
            <a:off x="3503688" y="3774975"/>
            <a:ext cx="1375800" cy="354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 sz="1100">
                <a:solidFill>
                  <a:schemeClr val="lt2"/>
                </a:solidFill>
              </a:rPr>
              <a:t>00:00:3a:12:31:0b</a:t>
            </a:r>
            <a:endParaRPr sz="1100">
              <a:solidFill>
                <a:schemeClr val="lt2"/>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2" name="Shape 6672"/>
        <p:cNvGrpSpPr/>
        <p:nvPr/>
      </p:nvGrpSpPr>
      <p:grpSpPr>
        <a:xfrm>
          <a:off x="0" y="0"/>
          <a:ext cx="0" cy="0"/>
          <a:chOff x="0" y="0"/>
          <a:chExt cx="0" cy="0"/>
        </a:xfrm>
      </p:grpSpPr>
      <p:sp>
        <p:nvSpPr>
          <p:cNvPr id="6673" name="Google Shape;6673;p3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to Host communication</a:t>
            </a:r>
            <a:endParaRPr/>
          </a:p>
        </p:txBody>
      </p:sp>
      <p:sp>
        <p:nvSpPr>
          <p:cNvPr id="6674" name="Google Shape;6674;p3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 sends a message to B specifying the MAC address </a:t>
            </a:r>
            <a:endParaRPr/>
          </a:p>
          <a:p>
            <a:pPr indent="-342900" lvl="0" marL="457200" rtl="0" algn="l">
              <a:lnSpc>
                <a:spcPct val="125000"/>
              </a:lnSpc>
              <a:spcBef>
                <a:spcPts val="0"/>
              </a:spcBef>
              <a:spcAft>
                <a:spcPts val="0"/>
              </a:spcAft>
              <a:buSzPts val="1800"/>
              <a:buChar char="●"/>
            </a:pPr>
            <a:r>
              <a:rPr lang="en"/>
              <a:t>Everyone in the network will “get” the message but only B will accept it</a:t>
            </a:r>
            <a:endParaRPr/>
          </a:p>
        </p:txBody>
      </p:sp>
      <p:sp>
        <p:nvSpPr>
          <p:cNvPr id="6675" name="Google Shape;6675;p34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pic>
        <p:nvPicPr>
          <p:cNvPr id="6676" name="Google Shape;6676;p349"/>
          <p:cNvPicPr preferRelativeResize="0"/>
          <p:nvPr/>
        </p:nvPicPr>
        <p:blipFill rotWithShape="1">
          <a:blip r:embed="rId3">
            <a:alphaModFix/>
          </a:blip>
          <a:srcRect b="7747" l="12647" r="11801" t="6452"/>
          <a:stretch/>
        </p:blipFill>
        <p:spPr>
          <a:xfrm>
            <a:off x="1556350" y="2884400"/>
            <a:ext cx="790176" cy="523250"/>
          </a:xfrm>
          <a:prstGeom prst="rect">
            <a:avLst/>
          </a:prstGeom>
          <a:noFill/>
          <a:ln>
            <a:noFill/>
          </a:ln>
        </p:spPr>
      </p:pic>
      <p:pic>
        <p:nvPicPr>
          <p:cNvPr id="6677" name="Google Shape;6677;p349"/>
          <p:cNvPicPr preferRelativeResize="0"/>
          <p:nvPr/>
        </p:nvPicPr>
        <p:blipFill rotWithShape="1">
          <a:blip r:embed="rId3">
            <a:alphaModFix/>
          </a:blip>
          <a:srcRect b="7747" l="12647" r="11801" t="6452"/>
          <a:stretch/>
        </p:blipFill>
        <p:spPr>
          <a:xfrm>
            <a:off x="3456500" y="2347850"/>
            <a:ext cx="790176" cy="523250"/>
          </a:xfrm>
          <a:prstGeom prst="rect">
            <a:avLst/>
          </a:prstGeom>
          <a:noFill/>
          <a:ln>
            <a:noFill/>
          </a:ln>
        </p:spPr>
      </p:pic>
      <p:pic>
        <p:nvPicPr>
          <p:cNvPr id="6678" name="Google Shape;6678;p349"/>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pic>
        <p:nvPicPr>
          <p:cNvPr id="6679" name="Google Shape;6679;p349"/>
          <p:cNvPicPr preferRelativeResize="0"/>
          <p:nvPr/>
        </p:nvPicPr>
        <p:blipFill rotWithShape="1">
          <a:blip r:embed="rId3">
            <a:alphaModFix/>
          </a:blip>
          <a:srcRect b="7747" l="12647" r="11801" t="6452"/>
          <a:stretch/>
        </p:blipFill>
        <p:spPr>
          <a:xfrm>
            <a:off x="4320463" y="3682525"/>
            <a:ext cx="790176" cy="523250"/>
          </a:xfrm>
          <a:prstGeom prst="rect">
            <a:avLst/>
          </a:prstGeom>
          <a:noFill/>
          <a:ln>
            <a:noFill/>
          </a:ln>
        </p:spPr>
      </p:pic>
      <p:cxnSp>
        <p:nvCxnSpPr>
          <p:cNvPr id="6680" name="Google Shape;6680;p349"/>
          <p:cNvCxnSpPr>
            <a:stCxn id="6677" idx="1"/>
            <a:endCxn id="6676" idx="3"/>
          </p:cNvCxnSpPr>
          <p:nvPr/>
        </p:nvCxnSpPr>
        <p:spPr>
          <a:xfrm flipH="1">
            <a:off x="2346500" y="2609475"/>
            <a:ext cx="1110000" cy="536700"/>
          </a:xfrm>
          <a:prstGeom prst="straightConnector1">
            <a:avLst/>
          </a:prstGeom>
          <a:noFill/>
          <a:ln cap="flat" cmpd="sng" w="9525">
            <a:solidFill>
              <a:schemeClr val="dk1"/>
            </a:solidFill>
            <a:prstDash val="solid"/>
            <a:round/>
            <a:headEnd len="med" w="med" type="none"/>
            <a:tailEnd len="med" w="med" type="none"/>
          </a:ln>
        </p:spPr>
      </p:cxnSp>
      <p:cxnSp>
        <p:nvCxnSpPr>
          <p:cNvPr id="6681" name="Google Shape;6681;p349"/>
          <p:cNvCxnSpPr>
            <a:stCxn id="6677" idx="3"/>
            <a:endCxn id="6679" idx="0"/>
          </p:cNvCxnSpPr>
          <p:nvPr/>
        </p:nvCxnSpPr>
        <p:spPr>
          <a:xfrm>
            <a:off x="4246676" y="2609475"/>
            <a:ext cx="468900" cy="1073100"/>
          </a:xfrm>
          <a:prstGeom prst="straightConnector1">
            <a:avLst/>
          </a:prstGeom>
          <a:noFill/>
          <a:ln cap="flat" cmpd="sng" w="9525">
            <a:solidFill>
              <a:schemeClr val="dk1"/>
            </a:solidFill>
            <a:prstDash val="solid"/>
            <a:round/>
            <a:headEnd len="med" w="med" type="none"/>
            <a:tailEnd len="med" w="med" type="none"/>
          </a:ln>
        </p:spPr>
      </p:cxnSp>
      <p:cxnSp>
        <p:nvCxnSpPr>
          <p:cNvPr id="6682" name="Google Shape;6682;p349"/>
          <p:cNvCxnSpPr>
            <a:stCxn id="6676" idx="2"/>
            <a:endCxn id="6678" idx="1"/>
          </p:cNvCxnSpPr>
          <p:nvPr/>
        </p:nvCxnSpPr>
        <p:spPr>
          <a:xfrm>
            <a:off x="1951438" y="3407650"/>
            <a:ext cx="714900" cy="1152600"/>
          </a:xfrm>
          <a:prstGeom prst="straightConnector1">
            <a:avLst/>
          </a:prstGeom>
          <a:noFill/>
          <a:ln cap="flat" cmpd="sng" w="9525">
            <a:solidFill>
              <a:schemeClr val="dk1"/>
            </a:solidFill>
            <a:prstDash val="solid"/>
            <a:round/>
            <a:headEnd len="med" w="med" type="none"/>
            <a:tailEnd len="med" w="med" type="none"/>
          </a:ln>
        </p:spPr>
      </p:cxnSp>
      <p:cxnSp>
        <p:nvCxnSpPr>
          <p:cNvPr id="6683" name="Google Shape;6683;p349"/>
          <p:cNvCxnSpPr>
            <a:stCxn id="6679" idx="2"/>
            <a:endCxn id="6678" idx="3"/>
          </p:cNvCxnSpPr>
          <p:nvPr/>
        </p:nvCxnSpPr>
        <p:spPr>
          <a:xfrm flipH="1">
            <a:off x="3456450" y="4205775"/>
            <a:ext cx="1259100" cy="354600"/>
          </a:xfrm>
          <a:prstGeom prst="straightConnector1">
            <a:avLst/>
          </a:prstGeom>
          <a:noFill/>
          <a:ln cap="flat" cmpd="sng" w="9525">
            <a:solidFill>
              <a:schemeClr val="dk1"/>
            </a:solidFill>
            <a:prstDash val="solid"/>
            <a:round/>
            <a:headEnd len="med" w="med" type="none"/>
            <a:tailEnd len="med" w="med" type="none"/>
          </a:ln>
        </p:spPr>
      </p:cxnSp>
      <p:cxnSp>
        <p:nvCxnSpPr>
          <p:cNvPr id="6684" name="Google Shape;6684;p349"/>
          <p:cNvCxnSpPr>
            <a:endCxn id="6679" idx="1"/>
          </p:cNvCxnSpPr>
          <p:nvPr/>
        </p:nvCxnSpPr>
        <p:spPr>
          <a:xfrm>
            <a:off x="2212063" y="3335150"/>
            <a:ext cx="2108400" cy="609000"/>
          </a:xfrm>
          <a:prstGeom prst="straightConnector1">
            <a:avLst/>
          </a:prstGeom>
          <a:noFill/>
          <a:ln cap="flat" cmpd="sng" w="9525">
            <a:solidFill>
              <a:schemeClr val="dk1"/>
            </a:solidFill>
            <a:prstDash val="solid"/>
            <a:round/>
            <a:headEnd len="med" w="med" type="none"/>
            <a:tailEnd len="med" w="med" type="none"/>
          </a:ln>
        </p:spPr>
      </p:cxnSp>
      <p:cxnSp>
        <p:nvCxnSpPr>
          <p:cNvPr id="6685" name="Google Shape;6685;p349"/>
          <p:cNvCxnSpPr>
            <a:stCxn id="6677" idx="2"/>
            <a:endCxn id="6678" idx="0"/>
          </p:cNvCxnSpPr>
          <p:nvPr/>
        </p:nvCxnSpPr>
        <p:spPr>
          <a:xfrm flipH="1">
            <a:off x="3061388" y="2871100"/>
            <a:ext cx="790200" cy="1427400"/>
          </a:xfrm>
          <a:prstGeom prst="straightConnector1">
            <a:avLst/>
          </a:prstGeom>
          <a:noFill/>
          <a:ln cap="flat" cmpd="sng" w="9525">
            <a:solidFill>
              <a:schemeClr val="dk1"/>
            </a:solidFill>
            <a:prstDash val="solid"/>
            <a:round/>
            <a:headEnd len="med" w="med" type="none"/>
            <a:tailEnd len="med" w="med" type="none"/>
          </a:ln>
        </p:spPr>
      </p:cxnSp>
      <p:sp>
        <p:nvSpPr>
          <p:cNvPr id="6686" name="Google Shape;6686;p349"/>
          <p:cNvSpPr txBox="1"/>
          <p:nvPr/>
        </p:nvSpPr>
        <p:spPr>
          <a:xfrm>
            <a:off x="3665738" y="2411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sp>
        <p:nvSpPr>
          <p:cNvPr id="6687" name="Google Shape;6687;p349"/>
          <p:cNvSpPr txBox="1"/>
          <p:nvPr/>
        </p:nvSpPr>
        <p:spPr>
          <a:xfrm>
            <a:off x="1765575" y="294592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sp>
        <p:nvSpPr>
          <p:cNvPr id="6688" name="Google Shape;6688;p349"/>
          <p:cNvSpPr txBox="1"/>
          <p:nvPr/>
        </p:nvSpPr>
        <p:spPr>
          <a:xfrm>
            <a:off x="4529700" y="3744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t>
            </a:r>
            <a:endParaRPr>
              <a:solidFill>
                <a:schemeClr val="dk1"/>
              </a:solidFill>
            </a:endParaRPr>
          </a:p>
        </p:txBody>
      </p:sp>
      <p:sp>
        <p:nvSpPr>
          <p:cNvPr id="6689" name="Google Shape;6689;p349"/>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D</a:t>
            </a:r>
            <a:endParaRPr>
              <a:solidFill>
                <a:schemeClr val="dk1"/>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3" name="Shape 6693"/>
        <p:cNvGrpSpPr/>
        <p:nvPr/>
      </p:nvGrpSpPr>
      <p:grpSpPr>
        <a:xfrm>
          <a:off x="0" y="0"/>
          <a:ext cx="0" cy="0"/>
          <a:chOff x="0" y="0"/>
          <a:chExt cx="0" cy="0"/>
        </a:xfrm>
      </p:grpSpPr>
      <p:sp>
        <p:nvSpPr>
          <p:cNvPr id="6694" name="Google Shape;6694;p3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to Host communication</a:t>
            </a:r>
            <a:endParaRPr/>
          </a:p>
        </p:txBody>
      </p:sp>
      <p:sp>
        <p:nvSpPr>
          <p:cNvPr id="6695" name="Google Shape;6695;p350"/>
          <p:cNvSpPr txBox="1"/>
          <p:nvPr>
            <p:ph idx="1" type="body"/>
          </p:nvPr>
        </p:nvSpPr>
        <p:spPr>
          <a:xfrm>
            <a:off x="311700" y="1152475"/>
            <a:ext cx="8520600" cy="33225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Imagine millions of machines?</a:t>
            </a:r>
            <a:endParaRPr/>
          </a:p>
          <a:p>
            <a:pPr indent="-342900" lvl="0" marL="457200" rtl="0" algn="l">
              <a:lnSpc>
                <a:spcPct val="125000"/>
              </a:lnSpc>
              <a:spcBef>
                <a:spcPts val="0"/>
              </a:spcBef>
              <a:spcAft>
                <a:spcPts val="0"/>
              </a:spcAft>
              <a:buSzPts val="1800"/>
              <a:buChar char="●"/>
            </a:pPr>
            <a:r>
              <a:rPr lang="en"/>
              <a:t>We need a way to eliminate the need to send it to everyone </a:t>
            </a:r>
            <a:endParaRPr/>
          </a:p>
          <a:p>
            <a:pPr indent="-342900" lvl="0" marL="457200" rtl="0" algn="l">
              <a:lnSpc>
                <a:spcPct val="125000"/>
              </a:lnSpc>
              <a:spcBef>
                <a:spcPts val="0"/>
              </a:spcBef>
              <a:spcAft>
                <a:spcPts val="0"/>
              </a:spcAft>
              <a:buSzPts val="1800"/>
              <a:buChar char="●"/>
            </a:pPr>
            <a:r>
              <a:rPr lang="en"/>
              <a:t>The address needs to get better</a:t>
            </a:r>
            <a:endParaRPr/>
          </a:p>
          <a:p>
            <a:pPr indent="-342900" lvl="0" marL="457200" rtl="0" algn="l">
              <a:lnSpc>
                <a:spcPct val="125000"/>
              </a:lnSpc>
              <a:spcBef>
                <a:spcPts val="0"/>
              </a:spcBef>
              <a:spcAft>
                <a:spcPts val="0"/>
              </a:spcAft>
              <a:buSzPts val="1800"/>
              <a:buChar char="●"/>
            </a:pPr>
            <a:r>
              <a:rPr lang="en"/>
              <a:t>We need routability, meet the IP Address</a:t>
            </a:r>
            <a:endParaRPr/>
          </a:p>
        </p:txBody>
      </p:sp>
      <p:sp>
        <p:nvSpPr>
          <p:cNvPr id="6696" name="Google Shape;6696;p350"/>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0" name="Shape 6700"/>
        <p:cNvGrpSpPr/>
        <p:nvPr/>
      </p:nvGrpSpPr>
      <p:grpSpPr>
        <a:xfrm>
          <a:off x="0" y="0"/>
          <a:ext cx="0" cy="0"/>
          <a:chOff x="0" y="0"/>
          <a:chExt cx="0" cy="0"/>
        </a:xfrm>
      </p:grpSpPr>
      <p:sp>
        <p:nvSpPr>
          <p:cNvPr id="6701" name="Google Shape;6701;p3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to Host communication</a:t>
            </a:r>
            <a:endParaRPr/>
          </a:p>
        </p:txBody>
      </p:sp>
      <p:sp>
        <p:nvSpPr>
          <p:cNvPr id="6702" name="Google Shape;6702;p351"/>
          <p:cNvSpPr txBox="1"/>
          <p:nvPr>
            <p:ph idx="1" type="body"/>
          </p:nvPr>
        </p:nvSpPr>
        <p:spPr>
          <a:xfrm>
            <a:off x="311700" y="1152475"/>
            <a:ext cx="8520600" cy="33225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The IP Address is built in two parts</a:t>
            </a:r>
            <a:endParaRPr/>
          </a:p>
          <a:p>
            <a:pPr indent="-342900" lvl="0" marL="457200" rtl="0" algn="l">
              <a:lnSpc>
                <a:spcPct val="125000"/>
              </a:lnSpc>
              <a:spcBef>
                <a:spcPts val="0"/>
              </a:spcBef>
              <a:spcAft>
                <a:spcPts val="0"/>
              </a:spcAft>
              <a:buSzPts val="1800"/>
              <a:buChar char="●"/>
            </a:pPr>
            <a:r>
              <a:rPr lang="en"/>
              <a:t>One part to identify the network, the other is the host</a:t>
            </a:r>
            <a:endParaRPr/>
          </a:p>
          <a:p>
            <a:pPr indent="-342900" lvl="0" marL="457200" rtl="0" algn="l">
              <a:lnSpc>
                <a:spcPct val="125000"/>
              </a:lnSpc>
              <a:spcBef>
                <a:spcPts val="0"/>
              </a:spcBef>
              <a:spcAft>
                <a:spcPts val="0"/>
              </a:spcAft>
              <a:buSzPts val="1800"/>
              <a:buChar char="●"/>
            </a:pPr>
            <a:r>
              <a:rPr lang="en"/>
              <a:t>We use the network portion to eliminate many networks</a:t>
            </a:r>
            <a:endParaRPr/>
          </a:p>
          <a:p>
            <a:pPr indent="-342900" lvl="0" marL="457200" rtl="0" algn="l">
              <a:lnSpc>
                <a:spcPct val="125000"/>
              </a:lnSpc>
              <a:spcBef>
                <a:spcPts val="0"/>
              </a:spcBef>
              <a:spcAft>
                <a:spcPts val="0"/>
              </a:spcAft>
              <a:buSzPts val="1800"/>
              <a:buChar char="●"/>
            </a:pPr>
            <a:r>
              <a:rPr lang="en"/>
              <a:t>The host part is used to find the host</a:t>
            </a:r>
            <a:endParaRPr/>
          </a:p>
          <a:p>
            <a:pPr indent="-342900" lvl="0" marL="457200" rtl="0" algn="l">
              <a:lnSpc>
                <a:spcPct val="125000"/>
              </a:lnSpc>
              <a:spcBef>
                <a:spcPts val="0"/>
              </a:spcBef>
              <a:spcAft>
                <a:spcPts val="0"/>
              </a:spcAft>
              <a:buSzPts val="1800"/>
              <a:buChar char="●"/>
            </a:pPr>
            <a:r>
              <a:rPr lang="en"/>
              <a:t>Still needs MAC addresses!</a:t>
            </a:r>
            <a:endParaRPr/>
          </a:p>
        </p:txBody>
      </p:sp>
      <p:sp>
        <p:nvSpPr>
          <p:cNvPr id="6703" name="Google Shape;6703;p351"/>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sp>
        <p:nvSpPr>
          <p:cNvPr id="344" name="Google Shape;344;p46"/>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Spin a process in linux</a:t>
            </a:r>
            <a:endParaRPr sz="2200"/>
          </a:p>
          <a:p>
            <a:pPr indent="-368300" lvl="0" marL="457200" rtl="0" algn="l">
              <a:spcBef>
                <a:spcPts val="0"/>
              </a:spcBef>
              <a:spcAft>
                <a:spcPts val="0"/>
              </a:spcAft>
              <a:buSzPts val="2200"/>
              <a:buChar char="●"/>
            </a:pPr>
            <a:r>
              <a:rPr lang="en" sz="2200"/>
              <a:t>Use debugger to attach to process</a:t>
            </a:r>
            <a:endParaRPr sz="2200"/>
          </a:p>
          <a:p>
            <a:pPr indent="-368300" lvl="0" marL="457200" rtl="0" algn="l">
              <a:spcBef>
                <a:spcPts val="0"/>
              </a:spcBef>
              <a:spcAft>
                <a:spcPts val="0"/>
              </a:spcAft>
              <a:buSzPts val="2200"/>
              <a:buChar char="●"/>
            </a:pPr>
            <a:r>
              <a:rPr lang="en" sz="2200"/>
              <a:t>Inspect and look at the program counter</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7" name="Shape 6707"/>
        <p:cNvGrpSpPr/>
        <p:nvPr/>
      </p:nvGrpSpPr>
      <p:grpSpPr>
        <a:xfrm>
          <a:off x="0" y="0"/>
          <a:ext cx="0" cy="0"/>
          <a:chOff x="0" y="0"/>
          <a:chExt cx="0" cy="0"/>
        </a:xfrm>
      </p:grpSpPr>
      <p:sp>
        <p:nvSpPr>
          <p:cNvPr id="6708" name="Google Shape;6708;p352"/>
          <p:cNvSpPr txBox="1"/>
          <p:nvPr>
            <p:ph type="title"/>
          </p:nvPr>
        </p:nvSpPr>
        <p:spPr>
          <a:xfrm>
            <a:off x="96025" y="2677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A on network N1 wants to talk to Host B on network N2</a:t>
            </a:r>
            <a:endParaRPr/>
          </a:p>
        </p:txBody>
      </p:sp>
      <p:grpSp>
        <p:nvGrpSpPr>
          <p:cNvPr id="6709" name="Google Shape;6709;p352"/>
          <p:cNvGrpSpPr/>
          <p:nvPr/>
        </p:nvGrpSpPr>
        <p:grpSpPr>
          <a:xfrm>
            <a:off x="1265708" y="1385602"/>
            <a:ext cx="674652" cy="445966"/>
            <a:chOff x="2666325" y="4298650"/>
            <a:chExt cx="790176" cy="523250"/>
          </a:xfrm>
        </p:grpSpPr>
        <p:pic>
          <p:nvPicPr>
            <p:cNvPr id="6710" name="Google Shape;6710;p35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11" name="Google Shape;6711;p35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grpSp>
        <p:nvGrpSpPr>
          <p:cNvPr id="6712" name="Google Shape;6712;p352"/>
          <p:cNvGrpSpPr/>
          <p:nvPr/>
        </p:nvGrpSpPr>
        <p:grpSpPr>
          <a:xfrm>
            <a:off x="1265708" y="2292114"/>
            <a:ext cx="674652" cy="445966"/>
            <a:chOff x="2666325" y="4298650"/>
            <a:chExt cx="790176" cy="523250"/>
          </a:xfrm>
        </p:grpSpPr>
        <p:pic>
          <p:nvPicPr>
            <p:cNvPr id="6713" name="Google Shape;6713;p35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14" name="Google Shape;6714;p35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pic>
        <p:nvPicPr>
          <p:cNvPr id="6715" name="Google Shape;6715;p352"/>
          <p:cNvPicPr preferRelativeResize="0"/>
          <p:nvPr/>
        </p:nvPicPr>
        <p:blipFill>
          <a:blip r:embed="rId4">
            <a:alphaModFix/>
          </a:blip>
          <a:stretch>
            <a:fillRect/>
          </a:stretch>
        </p:blipFill>
        <p:spPr>
          <a:xfrm>
            <a:off x="2738730" y="1961609"/>
            <a:ext cx="1131795" cy="688437"/>
          </a:xfrm>
          <a:prstGeom prst="rect">
            <a:avLst/>
          </a:prstGeom>
          <a:noFill/>
          <a:ln>
            <a:noFill/>
          </a:ln>
        </p:spPr>
      </p:pic>
      <p:grpSp>
        <p:nvGrpSpPr>
          <p:cNvPr id="6716" name="Google Shape;6716;p352"/>
          <p:cNvGrpSpPr/>
          <p:nvPr/>
        </p:nvGrpSpPr>
        <p:grpSpPr>
          <a:xfrm>
            <a:off x="1265708" y="3120636"/>
            <a:ext cx="674652" cy="445966"/>
            <a:chOff x="2666325" y="4298650"/>
            <a:chExt cx="790176" cy="523250"/>
          </a:xfrm>
        </p:grpSpPr>
        <p:pic>
          <p:nvPicPr>
            <p:cNvPr id="6717" name="Google Shape;6717;p35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18" name="Google Shape;6718;p35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t>
              </a:r>
              <a:endParaRPr>
                <a:solidFill>
                  <a:schemeClr val="dk1"/>
                </a:solidFill>
              </a:endParaRPr>
            </a:p>
          </p:txBody>
        </p:sp>
      </p:grpSp>
      <p:grpSp>
        <p:nvGrpSpPr>
          <p:cNvPr id="6719" name="Google Shape;6719;p352"/>
          <p:cNvGrpSpPr/>
          <p:nvPr/>
        </p:nvGrpSpPr>
        <p:grpSpPr>
          <a:xfrm>
            <a:off x="4732104" y="1424597"/>
            <a:ext cx="674652" cy="445966"/>
            <a:chOff x="2666325" y="4298650"/>
            <a:chExt cx="790176" cy="523250"/>
          </a:xfrm>
        </p:grpSpPr>
        <p:pic>
          <p:nvPicPr>
            <p:cNvPr id="6720" name="Google Shape;6720;p35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21" name="Google Shape;6721;p35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grpSp>
        <p:nvGrpSpPr>
          <p:cNvPr id="6722" name="Google Shape;6722;p352"/>
          <p:cNvGrpSpPr/>
          <p:nvPr/>
        </p:nvGrpSpPr>
        <p:grpSpPr>
          <a:xfrm>
            <a:off x="4732104" y="2331109"/>
            <a:ext cx="674652" cy="445966"/>
            <a:chOff x="2666325" y="4298650"/>
            <a:chExt cx="790176" cy="523250"/>
          </a:xfrm>
        </p:grpSpPr>
        <p:pic>
          <p:nvPicPr>
            <p:cNvPr id="6723" name="Google Shape;6723;p35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24" name="Google Shape;6724;p35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6725" name="Google Shape;6725;p352"/>
          <p:cNvGrpSpPr/>
          <p:nvPr/>
        </p:nvGrpSpPr>
        <p:grpSpPr>
          <a:xfrm>
            <a:off x="4732104" y="3159631"/>
            <a:ext cx="674652" cy="445966"/>
            <a:chOff x="2666325" y="4298650"/>
            <a:chExt cx="790176" cy="523250"/>
          </a:xfrm>
        </p:grpSpPr>
        <p:pic>
          <p:nvPicPr>
            <p:cNvPr id="6726" name="Google Shape;6726;p35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27" name="Google Shape;6727;p35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a:t>
              </a:r>
              <a:endParaRPr>
                <a:solidFill>
                  <a:schemeClr val="dk1"/>
                </a:solidFill>
              </a:endParaRPr>
            </a:p>
          </p:txBody>
        </p:sp>
      </p:grpSp>
      <p:sp>
        <p:nvSpPr>
          <p:cNvPr id="6728" name="Google Shape;6728;p352"/>
          <p:cNvSpPr/>
          <p:nvPr/>
        </p:nvSpPr>
        <p:spPr>
          <a:xfrm>
            <a:off x="996300" y="1122950"/>
            <a:ext cx="2262900" cy="28032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352"/>
          <p:cNvSpPr txBox="1"/>
          <p:nvPr/>
        </p:nvSpPr>
        <p:spPr>
          <a:xfrm>
            <a:off x="1899725" y="4012475"/>
            <a:ext cx="4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N1</a:t>
            </a:r>
            <a:endParaRPr>
              <a:solidFill>
                <a:schemeClr val="dk1"/>
              </a:solidFill>
            </a:endParaRPr>
          </a:p>
        </p:txBody>
      </p:sp>
      <p:sp>
        <p:nvSpPr>
          <p:cNvPr id="6730" name="Google Shape;6730;p352"/>
          <p:cNvSpPr/>
          <p:nvPr/>
        </p:nvSpPr>
        <p:spPr>
          <a:xfrm>
            <a:off x="3343500" y="1122950"/>
            <a:ext cx="2262900" cy="27750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52"/>
          <p:cNvSpPr txBox="1"/>
          <p:nvPr/>
        </p:nvSpPr>
        <p:spPr>
          <a:xfrm>
            <a:off x="4255350" y="4003163"/>
            <a:ext cx="4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N2</a:t>
            </a:r>
            <a:endParaRPr>
              <a:solidFill>
                <a:schemeClr val="dk1"/>
              </a:solidFill>
            </a:endParaRPr>
          </a:p>
        </p:txBody>
      </p:sp>
      <p:cxnSp>
        <p:nvCxnSpPr>
          <p:cNvPr id="6732" name="Google Shape;6732;p352"/>
          <p:cNvCxnSpPr/>
          <p:nvPr/>
        </p:nvCxnSpPr>
        <p:spPr>
          <a:xfrm>
            <a:off x="1933500" y="1680200"/>
            <a:ext cx="1114500" cy="624900"/>
          </a:xfrm>
          <a:prstGeom prst="straightConnector1">
            <a:avLst/>
          </a:prstGeom>
          <a:noFill/>
          <a:ln cap="flat" cmpd="sng" w="19050">
            <a:solidFill>
              <a:srgbClr val="FF0000"/>
            </a:solidFill>
            <a:prstDash val="solid"/>
            <a:round/>
            <a:headEnd len="med" w="med" type="none"/>
            <a:tailEnd len="med" w="med" type="none"/>
          </a:ln>
        </p:spPr>
      </p:cxnSp>
      <p:cxnSp>
        <p:nvCxnSpPr>
          <p:cNvPr id="6733" name="Google Shape;6733;p352"/>
          <p:cNvCxnSpPr/>
          <p:nvPr/>
        </p:nvCxnSpPr>
        <p:spPr>
          <a:xfrm flipH="1" rot="10800000">
            <a:off x="1933500" y="2457025"/>
            <a:ext cx="962400" cy="77700"/>
          </a:xfrm>
          <a:prstGeom prst="straightConnector1">
            <a:avLst/>
          </a:prstGeom>
          <a:noFill/>
          <a:ln cap="flat" cmpd="sng" w="9525">
            <a:solidFill>
              <a:srgbClr val="F3F3F3"/>
            </a:solidFill>
            <a:prstDash val="solid"/>
            <a:round/>
            <a:headEnd len="med" w="med" type="none"/>
            <a:tailEnd len="med" w="med" type="none"/>
          </a:ln>
        </p:spPr>
      </p:cxnSp>
      <p:cxnSp>
        <p:nvCxnSpPr>
          <p:cNvPr id="6734" name="Google Shape;6734;p352"/>
          <p:cNvCxnSpPr/>
          <p:nvPr/>
        </p:nvCxnSpPr>
        <p:spPr>
          <a:xfrm flipH="1" rot="10800000">
            <a:off x="1899725" y="2634300"/>
            <a:ext cx="1139700" cy="709200"/>
          </a:xfrm>
          <a:prstGeom prst="straightConnector1">
            <a:avLst/>
          </a:prstGeom>
          <a:noFill/>
          <a:ln cap="flat" cmpd="sng" w="9525">
            <a:solidFill>
              <a:srgbClr val="F3F3F3"/>
            </a:solidFill>
            <a:prstDash val="solid"/>
            <a:round/>
            <a:headEnd len="med" w="med" type="none"/>
            <a:tailEnd len="med" w="med" type="none"/>
          </a:ln>
        </p:spPr>
      </p:cxnSp>
      <p:cxnSp>
        <p:nvCxnSpPr>
          <p:cNvPr id="6735" name="Google Shape;6735;p352"/>
          <p:cNvCxnSpPr/>
          <p:nvPr/>
        </p:nvCxnSpPr>
        <p:spPr>
          <a:xfrm flipH="1">
            <a:off x="3583825" y="1722438"/>
            <a:ext cx="1114500" cy="624900"/>
          </a:xfrm>
          <a:prstGeom prst="straightConnector1">
            <a:avLst/>
          </a:prstGeom>
          <a:noFill/>
          <a:ln cap="flat" cmpd="sng" w="9525">
            <a:solidFill>
              <a:srgbClr val="F3F3F3"/>
            </a:solidFill>
            <a:prstDash val="solid"/>
            <a:round/>
            <a:headEnd len="med" w="med" type="none"/>
            <a:tailEnd len="med" w="med" type="none"/>
          </a:ln>
        </p:spPr>
      </p:cxnSp>
      <p:cxnSp>
        <p:nvCxnSpPr>
          <p:cNvPr id="6736" name="Google Shape;6736;p352"/>
          <p:cNvCxnSpPr/>
          <p:nvPr/>
        </p:nvCxnSpPr>
        <p:spPr>
          <a:xfrm rot="10800000">
            <a:off x="3735925" y="2499263"/>
            <a:ext cx="962400" cy="77700"/>
          </a:xfrm>
          <a:prstGeom prst="straightConnector1">
            <a:avLst/>
          </a:prstGeom>
          <a:noFill/>
          <a:ln cap="flat" cmpd="sng" w="19050">
            <a:solidFill>
              <a:srgbClr val="FF0000"/>
            </a:solidFill>
            <a:prstDash val="solid"/>
            <a:round/>
            <a:headEnd len="med" w="med" type="none"/>
            <a:tailEnd len="med" w="med" type="none"/>
          </a:ln>
        </p:spPr>
      </p:cxnSp>
      <p:cxnSp>
        <p:nvCxnSpPr>
          <p:cNvPr id="6737" name="Google Shape;6737;p352"/>
          <p:cNvCxnSpPr/>
          <p:nvPr/>
        </p:nvCxnSpPr>
        <p:spPr>
          <a:xfrm rot="10800000">
            <a:off x="3592400" y="2676538"/>
            <a:ext cx="1139700" cy="70920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1" name="Shape 6741"/>
        <p:cNvGrpSpPr/>
        <p:nvPr/>
      </p:nvGrpSpPr>
      <p:grpSpPr>
        <a:xfrm>
          <a:off x="0" y="0"/>
          <a:ext cx="0" cy="0"/>
          <a:chOff x="0" y="0"/>
          <a:chExt cx="0" cy="0"/>
        </a:xfrm>
      </p:grpSpPr>
      <p:sp>
        <p:nvSpPr>
          <p:cNvPr id="6742" name="Google Shape;6742;p353"/>
          <p:cNvSpPr/>
          <p:nvPr/>
        </p:nvSpPr>
        <p:spPr>
          <a:xfrm>
            <a:off x="912075" y="1021850"/>
            <a:ext cx="2262900" cy="28032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53"/>
          <p:cNvSpPr/>
          <p:nvPr/>
        </p:nvSpPr>
        <p:spPr>
          <a:xfrm>
            <a:off x="3259275" y="1021850"/>
            <a:ext cx="2262900" cy="27750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53"/>
          <p:cNvSpPr txBox="1"/>
          <p:nvPr>
            <p:ph type="title"/>
          </p:nvPr>
        </p:nvSpPr>
        <p:spPr>
          <a:xfrm>
            <a:off x="96025" y="2677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192.168.1.3 wants to talk to 192.168.2.2</a:t>
            </a:r>
            <a:endParaRPr/>
          </a:p>
        </p:txBody>
      </p:sp>
      <p:grpSp>
        <p:nvGrpSpPr>
          <p:cNvPr id="6745" name="Google Shape;6745;p353"/>
          <p:cNvGrpSpPr/>
          <p:nvPr/>
        </p:nvGrpSpPr>
        <p:grpSpPr>
          <a:xfrm>
            <a:off x="1181483" y="1284502"/>
            <a:ext cx="674652" cy="445966"/>
            <a:chOff x="2666325" y="4298650"/>
            <a:chExt cx="790176" cy="523250"/>
          </a:xfrm>
        </p:grpSpPr>
        <p:pic>
          <p:nvPicPr>
            <p:cNvPr id="6746" name="Google Shape;6746;p353"/>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47" name="Google Shape;6747;p353"/>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748" name="Google Shape;6748;p353"/>
          <p:cNvGrpSpPr/>
          <p:nvPr/>
        </p:nvGrpSpPr>
        <p:grpSpPr>
          <a:xfrm>
            <a:off x="1181483" y="2191014"/>
            <a:ext cx="674652" cy="445966"/>
            <a:chOff x="2666325" y="4298650"/>
            <a:chExt cx="790176" cy="523250"/>
          </a:xfrm>
        </p:grpSpPr>
        <p:pic>
          <p:nvPicPr>
            <p:cNvPr id="6749" name="Google Shape;6749;p353"/>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50" name="Google Shape;6750;p353"/>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6751" name="Google Shape;6751;p353"/>
          <p:cNvPicPr preferRelativeResize="0"/>
          <p:nvPr/>
        </p:nvPicPr>
        <p:blipFill>
          <a:blip r:embed="rId4">
            <a:alphaModFix/>
          </a:blip>
          <a:stretch>
            <a:fillRect/>
          </a:stretch>
        </p:blipFill>
        <p:spPr>
          <a:xfrm>
            <a:off x="2654505" y="1860509"/>
            <a:ext cx="1131795" cy="688437"/>
          </a:xfrm>
          <a:prstGeom prst="rect">
            <a:avLst/>
          </a:prstGeom>
          <a:noFill/>
          <a:ln>
            <a:noFill/>
          </a:ln>
        </p:spPr>
      </p:pic>
      <p:grpSp>
        <p:nvGrpSpPr>
          <p:cNvPr id="6752" name="Google Shape;6752;p353"/>
          <p:cNvGrpSpPr/>
          <p:nvPr/>
        </p:nvGrpSpPr>
        <p:grpSpPr>
          <a:xfrm>
            <a:off x="1181483" y="3019536"/>
            <a:ext cx="674652" cy="445966"/>
            <a:chOff x="2666325" y="4298650"/>
            <a:chExt cx="790176" cy="523250"/>
          </a:xfrm>
        </p:grpSpPr>
        <p:pic>
          <p:nvPicPr>
            <p:cNvPr id="6753" name="Google Shape;6753;p353"/>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54" name="Google Shape;6754;p353"/>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755" name="Google Shape;6755;p353"/>
          <p:cNvGrpSpPr/>
          <p:nvPr/>
        </p:nvGrpSpPr>
        <p:grpSpPr>
          <a:xfrm>
            <a:off x="4647879" y="1323497"/>
            <a:ext cx="674652" cy="445966"/>
            <a:chOff x="2666325" y="4298650"/>
            <a:chExt cx="790176" cy="523250"/>
          </a:xfrm>
        </p:grpSpPr>
        <p:pic>
          <p:nvPicPr>
            <p:cNvPr id="6756" name="Google Shape;6756;p353"/>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57" name="Google Shape;6757;p353"/>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758" name="Google Shape;6758;p353"/>
          <p:cNvGrpSpPr/>
          <p:nvPr/>
        </p:nvGrpSpPr>
        <p:grpSpPr>
          <a:xfrm>
            <a:off x="4647879" y="2230009"/>
            <a:ext cx="674652" cy="445966"/>
            <a:chOff x="2666325" y="4298650"/>
            <a:chExt cx="790176" cy="523250"/>
          </a:xfrm>
        </p:grpSpPr>
        <p:pic>
          <p:nvPicPr>
            <p:cNvPr id="6759" name="Google Shape;6759;p353"/>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60" name="Google Shape;6760;p353"/>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761" name="Google Shape;6761;p353"/>
          <p:cNvGrpSpPr/>
          <p:nvPr/>
        </p:nvGrpSpPr>
        <p:grpSpPr>
          <a:xfrm>
            <a:off x="4647879" y="3058531"/>
            <a:ext cx="674652" cy="445966"/>
            <a:chOff x="2666325" y="4298650"/>
            <a:chExt cx="790176" cy="523250"/>
          </a:xfrm>
        </p:grpSpPr>
        <p:pic>
          <p:nvPicPr>
            <p:cNvPr id="6762" name="Google Shape;6762;p353"/>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763" name="Google Shape;6763;p353"/>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
        <p:nvSpPr>
          <p:cNvPr id="6764" name="Google Shape;6764;p353"/>
          <p:cNvSpPr txBox="1"/>
          <p:nvPr/>
        </p:nvSpPr>
        <p:spPr>
          <a:xfrm>
            <a:off x="1315875" y="3930275"/>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192.168.1.0/24</a:t>
            </a:r>
            <a:endParaRPr>
              <a:solidFill>
                <a:schemeClr val="dk1"/>
              </a:solidFill>
            </a:endParaRPr>
          </a:p>
        </p:txBody>
      </p:sp>
      <p:sp>
        <p:nvSpPr>
          <p:cNvPr id="6765" name="Google Shape;6765;p353"/>
          <p:cNvSpPr txBox="1"/>
          <p:nvPr/>
        </p:nvSpPr>
        <p:spPr>
          <a:xfrm>
            <a:off x="3828400" y="3978275"/>
            <a:ext cx="160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192.168.2.0/24</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6766" name="Google Shape;6766;p353"/>
          <p:cNvCxnSpPr/>
          <p:nvPr/>
        </p:nvCxnSpPr>
        <p:spPr>
          <a:xfrm>
            <a:off x="1849275" y="1579100"/>
            <a:ext cx="1114500" cy="624900"/>
          </a:xfrm>
          <a:prstGeom prst="straightConnector1">
            <a:avLst/>
          </a:prstGeom>
          <a:noFill/>
          <a:ln cap="flat" cmpd="sng" w="19050">
            <a:solidFill>
              <a:srgbClr val="FF0000"/>
            </a:solidFill>
            <a:prstDash val="solid"/>
            <a:round/>
            <a:headEnd len="med" w="med" type="none"/>
            <a:tailEnd len="med" w="med" type="none"/>
          </a:ln>
        </p:spPr>
      </p:cxnSp>
      <p:cxnSp>
        <p:nvCxnSpPr>
          <p:cNvPr id="6767" name="Google Shape;6767;p353"/>
          <p:cNvCxnSpPr/>
          <p:nvPr/>
        </p:nvCxnSpPr>
        <p:spPr>
          <a:xfrm flipH="1" rot="10800000">
            <a:off x="1849275" y="2355925"/>
            <a:ext cx="962400" cy="77700"/>
          </a:xfrm>
          <a:prstGeom prst="straightConnector1">
            <a:avLst/>
          </a:prstGeom>
          <a:noFill/>
          <a:ln cap="flat" cmpd="sng" w="9525">
            <a:solidFill>
              <a:srgbClr val="F3F3F3"/>
            </a:solidFill>
            <a:prstDash val="solid"/>
            <a:round/>
            <a:headEnd len="med" w="med" type="none"/>
            <a:tailEnd len="med" w="med" type="none"/>
          </a:ln>
        </p:spPr>
      </p:cxnSp>
      <p:cxnSp>
        <p:nvCxnSpPr>
          <p:cNvPr id="6768" name="Google Shape;6768;p353"/>
          <p:cNvCxnSpPr/>
          <p:nvPr/>
        </p:nvCxnSpPr>
        <p:spPr>
          <a:xfrm flipH="1" rot="10800000">
            <a:off x="1815500" y="2533200"/>
            <a:ext cx="1139700" cy="709200"/>
          </a:xfrm>
          <a:prstGeom prst="straightConnector1">
            <a:avLst/>
          </a:prstGeom>
          <a:noFill/>
          <a:ln cap="flat" cmpd="sng" w="9525">
            <a:solidFill>
              <a:srgbClr val="F3F3F3"/>
            </a:solidFill>
            <a:prstDash val="solid"/>
            <a:round/>
            <a:headEnd len="med" w="med" type="none"/>
            <a:tailEnd len="med" w="med" type="none"/>
          </a:ln>
        </p:spPr>
      </p:cxnSp>
      <p:cxnSp>
        <p:nvCxnSpPr>
          <p:cNvPr id="6769" name="Google Shape;6769;p353"/>
          <p:cNvCxnSpPr/>
          <p:nvPr/>
        </p:nvCxnSpPr>
        <p:spPr>
          <a:xfrm flipH="1">
            <a:off x="3499600" y="1621338"/>
            <a:ext cx="1114500" cy="624900"/>
          </a:xfrm>
          <a:prstGeom prst="straightConnector1">
            <a:avLst/>
          </a:prstGeom>
          <a:noFill/>
          <a:ln cap="flat" cmpd="sng" w="9525">
            <a:solidFill>
              <a:srgbClr val="F3F3F3"/>
            </a:solidFill>
            <a:prstDash val="solid"/>
            <a:round/>
            <a:headEnd len="med" w="med" type="none"/>
            <a:tailEnd len="med" w="med" type="none"/>
          </a:ln>
        </p:spPr>
      </p:cxnSp>
      <p:cxnSp>
        <p:nvCxnSpPr>
          <p:cNvPr id="6770" name="Google Shape;6770;p353"/>
          <p:cNvCxnSpPr/>
          <p:nvPr/>
        </p:nvCxnSpPr>
        <p:spPr>
          <a:xfrm rot="10800000">
            <a:off x="3651700" y="2398163"/>
            <a:ext cx="962400" cy="77700"/>
          </a:xfrm>
          <a:prstGeom prst="straightConnector1">
            <a:avLst/>
          </a:prstGeom>
          <a:noFill/>
          <a:ln cap="flat" cmpd="sng" w="19050">
            <a:solidFill>
              <a:srgbClr val="FF0000"/>
            </a:solidFill>
            <a:prstDash val="solid"/>
            <a:round/>
            <a:headEnd len="med" w="med" type="none"/>
            <a:tailEnd len="med" w="med" type="none"/>
          </a:ln>
        </p:spPr>
      </p:cxnSp>
      <p:cxnSp>
        <p:nvCxnSpPr>
          <p:cNvPr id="6771" name="Google Shape;6771;p353"/>
          <p:cNvCxnSpPr/>
          <p:nvPr/>
        </p:nvCxnSpPr>
        <p:spPr>
          <a:xfrm rot="10800000">
            <a:off x="3508175" y="2575438"/>
            <a:ext cx="1139700" cy="709200"/>
          </a:xfrm>
          <a:prstGeom prst="straightConnector1">
            <a:avLst/>
          </a:prstGeom>
          <a:noFill/>
          <a:ln cap="flat" cmpd="sng" w="9525">
            <a:solidFill>
              <a:srgbClr val="F3F3F3"/>
            </a:solidFill>
            <a:prstDash val="solid"/>
            <a:round/>
            <a:headEnd len="med" w="med" type="none"/>
            <a:tailEnd len="med" w="med" type="none"/>
          </a:ln>
        </p:spPr>
      </p:cxnSp>
      <p:sp>
        <p:nvSpPr>
          <p:cNvPr id="6772" name="Google Shape;6772;p353"/>
          <p:cNvSpPr txBox="1"/>
          <p:nvPr/>
        </p:nvSpPr>
        <p:spPr>
          <a:xfrm>
            <a:off x="1045300" y="17304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192.168.1.3</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773" name="Google Shape;6773;p353"/>
          <p:cNvSpPr txBox="1"/>
          <p:nvPr/>
        </p:nvSpPr>
        <p:spPr>
          <a:xfrm>
            <a:off x="978200" y="2585550"/>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192.168.1.2</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774" name="Google Shape;6774;p353"/>
          <p:cNvSpPr txBox="1"/>
          <p:nvPr/>
        </p:nvSpPr>
        <p:spPr>
          <a:xfrm>
            <a:off x="978200" y="346012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192.168.1.1</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775" name="Google Shape;6775;p353"/>
          <p:cNvSpPr txBox="1"/>
          <p:nvPr/>
        </p:nvSpPr>
        <p:spPr>
          <a:xfrm>
            <a:off x="4469500" y="16950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192.168.2.3</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776" name="Google Shape;6776;p353"/>
          <p:cNvSpPr txBox="1"/>
          <p:nvPr/>
        </p:nvSpPr>
        <p:spPr>
          <a:xfrm>
            <a:off x="4469500" y="25813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192.168.2.2</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777" name="Google Shape;6777;p353"/>
          <p:cNvSpPr txBox="1"/>
          <p:nvPr/>
        </p:nvSpPr>
        <p:spPr>
          <a:xfrm>
            <a:off x="4469500" y="34676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192.168.2.1</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1" name="Shape 6781"/>
        <p:cNvGrpSpPr/>
        <p:nvPr/>
      </p:nvGrpSpPr>
      <p:grpSpPr>
        <a:xfrm>
          <a:off x="0" y="0"/>
          <a:ext cx="0" cy="0"/>
          <a:chOff x="0" y="0"/>
          <a:chExt cx="0" cy="0"/>
        </a:xfrm>
      </p:grpSpPr>
      <p:sp>
        <p:nvSpPr>
          <p:cNvPr id="6782" name="Google Shape;6782;p3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my host have many apps! </a:t>
            </a:r>
            <a:endParaRPr/>
          </a:p>
        </p:txBody>
      </p:sp>
      <p:sp>
        <p:nvSpPr>
          <p:cNvPr id="6783" name="Google Shape;6783;p354"/>
          <p:cNvSpPr txBox="1"/>
          <p:nvPr>
            <p:ph idx="1" type="body"/>
          </p:nvPr>
        </p:nvSpPr>
        <p:spPr>
          <a:xfrm>
            <a:off x="311700" y="1152475"/>
            <a:ext cx="8520600" cy="33225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It's not enough just to address the host</a:t>
            </a:r>
            <a:endParaRPr/>
          </a:p>
          <a:p>
            <a:pPr indent="-342900" lvl="0" marL="457200" rtl="0" algn="l">
              <a:lnSpc>
                <a:spcPct val="125000"/>
              </a:lnSpc>
              <a:spcBef>
                <a:spcPts val="0"/>
              </a:spcBef>
              <a:spcAft>
                <a:spcPts val="0"/>
              </a:spcAft>
              <a:buSzPts val="1800"/>
              <a:buChar char="●"/>
            </a:pPr>
            <a:r>
              <a:rPr lang="en"/>
              <a:t>The host is runnings many apps each with different requirements</a:t>
            </a:r>
            <a:endParaRPr/>
          </a:p>
          <a:p>
            <a:pPr indent="-342900" lvl="0" marL="457200" rtl="0" algn="l">
              <a:lnSpc>
                <a:spcPct val="125000"/>
              </a:lnSpc>
              <a:spcBef>
                <a:spcPts val="0"/>
              </a:spcBef>
              <a:spcAft>
                <a:spcPts val="0"/>
              </a:spcAft>
              <a:buSzPts val="1800"/>
              <a:buChar char="●"/>
            </a:pPr>
            <a:r>
              <a:rPr lang="en"/>
              <a:t>Meet ports</a:t>
            </a:r>
            <a:endParaRPr/>
          </a:p>
          <a:p>
            <a:pPr indent="-342900" lvl="0" marL="457200" rtl="0" algn="l">
              <a:lnSpc>
                <a:spcPct val="125000"/>
              </a:lnSpc>
              <a:spcBef>
                <a:spcPts val="0"/>
              </a:spcBef>
              <a:spcAft>
                <a:spcPts val="0"/>
              </a:spcAft>
              <a:buSzPts val="1800"/>
              <a:buChar char="●"/>
            </a:pPr>
            <a:r>
              <a:rPr lang="en"/>
              <a:t>You can send an HTTP request on port 80, a DNS request on port 53 and an SSH request on port 22 all running on the same server!</a:t>
            </a:r>
            <a:endParaRPr/>
          </a:p>
        </p:txBody>
      </p:sp>
      <p:sp>
        <p:nvSpPr>
          <p:cNvPr id="6784" name="Google Shape;6784;p35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8" name="Shape 6788"/>
        <p:cNvGrpSpPr/>
        <p:nvPr/>
      </p:nvGrpSpPr>
      <p:grpSpPr>
        <a:xfrm>
          <a:off x="0" y="0"/>
          <a:ext cx="0" cy="0"/>
          <a:chOff x="0" y="0"/>
          <a:chExt cx="0" cy="0"/>
        </a:xfrm>
      </p:grpSpPr>
      <p:sp>
        <p:nvSpPr>
          <p:cNvPr id="6789" name="Google Shape;6789;p3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Host to Host communication - Summary</a:t>
            </a:r>
            <a:endParaRPr/>
          </a:p>
        </p:txBody>
      </p:sp>
      <p:sp>
        <p:nvSpPr>
          <p:cNvPr id="6790" name="Google Shape;6790;p3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Host needs addresses</a:t>
            </a:r>
            <a:endParaRPr/>
          </a:p>
          <a:p>
            <a:pPr indent="-342900" lvl="0" marL="457200" rtl="0" algn="l">
              <a:lnSpc>
                <a:spcPct val="125000"/>
              </a:lnSpc>
              <a:spcBef>
                <a:spcPts val="0"/>
              </a:spcBef>
              <a:spcAft>
                <a:spcPts val="0"/>
              </a:spcAft>
              <a:buSzPts val="1800"/>
              <a:buChar char="●"/>
            </a:pPr>
            <a:r>
              <a:rPr lang="en"/>
              <a:t>MAC Addresses are great but not scalable in the Internet</a:t>
            </a:r>
            <a:endParaRPr/>
          </a:p>
          <a:p>
            <a:pPr indent="-342900" lvl="0" marL="457200" rtl="0" algn="l">
              <a:lnSpc>
                <a:spcPct val="125000"/>
              </a:lnSpc>
              <a:spcBef>
                <a:spcPts val="0"/>
              </a:spcBef>
              <a:spcAft>
                <a:spcPts val="0"/>
              </a:spcAft>
              <a:buSzPts val="1800"/>
              <a:buChar char="●"/>
            </a:pPr>
            <a:r>
              <a:rPr lang="en"/>
              <a:t>Internet Protocol Address solves this by routing </a:t>
            </a:r>
            <a:endParaRPr/>
          </a:p>
          <a:p>
            <a:pPr indent="-342900" lvl="0" marL="457200" rtl="0" algn="l">
              <a:lnSpc>
                <a:spcPct val="125000"/>
              </a:lnSpc>
              <a:spcBef>
                <a:spcPts val="0"/>
              </a:spcBef>
              <a:spcAft>
                <a:spcPts val="0"/>
              </a:spcAft>
              <a:buSzPts val="1800"/>
              <a:buChar char="●"/>
            </a:pPr>
            <a:r>
              <a:rPr lang="en"/>
              <a:t>Layer 4 ports help create finer addressability to the process level</a:t>
            </a:r>
            <a:endParaRPr/>
          </a:p>
        </p:txBody>
      </p:sp>
      <p:sp>
        <p:nvSpPr>
          <p:cNvPr id="6791" name="Google Shape;6791;p35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5" name="Shape 6795"/>
        <p:cNvGrpSpPr/>
        <p:nvPr/>
      </p:nvGrpSpPr>
      <p:grpSpPr>
        <a:xfrm>
          <a:off x="0" y="0"/>
          <a:ext cx="0" cy="0"/>
          <a:chOff x="0" y="0"/>
          <a:chExt cx="0" cy="0"/>
        </a:xfrm>
      </p:grpSpPr>
      <p:sp>
        <p:nvSpPr>
          <p:cNvPr id="6796" name="Google Shape;6796;p356"/>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IP building blocks</a:t>
            </a:r>
            <a:endParaRPr/>
          </a:p>
        </p:txBody>
      </p:sp>
      <p:sp>
        <p:nvSpPr>
          <p:cNvPr id="6797" name="Google Shape;6797;p356"/>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 the IP Protocol</a:t>
            </a:r>
            <a:endParaRPr/>
          </a:p>
        </p:txBody>
      </p:sp>
      <p:sp>
        <p:nvSpPr>
          <p:cNvPr id="6798" name="Google Shape;6798;p35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
        <p:nvSpPr>
          <p:cNvPr id="6799" name="Google Shape;6799;p356"/>
          <p:cNvSpPr txBox="1"/>
          <p:nvPr>
            <p:ph idx="1" type="subTitle"/>
          </p:nvPr>
        </p:nvSpPr>
        <p:spPr>
          <a:xfrm>
            <a:off x="311700" y="689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1.2.3.4</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3" name="Shape 6803"/>
        <p:cNvGrpSpPr/>
        <p:nvPr/>
      </p:nvGrpSpPr>
      <p:grpSpPr>
        <a:xfrm>
          <a:off x="0" y="0"/>
          <a:ext cx="0" cy="0"/>
          <a:chOff x="0" y="0"/>
          <a:chExt cx="0" cy="0"/>
        </a:xfrm>
      </p:grpSpPr>
      <p:sp>
        <p:nvSpPr>
          <p:cNvPr id="6804" name="Google Shape;6804;p3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IP Address</a:t>
            </a:r>
            <a:endParaRPr/>
          </a:p>
        </p:txBody>
      </p:sp>
      <p:sp>
        <p:nvSpPr>
          <p:cNvPr id="6805" name="Google Shape;6805;p3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Layer 3 property</a:t>
            </a:r>
            <a:endParaRPr/>
          </a:p>
          <a:p>
            <a:pPr indent="-342900" lvl="0" marL="457200" rtl="0" algn="l">
              <a:lnSpc>
                <a:spcPct val="125000"/>
              </a:lnSpc>
              <a:spcBef>
                <a:spcPts val="0"/>
              </a:spcBef>
              <a:spcAft>
                <a:spcPts val="0"/>
              </a:spcAft>
              <a:buSzPts val="1800"/>
              <a:buChar char="●"/>
            </a:pPr>
            <a:r>
              <a:rPr lang="en"/>
              <a:t>Can be set automatically or statically </a:t>
            </a:r>
            <a:endParaRPr/>
          </a:p>
          <a:p>
            <a:pPr indent="-342900" lvl="0" marL="457200" rtl="0" algn="l">
              <a:lnSpc>
                <a:spcPct val="125000"/>
              </a:lnSpc>
              <a:spcBef>
                <a:spcPts val="0"/>
              </a:spcBef>
              <a:spcAft>
                <a:spcPts val="0"/>
              </a:spcAft>
              <a:buSzPts val="1800"/>
              <a:buChar char="●"/>
            </a:pPr>
            <a:r>
              <a:rPr lang="en"/>
              <a:t>Network and Host portion</a:t>
            </a:r>
            <a:endParaRPr/>
          </a:p>
          <a:p>
            <a:pPr indent="-342900" lvl="0" marL="457200" rtl="0" algn="l">
              <a:lnSpc>
                <a:spcPct val="125000"/>
              </a:lnSpc>
              <a:spcBef>
                <a:spcPts val="0"/>
              </a:spcBef>
              <a:spcAft>
                <a:spcPts val="0"/>
              </a:spcAft>
              <a:buSzPts val="1800"/>
              <a:buChar char="●"/>
            </a:pPr>
            <a:r>
              <a:rPr lang="en"/>
              <a:t>4 bytes in IPv4 - 32 bits</a:t>
            </a:r>
            <a:endParaRPr/>
          </a:p>
        </p:txBody>
      </p:sp>
      <p:sp>
        <p:nvSpPr>
          <p:cNvPr id="6806" name="Google Shape;6806;p35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0" name="Shape 6810"/>
        <p:cNvGrpSpPr/>
        <p:nvPr/>
      </p:nvGrpSpPr>
      <p:grpSpPr>
        <a:xfrm>
          <a:off x="0" y="0"/>
          <a:ext cx="0" cy="0"/>
          <a:chOff x="0" y="0"/>
          <a:chExt cx="0" cy="0"/>
        </a:xfrm>
      </p:grpSpPr>
      <p:sp>
        <p:nvSpPr>
          <p:cNvPr id="6811" name="Google Shape;6811;p3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vs Host</a:t>
            </a:r>
            <a:endParaRPr/>
          </a:p>
        </p:txBody>
      </p:sp>
      <p:sp>
        <p:nvSpPr>
          <p:cNvPr id="6812" name="Google Shape;6812;p3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a.b.c.d/x (a.b.c.d are integers) x is the network bits and remains are host</a:t>
            </a:r>
            <a:endParaRPr/>
          </a:p>
          <a:p>
            <a:pPr indent="-342900" lvl="0" marL="457200" rtl="0" algn="l">
              <a:lnSpc>
                <a:spcPct val="125000"/>
              </a:lnSpc>
              <a:spcBef>
                <a:spcPts val="0"/>
              </a:spcBef>
              <a:spcAft>
                <a:spcPts val="0"/>
              </a:spcAft>
              <a:buSzPts val="1800"/>
              <a:buChar char="●"/>
            </a:pPr>
            <a:r>
              <a:rPr lang="en"/>
              <a:t>Example 192.168.254.0/24</a:t>
            </a:r>
            <a:endParaRPr/>
          </a:p>
          <a:p>
            <a:pPr indent="-342900" lvl="0" marL="457200" rtl="0" algn="l">
              <a:lnSpc>
                <a:spcPct val="125000"/>
              </a:lnSpc>
              <a:spcBef>
                <a:spcPts val="0"/>
              </a:spcBef>
              <a:spcAft>
                <a:spcPts val="0"/>
              </a:spcAft>
              <a:buSzPts val="1800"/>
              <a:buChar char="●"/>
            </a:pPr>
            <a:r>
              <a:rPr lang="en"/>
              <a:t>The first 24 bits (3 bytes) are network the rest 8 are for host </a:t>
            </a:r>
            <a:endParaRPr/>
          </a:p>
          <a:p>
            <a:pPr indent="-342900" lvl="0" marL="457200" rtl="0" algn="l">
              <a:lnSpc>
                <a:spcPct val="125000"/>
              </a:lnSpc>
              <a:spcBef>
                <a:spcPts val="0"/>
              </a:spcBef>
              <a:spcAft>
                <a:spcPts val="0"/>
              </a:spcAft>
              <a:buSzPts val="1800"/>
              <a:buChar char="●"/>
            </a:pPr>
            <a:r>
              <a:rPr lang="en"/>
              <a:t>This means we can have 2^24 (16777216) networks and each network has 2^8 (255) hosts</a:t>
            </a:r>
            <a:endParaRPr/>
          </a:p>
          <a:p>
            <a:pPr indent="-342900" lvl="0" marL="457200" rtl="0" algn="l">
              <a:lnSpc>
                <a:spcPct val="125000"/>
              </a:lnSpc>
              <a:spcBef>
                <a:spcPts val="0"/>
              </a:spcBef>
              <a:spcAft>
                <a:spcPts val="0"/>
              </a:spcAft>
              <a:buSzPts val="1800"/>
              <a:buChar char="●"/>
            </a:pPr>
            <a:r>
              <a:rPr lang="en"/>
              <a:t>Also called a subnet</a:t>
            </a:r>
            <a:endParaRPr/>
          </a:p>
          <a:p>
            <a:pPr indent="0" lvl="0" marL="457200" rtl="0" algn="l">
              <a:lnSpc>
                <a:spcPct val="125000"/>
              </a:lnSpc>
              <a:spcBef>
                <a:spcPts val="0"/>
              </a:spcBef>
              <a:spcAft>
                <a:spcPts val="0"/>
              </a:spcAft>
              <a:buNone/>
            </a:pPr>
            <a:r>
              <a:t/>
            </a:r>
            <a:endParaRPr/>
          </a:p>
        </p:txBody>
      </p:sp>
      <p:sp>
        <p:nvSpPr>
          <p:cNvPr id="6813" name="Google Shape;6813;p35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7" name="Shape 6817"/>
        <p:cNvGrpSpPr/>
        <p:nvPr/>
      </p:nvGrpSpPr>
      <p:grpSpPr>
        <a:xfrm>
          <a:off x="0" y="0"/>
          <a:ext cx="0" cy="0"/>
          <a:chOff x="0" y="0"/>
          <a:chExt cx="0" cy="0"/>
        </a:xfrm>
      </p:grpSpPr>
      <p:sp>
        <p:nvSpPr>
          <p:cNvPr id="6818" name="Google Shape;6818;p3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Subnet Mask</a:t>
            </a:r>
            <a:endParaRPr/>
          </a:p>
        </p:txBody>
      </p:sp>
      <p:sp>
        <p:nvSpPr>
          <p:cNvPr id="6819" name="Google Shape;6819;p3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192.168.254.0/24 is also called a subnet</a:t>
            </a:r>
            <a:endParaRPr/>
          </a:p>
          <a:p>
            <a:pPr indent="-342900" lvl="0" marL="457200" rtl="0" algn="l">
              <a:lnSpc>
                <a:spcPct val="125000"/>
              </a:lnSpc>
              <a:spcBef>
                <a:spcPts val="0"/>
              </a:spcBef>
              <a:spcAft>
                <a:spcPts val="0"/>
              </a:spcAft>
              <a:buSzPts val="1800"/>
              <a:buChar char="●"/>
            </a:pPr>
            <a:r>
              <a:rPr lang="en"/>
              <a:t>The subnet has a mask 255.255.255.0</a:t>
            </a:r>
            <a:endParaRPr/>
          </a:p>
          <a:p>
            <a:pPr indent="-342900" lvl="0" marL="457200" rtl="0" algn="l">
              <a:lnSpc>
                <a:spcPct val="125000"/>
              </a:lnSpc>
              <a:spcBef>
                <a:spcPts val="0"/>
              </a:spcBef>
              <a:spcAft>
                <a:spcPts val="0"/>
              </a:spcAft>
              <a:buSzPts val="1800"/>
              <a:buChar char="●"/>
            </a:pPr>
            <a:r>
              <a:rPr lang="en"/>
              <a:t>Subnet mask is used to determine whether an IP is in the same subnet</a:t>
            </a:r>
            <a:endParaRPr/>
          </a:p>
        </p:txBody>
      </p:sp>
      <p:sp>
        <p:nvSpPr>
          <p:cNvPr id="6820" name="Google Shape;6820;p35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4" name="Shape 6824"/>
        <p:cNvGrpSpPr/>
        <p:nvPr/>
      </p:nvGrpSpPr>
      <p:grpSpPr>
        <a:xfrm>
          <a:off x="0" y="0"/>
          <a:ext cx="0" cy="0"/>
          <a:chOff x="0" y="0"/>
          <a:chExt cx="0" cy="0"/>
        </a:xfrm>
      </p:grpSpPr>
      <p:sp>
        <p:nvSpPr>
          <p:cNvPr id="6825" name="Google Shape;6825;p3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Default Gateway</a:t>
            </a:r>
            <a:endParaRPr/>
          </a:p>
        </p:txBody>
      </p:sp>
      <p:sp>
        <p:nvSpPr>
          <p:cNvPr id="6826" name="Google Shape;6826;p3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Most networks consists of hosts and a Default Gateway</a:t>
            </a:r>
            <a:endParaRPr/>
          </a:p>
          <a:p>
            <a:pPr indent="-342900" lvl="0" marL="457200" rtl="0" algn="l">
              <a:lnSpc>
                <a:spcPct val="125000"/>
              </a:lnSpc>
              <a:spcBef>
                <a:spcPts val="0"/>
              </a:spcBef>
              <a:spcAft>
                <a:spcPts val="0"/>
              </a:spcAft>
              <a:buSzPts val="1800"/>
              <a:buChar char="●"/>
            </a:pPr>
            <a:r>
              <a:rPr lang="en"/>
              <a:t>Host A can talk to B directly if both are in the same subnet</a:t>
            </a:r>
            <a:endParaRPr/>
          </a:p>
          <a:p>
            <a:pPr indent="-342900" lvl="0" marL="457200" rtl="0" algn="l">
              <a:lnSpc>
                <a:spcPct val="125000"/>
              </a:lnSpc>
              <a:spcBef>
                <a:spcPts val="0"/>
              </a:spcBef>
              <a:spcAft>
                <a:spcPts val="0"/>
              </a:spcAft>
              <a:buSzPts val="1800"/>
              <a:buChar char="●"/>
            </a:pPr>
            <a:r>
              <a:rPr lang="en"/>
              <a:t>Otherwise A sends it to someone who might know, the gateway</a:t>
            </a:r>
            <a:endParaRPr/>
          </a:p>
          <a:p>
            <a:pPr indent="-342900" lvl="0" marL="457200" rtl="0" algn="l">
              <a:lnSpc>
                <a:spcPct val="125000"/>
              </a:lnSpc>
              <a:spcBef>
                <a:spcPts val="0"/>
              </a:spcBef>
              <a:spcAft>
                <a:spcPts val="0"/>
              </a:spcAft>
              <a:buSzPts val="1800"/>
              <a:buChar char="●"/>
            </a:pPr>
            <a:r>
              <a:rPr lang="en"/>
              <a:t>The Gateway has an IP Address and each host should know its gateway</a:t>
            </a:r>
            <a:endParaRPr/>
          </a:p>
        </p:txBody>
      </p:sp>
      <p:sp>
        <p:nvSpPr>
          <p:cNvPr id="6827" name="Google Shape;6827;p360"/>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1" name="Shape 6831"/>
        <p:cNvGrpSpPr/>
        <p:nvPr/>
      </p:nvGrpSpPr>
      <p:grpSpPr>
        <a:xfrm>
          <a:off x="0" y="0"/>
          <a:ext cx="0" cy="0"/>
          <a:chOff x="0" y="0"/>
          <a:chExt cx="0" cy="0"/>
        </a:xfrm>
      </p:grpSpPr>
      <p:sp>
        <p:nvSpPr>
          <p:cNvPr id="6832" name="Google Shape;6832;p361"/>
          <p:cNvSpPr/>
          <p:nvPr/>
        </p:nvSpPr>
        <p:spPr>
          <a:xfrm>
            <a:off x="3850300" y="1275150"/>
            <a:ext cx="2262900" cy="28032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61"/>
          <p:cNvSpPr/>
          <p:nvPr/>
        </p:nvSpPr>
        <p:spPr>
          <a:xfrm>
            <a:off x="6197500" y="1275150"/>
            <a:ext cx="2262900" cy="27750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61"/>
          <p:cNvSpPr txBox="1"/>
          <p:nvPr>
            <p:ph type="title"/>
          </p:nvPr>
        </p:nvSpPr>
        <p:spPr>
          <a:xfrm>
            <a:off x="96025" y="2677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 Host 192.168.1.3 wants to talk to 192.168.1.2</a:t>
            </a:r>
            <a:endParaRPr/>
          </a:p>
        </p:txBody>
      </p:sp>
      <p:grpSp>
        <p:nvGrpSpPr>
          <p:cNvPr id="6835" name="Google Shape;6835;p361"/>
          <p:cNvGrpSpPr/>
          <p:nvPr/>
        </p:nvGrpSpPr>
        <p:grpSpPr>
          <a:xfrm>
            <a:off x="4119708" y="1537802"/>
            <a:ext cx="674652" cy="445966"/>
            <a:chOff x="2666325" y="4298650"/>
            <a:chExt cx="790176" cy="523250"/>
          </a:xfrm>
        </p:grpSpPr>
        <p:pic>
          <p:nvPicPr>
            <p:cNvPr id="6836" name="Google Shape;6836;p361"/>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37" name="Google Shape;6837;p361"/>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38" name="Google Shape;6838;p361"/>
          <p:cNvGrpSpPr/>
          <p:nvPr/>
        </p:nvGrpSpPr>
        <p:grpSpPr>
          <a:xfrm>
            <a:off x="4119708" y="2444314"/>
            <a:ext cx="674652" cy="445966"/>
            <a:chOff x="2666325" y="4298650"/>
            <a:chExt cx="790176" cy="523250"/>
          </a:xfrm>
        </p:grpSpPr>
        <p:pic>
          <p:nvPicPr>
            <p:cNvPr id="6839" name="Google Shape;6839;p361"/>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40" name="Google Shape;6840;p361"/>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6841" name="Google Shape;6841;p361"/>
          <p:cNvPicPr preferRelativeResize="0"/>
          <p:nvPr/>
        </p:nvPicPr>
        <p:blipFill>
          <a:blip r:embed="rId4">
            <a:alphaModFix/>
          </a:blip>
          <a:stretch>
            <a:fillRect/>
          </a:stretch>
        </p:blipFill>
        <p:spPr>
          <a:xfrm>
            <a:off x="5592730" y="2113809"/>
            <a:ext cx="1131795" cy="688437"/>
          </a:xfrm>
          <a:prstGeom prst="rect">
            <a:avLst/>
          </a:prstGeom>
          <a:noFill/>
          <a:ln>
            <a:noFill/>
          </a:ln>
        </p:spPr>
      </p:pic>
      <p:grpSp>
        <p:nvGrpSpPr>
          <p:cNvPr id="6842" name="Google Shape;6842;p361"/>
          <p:cNvGrpSpPr/>
          <p:nvPr/>
        </p:nvGrpSpPr>
        <p:grpSpPr>
          <a:xfrm>
            <a:off x="4119708" y="3272836"/>
            <a:ext cx="674652" cy="445966"/>
            <a:chOff x="2666325" y="4298650"/>
            <a:chExt cx="790176" cy="523250"/>
          </a:xfrm>
        </p:grpSpPr>
        <p:pic>
          <p:nvPicPr>
            <p:cNvPr id="6843" name="Google Shape;6843;p361"/>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44" name="Google Shape;6844;p361"/>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45" name="Google Shape;6845;p361"/>
          <p:cNvGrpSpPr/>
          <p:nvPr/>
        </p:nvGrpSpPr>
        <p:grpSpPr>
          <a:xfrm>
            <a:off x="7586104" y="1576797"/>
            <a:ext cx="674652" cy="445966"/>
            <a:chOff x="2666325" y="4298650"/>
            <a:chExt cx="790176" cy="523250"/>
          </a:xfrm>
        </p:grpSpPr>
        <p:pic>
          <p:nvPicPr>
            <p:cNvPr id="6846" name="Google Shape;6846;p361"/>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47" name="Google Shape;6847;p361"/>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48" name="Google Shape;6848;p361"/>
          <p:cNvGrpSpPr/>
          <p:nvPr/>
        </p:nvGrpSpPr>
        <p:grpSpPr>
          <a:xfrm>
            <a:off x="7586104" y="2483309"/>
            <a:ext cx="674652" cy="445966"/>
            <a:chOff x="2666325" y="4298650"/>
            <a:chExt cx="790176" cy="523250"/>
          </a:xfrm>
        </p:grpSpPr>
        <p:pic>
          <p:nvPicPr>
            <p:cNvPr id="6849" name="Google Shape;6849;p361"/>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50" name="Google Shape;6850;p361"/>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51" name="Google Shape;6851;p361"/>
          <p:cNvGrpSpPr/>
          <p:nvPr/>
        </p:nvGrpSpPr>
        <p:grpSpPr>
          <a:xfrm>
            <a:off x="7586104" y="3311831"/>
            <a:ext cx="674652" cy="445966"/>
            <a:chOff x="2666325" y="4298650"/>
            <a:chExt cx="790176" cy="523250"/>
          </a:xfrm>
        </p:grpSpPr>
        <p:pic>
          <p:nvPicPr>
            <p:cNvPr id="6852" name="Google Shape;6852;p361"/>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53" name="Google Shape;6853;p361"/>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
        <p:nvSpPr>
          <p:cNvPr id="6854" name="Google Shape;6854;p361"/>
          <p:cNvSpPr txBox="1"/>
          <p:nvPr/>
        </p:nvSpPr>
        <p:spPr>
          <a:xfrm>
            <a:off x="4254100" y="4183575"/>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192.168.1.0/24</a:t>
            </a:r>
            <a:endParaRPr>
              <a:solidFill>
                <a:schemeClr val="dk1"/>
              </a:solidFill>
            </a:endParaRPr>
          </a:p>
        </p:txBody>
      </p:sp>
      <p:sp>
        <p:nvSpPr>
          <p:cNvPr id="6855" name="Google Shape;6855;p361"/>
          <p:cNvSpPr txBox="1"/>
          <p:nvPr/>
        </p:nvSpPr>
        <p:spPr>
          <a:xfrm>
            <a:off x="6766625" y="4231575"/>
            <a:ext cx="160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192.168.2.0/24</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6856" name="Google Shape;6856;p361"/>
          <p:cNvCxnSpPr/>
          <p:nvPr/>
        </p:nvCxnSpPr>
        <p:spPr>
          <a:xfrm>
            <a:off x="4787500" y="1832400"/>
            <a:ext cx="1114500" cy="624900"/>
          </a:xfrm>
          <a:prstGeom prst="straightConnector1">
            <a:avLst/>
          </a:prstGeom>
          <a:noFill/>
          <a:ln cap="flat" cmpd="sng" w="19050">
            <a:solidFill>
              <a:srgbClr val="FF0000"/>
            </a:solidFill>
            <a:prstDash val="solid"/>
            <a:round/>
            <a:headEnd len="med" w="med" type="none"/>
            <a:tailEnd len="med" w="med" type="none"/>
          </a:ln>
        </p:spPr>
      </p:cxnSp>
      <p:cxnSp>
        <p:nvCxnSpPr>
          <p:cNvPr id="6857" name="Google Shape;6857;p361"/>
          <p:cNvCxnSpPr/>
          <p:nvPr/>
        </p:nvCxnSpPr>
        <p:spPr>
          <a:xfrm flipH="1" rot="10800000">
            <a:off x="4787500" y="2609225"/>
            <a:ext cx="962400" cy="77700"/>
          </a:xfrm>
          <a:prstGeom prst="straightConnector1">
            <a:avLst/>
          </a:prstGeom>
          <a:noFill/>
          <a:ln cap="flat" cmpd="sng" w="28575">
            <a:solidFill>
              <a:srgbClr val="FF0000"/>
            </a:solidFill>
            <a:prstDash val="solid"/>
            <a:round/>
            <a:headEnd len="med" w="med" type="none"/>
            <a:tailEnd len="med" w="med" type="none"/>
          </a:ln>
        </p:spPr>
      </p:cxnSp>
      <p:cxnSp>
        <p:nvCxnSpPr>
          <p:cNvPr id="6858" name="Google Shape;6858;p361"/>
          <p:cNvCxnSpPr/>
          <p:nvPr/>
        </p:nvCxnSpPr>
        <p:spPr>
          <a:xfrm flipH="1" rot="10800000">
            <a:off x="4753725" y="2786500"/>
            <a:ext cx="1139700" cy="709200"/>
          </a:xfrm>
          <a:prstGeom prst="straightConnector1">
            <a:avLst/>
          </a:prstGeom>
          <a:noFill/>
          <a:ln cap="flat" cmpd="sng" w="9525">
            <a:solidFill>
              <a:srgbClr val="F3F3F3"/>
            </a:solidFill>
            <a:prstDash val="solid"/>
            <a:round/>
            <a:headEnd len="med" w="med" type="none"/>
            <a:tailEnd len="med" w="med" type="none"/>
          </a:ln>
        </p:spPr>
      </p:cxnSp>
      <p:cxnSp>
        <p:nvCxnSpPr>
          <p:cNvPr id="6859" name="Google Shape;6859;p361"/>
          <p:cNvCxnSpPr/>
          <p:nvPr/>
        </p:nvCxnSpPr>
        <p:spPr>
          <a:xfrm flipH="1">
            <a:off x="6437825" y="1874638"/>
            <a:ext cx="1114500" cy="624900"/>
          </a:xfrm>
          <a:prstGeom prst="straightConnector1">
            <a:avLst/>
          </a:prstGeom>
          <a:noFill/>
          <a:ln cap="flat" cmpd="sng" w="9525">
            <a:solidFill>
              <a:srgbClr val="F3F3F3"/>
            </a:solidFill>
            <a:prstDash val="solid"/>
            <a:round/>
            <a:headEnd len="med" w="med" type="none"/>
            <a:tailEnd len="med" w="med" type="none"/>
          </a:ln>
        </p:spPr>
      </p:cxnSp>
      <p:cxnSp>
        <p:nvCxnSpPr>
          <p:cNvPr id="6860" name="Google Shape;6860;p361"/>
          <p:cNvCxnSpPr/>
          <p:nvPr/>
        </p:nvCxnSpPr>
        <p:spPr>
          <a:xfrm rot="10800000">
            <a:off x="6589925" y="2651463"/>
            <a:ext cx="962400" cy="77700"/>
          </a:xfrm>
          <a:prstGeom prst="straightConnector1">
            <a:avLst/>
          </a:prstGeom>
          <a:noFill/>
          <a:ln cap="flat" cmpd="sng" w="9525">
            <a:solidFill>
              <a:schemeClr val="dk1"/>
            </a:solidFill>
            <a:prstDash val="solid"/>
            <a:round/>
            <a:headEnd len="med" w="med" type="none"/>
            <a:tailEnd len="med" w="med" type="none"/>
          </a:ln>
        </p:spPr>
      </p:cxnSp>
      <p:cxnSp>
        <p:nvCxnSpPr>
          <p:cNvPr id="6861" name="Google Shape;6861;p361"/>
          <p:cNvCxnSpPr/>
          <p:nvPr/>
        </p:nvCxnSpPr>
        <p:spPr>
          <a:xfrm rot="10800000">
            <a:off x="6446400" y="2828738"/>
            <a:ext cx="1139700" cy="709200"/>
          </a:xfrm>
          <a:prstGeom prst="straightConnector1">
            <a:avLst/>
          </a:prstGeom>
          <a:noFill/>
          <a:ln cap="flat" cmpd="sng" w="9525">
            <a:solidFill>
              <a:srgbClr val="F3F3F3"/>
            </a:solidFill>
            <a:prstDash val="solid"/>
            <a:round/>
            <a:headEnd len="med" w="med" type="none"/>
            <a:tailEnd len="med" w="med" type="none"/>
          </a:ln>
        </p:spPr>
      </p:cxnSp>
      <p:sp>
        <p:nvSpPr>
          <p:cNvPr id="6862" name="Google Shape;6862;p361"/>
          <p:cNvSpPr txBox="1"/>
          <p:nvPr/>
        </p:nvSpPr>
        <p:spPr>
          <a:xfrm>
            <a:off x="3983525" y="19837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192.168.1.3</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863" name="Google Shape;6863;p361"/>
          <p:cNvSpPr txBox="1"/>
          <p:nvPr/>
        </p:nvSpPr>
        <p:spPr>
          <a:xfrm>
            <a:off x="3916425" y="2838850"/>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192.168.1.2</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864" name="Google Shape;6864;p361"/>
          <p:cNvSpPr txBox="1"/>
          <p:nvPr/>
        </p:nvSpPr>
        <p:spPr>
          <a:xfrm>
            <a:off x="3916425" y="371342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192.168.1.1</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865" name="Google Shape;6865;p361"/>
          <p:cNvSpPr txBox="1"/>
          <p:nvPr/>
        </p:nvSpPr>
        <p:spPr>
          <a:xfrm>
            <a:off x="7407725" y="19483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192.168.2.3</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866" name="Google Shape;6866;p361"/>
          <p:cNvSpPr txBox="1"/>
          <p:nvPr/>
        </p:nvSpPr>
        <p:spPr>
          <a:xfrm>
            <a:off x="7407725" y="28346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192.168.2.2</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867" name="Google Shape;6867;p361"/>
          <p:cNvSpPr txBox="1"/>
          <p:nvPr/>
        </p:nvSpPr>
        <p:spPr>
          <a:xfrm>
            <a:off x="7407725" y="37209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192.168.2.1</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868" name="Google Shape;6868;p361"/>
          <p:cNvSpPr txBox="1"/>
          <p:nvPr>
            <p:ph idx="1" type="body"/>
          </p:nvPr>
        </p:nvSpPr>
        <p:spPr>
          <a:xfrm>
            <a:off x="311700" y="1152475"/>
            <a:ext cx="31332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lnSpc>
                <a:spcPct val="125000"/>
              </a:lnSpc>
              <a:spcBef>
                <a:spcPts val="0"/>
              </a:spcBef>
              <a:spcAft>
                <a:spcPts val="0"/>
              </a:spcAft>
              <a:buSzPct val="100000"/>
              <a:buChar char="●"/>
            </a:pPr>
            <a:r>
              <a:rPr lang="en"/>
              <a:t>192.168.1.3 applies subnet mask to itself and the destination IP 192.168.1.2</a:t>
            </a:r>
            <a:endParaRPr/>
          </a:p>
          <a:p>
            <a:pPr indent="-325755" lvl="0" marL="457200" rtl="0" algn="l">
              <a:lnSpc>
                <a:spcPct val="125000"/>
              </a:lnSpc>
              <a:spcBef>
                <a:spcPts val="0"/>
              </a:spcBef>
              <a:spcAft>
                <a:spcPts val="0"/>
              </a:spcAft>
              <a:buSzPct val="100000"/>
              <a:buChar char="●"/>
            </a:pPr>
            <a:r>
              <a:rPr lang="en"/>
              <a:t>255.255.255.0 &amp; </a:t>
            </a:r>
            <a:br>
              <a:rPr lang="en"/>
            </a:br>
            <a:r>
              <a:rPr lang="en"/>
              <a:t>192.168.1.3 = </a:t>
            </a:r>
            <a:br>
              <a:rPr lang="en"/>
            </a:br>
            <a:r>
              <a:rPr lang="en"/>
              <a:t>192.168.1.0</a:t>
            </a:r>
            <a:endParaRPr/>
          </a:p>
          <a:p>
            <a:pPr indent="-325755" lvl="0" marL="457200" rtl="0" algn="l">
              <a:lnSpc>
                <a:spcPct val="125000"/>
              </a:lnSpc>
              <a:spcBef>
                <a:spcPts val="0"/>
              </a:spcBef>
              <a:spcAft>
                <a:spcPts val="0"/>
              </a:spcAft>
              <a:buSzPct val="100000"/>
              <a:buChar char="●"/>
            </a:pPr>
            <a:r>
              <a:rPr lang="en"/>
              <a:t>255.255.255.0 &amp; </a:t>
            </a:r>
            <a:br>
              <a:rPr lang="en"/>
            </a:br>
            <a:r>
              <a:rPr lang="en"/>
              <a:t>192.168.1.2 = </a:t>
            </a:r>
            <a:br>
              <a:rPr lang="en"/>
            </a:br>
            <a:r>
              <a:rPr lang="en"/>
              <a:t>192.168.1.0</a:t>
            </a:r>
            <a:endParaRPr/>
          </a:p>
          <a:p>
            <a:pPr indent="-325755" lvl="0" marL="457200" rtl="0" algn="l">
              <a:lnSpc>
                <a:spcPct val="125000"/>
              </a:lnSpc>
              <a:spcBef>
                <a:spcPts val="0"/>
              </a:spcBef>
              <a:spcAft>
                <a:spcPts val="0"/>
              </a:spcAft>
              <a:buSzPct val="100000"/>
              <a:buChar char="●"/>
            </a:pPr>
            <a:r>
              <a:rPr lang="en"/>
              <a:t>Same subnet ! no need to route</a:t>
            </a:r>
            <a:br>
              <a:rPr lang="en"/>
            </a:b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50" name="Google Shape;350;p47"/>
          <p:cNvSpPr txBox="1"/>
          <p:nvPr>
            <p:ph idx="1" type="body"/>
          </p:nvPr>
        </p:nvSpPr>
        <p:spPr>
          <a:xfrm>
            <a:off x="345625" y="1138900"/>
            <a:ext cx="7179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 Process is a program in motion</a:t>
            </a:r>
            <a:endParaRPr sz="2200"/>
          </a:p>
          <a:p>
            <a:pPr indent="-368300" lvl="0" marL="457200" rtl="0" algn="l">
              <a:spcBef>
                <a:spcPts val="0"/>
              </a:spcBef>
              <a:spcAft>
                <a:spcPts val="0"/>
              </a:spcAft>
              <a:buSzPts val="2200"/>
              <a:buChar char="●"/>
            </a:pPr>
            <a:r>
              <a:rPr lang="en" sz="2200"/>
              <a:t>Program has an execution file format</a:t>
            </a:r>
            <a:endParaRPr sz="2200"/>
          </a:p>
          <a:p>
            <a:pPr indent="-368300" lvl="0" marL="457200" rtl="0" algn="l">
              <a:spcBef>
                <a:spcPts val="0"/>
              </a:spcBef>
              <a:spcAft>
                <a:spcPts val="0"/>
              </a:spcAft>
              <a:buSzPts val="2200"/>
              <a:buChar char="●"/>
            </a:pPr>
            <a:r>
              <a:rPr lang="en" sz="2200"/>
              <a:t>Process has counter for the current instruction</a:t>
            </a:r>
            <a:endParaRPr sz="2200"/>
          </a:p>
          <a:p>
            <a:pPr indent="-368300" lvl="0" marL="457200" rtl="0" algn="l">
              <a:spcBef>
                <a:spcPts val="0"/>
              </a:spcBef>
              <a:spcAft>
                <a:spcPts val="0"/>
              </a:spcAft>
              <a:buSzPts val="2200"/>
              <a:buChar char="●"/>
            </a:pPr>
            <a:r>
              <a:rPr lang="en" sz="2200"/>
              <a:t>Process states stored in the PCB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1000"/>
                                        <p:tgtEl>
                                          <p:spTgt spid="35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2" name="Shape 6872"/>
        <p:cNvGrpSpPr/>
        <p:nvPr/>
      </p:nvGrpSpPr>
      <p:grpSpPr>
        <a:xfrm>
          <a:off x="0" y="0"/>
          <a:ext cx="0" cy="0"/>
          <a:chOff x="0" y="0"/>
          <a:chExt cx="0" cy="0"/>
        </a:xfrm>
      </p:grpSpPr>
      <p:sp>
        <p:nvSpPr>
          <p:cNvPr id="6873" name="Google Shape;6873;p362"/>
          <p:cNvSpPr/>
          <p:nvPr/>
        </p:nvSpPr>
        <p:spPr>
          <a:xfrm>
            <a:off x="3850300" y="1275150"/>
            <a:ext cx="2262900" cy="28032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62"/>
          <p:cNvSpPr/>
          <p:nvPr/>
        </p:nvSpPr>
        <p:spPr>
          <a:xfrm>
            <a:off x="6197500" y="1275150"/>
            <a:ext cx="2262900" cy="27750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62"/>
          <p:cNvSpPr txBox="1"/>
          <p:nvPr>
            <p:ph type="title"/>
          </p:nvPr>
        </p:nvSpPr>
        <p:spPr>
          <a:xfrm>
            <a:off x="96025" y="2677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 Host 192.168.1.3 wants to talk to 192.168.2.2</a:t>
            </a:r>
            <a:endParaRPr/>
          </a:p>
        </p:txBody>
      </p:sp>
      <p:grpSp>
        <p:nvGrpSpPr>
          <p:cNvPr id="6876" name="Google Shape;6876;p362"/>
          <p:cNvGrpSpPr/>
          <p:nvPr/>
        </p:nvGrpSpPr>
        <p:grpSpPr>
          <a:xfrm>
            <a:off x="4119708" y="1537802"/>
            <a:ext cx="674652" cy="445966"/>
            <a:chOff x="2666325" y="4298650"/>
            <a:chExt cx="790176" cy="523250"/>
          </a:xfrm>
        </p:grpSpPr>
        <p:pic>
          <p:nvPicPr>
            <p:cNvPr id="6877" name="Google Shape;6877;p36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78" name="Google Shape;6878;p36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79" name="Google Shape;6879;p362"/>
          <p:cNvGrpSpPr/>
          <p:nvPr/>
        </p:nvGrpSpPr>
        <p:grpSpPr>
          <a:xfrm>
            <a:off x="4119708" y="2444314"/>
            <a:ext cx="674652" cy="445966"/>
            <a:chOff x="2666325" y="4298650"/>
            <a:chExt cx="790176" cy="523250"/>
          </a:xfrm>
        </p:grpSpPr>
        <p:pic>
          <p:nvPicPr>
            <p:cNvPr id="6880" name="Google Shape;6880;p36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81" name="Google Shape;6881;p36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6882" name="Google Shape;6882;p362"/>
          <p:cNvPicPr preferRelativeResize="0"/>
          <p:nvPr/>
        </p:nvPicPr>
        <p:blipFill>
          <a:blip r:embed="rId4">
            <a:alphaModFix/>
          </a:blip>
          <a:stretch>
            <a:fillRect/>
          </a:stretch>
        </p:blipFill>
        <p:spPr>
          <a:xfrm>
            <a:off x="5592730" y="2113809"/>
            <a:ext cx="1131795" cy="688437"/>
          </a:xfrm>
          <a:prstGeom prst="rect">
            <a:avLst/>
          </a:prstGeom>
          <a:noFill/>
          <a:ln>
            <a:noFill/>
          </a:ln>
        </p:spPr>
      </p:pic>
      <p:grpSp>
        <p:nvGrpSpPr>
          <p:cNvPr id="6883" name="Google Shape;6883;p362"/>
          <p:cNvGrpSpPr/>
          <p:nvPr/>
        </p:nvGrpSpPr>
        <p:grpSpPr>
          <a:xfrm>
            <a:off x="4119708" y="3272836"/>
            <a:ext cx="674652" cy="445966"/>
            <a:chOff x="2666325" y="4298650"/>
            <a:chExt cx="790176" cy="523250"/>
          </a:xfrm>
        </p:grpSpPr>
        <p:pic>
          <p:nvPicPr>
            <p:cNvPr id="6884" name="Google Shape;6884;p36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85" name="Google Shape;6885;p36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86" name="Google Shape;6886;p362"/>
          <p:cNvGrpSpPr/>
          <p:nvPr/>
        </p:nvGrpSpPr>
        <p:grpSpPr>
          <a:xfrm>
            <a:off x="7586104" y="1576797"/>
            <a:ext cx="674652" cy="445966"/>
            <a:chOff x="2666325" y="4298650"/>
            <a:chExt cx="790176" cy="523250"/>
          </a:xfrm>
        </p:grpSpPr>
        <p:pic>
          <p:nvPicPr>
            <p:cNvPr id="6887" name="Google Shape;6887;p36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88" name="Google Shape;6888;p36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89" name="Google Shape;6889;p362"/>
          <p:cNvGrpSpPr/>
          <p:nvPr/>
        </p:nvGrpSpPr>
        <p:grpSpPr>
          <a:xfrm>
            <a:off x="7586104" y="2483309"/>
            <a:ext cx="674652" cy="445966"/>
            <a:chOff x="2666325" y="4298650"/>
            <a:chExt cx="790176" cy="523250"/>
          </a:xfrm>
        </p:grpSpPr>
        <p:pic>
          <p:nvPicPr>
            <p:cNvPr id="6890" name="Google Shape;6890;p36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91" name="Google Shape;6891;p36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grpSp>
        <p:nvGrpSpPr>
          <p:cNvPr id="6892" name="Google Shape;6892;p362"/>
          <p:cNvGrpSpPr/>
          <p:nvPr/>
        </p:nvGrpSpPr>
        <p:grpSpPr>
          <a:xfrm>
            <a:off x="7586104" y="3311831"/>
            <a:ext cx="674652" cy="445966"/>
            <a:chOff x="2666325" y="4298650"/>
            <a:chExt cx="790176" cy="523250"/>
          </a:xfrm>
        </p:grpSpPr>
        <p:pic>
          <p:nvPicPr>
            <p:cNvPr id="6893" name="Google Shape;6893;p362"/>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894" name="Google Shape;6894;p362"/>
            <p:cNvSpPr txBox="1"/>
            <p:nvPr/>
          </p:nvSpPr>
          <p:spPr>
            <a:xfrm>
              <a:off x="2875538" y="4298650"/>
              <a:ext cx="371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sp>
        <p:nvSpPr>
          <p:cNvPr id="6895" name="Google Shape;6895;p362"/>
          <p:cNvSpPr txBox="1"/>
          <p:nvPr/>
        </p:nvSpPr>
        <p:spPr>
          <a:xfrm>
            <a:off x="4254100" y="4183575"/>
            <a:ext cx="14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192.168.1.0/24</a:t>
            </a:r>
            <a:endParaRPr>
              <a:solidFill>
                <a:schemeClr val="dk1"/>
              </a:solidFill>
            </a:endParaRPr>
          </a:p>
        </p:txBody>
      </p:sp>
      <p:sp>
        <p:nvSpPr>
          <p:cNvPr id="6896" name="Google Shape;6896;p362"/>
          <p:cNvSpPr txBox="1"/>
          <p:nvPr/>
        </p:nvSpPr>
        <p:spPr>
          <a:xfrm>
            <a:off x="6766625" y="4231575"/>
            <a:ext cx="160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192.168.2.0/24</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6897" name="Google Shape;6897;p362"/>
          <p:cNvCxnSpPr/>
          <p:nvPr/>
        </p:nvCxnSpPr>
        <p:spPr>
          <a:xfrm>
            <a:off x="4787500" y="1832400"/>
            <a:ext cx="1114500" cy="624900"/>
          </a:xfrm>
          <a:prstGeom prst="straightConnector1">
            <a:avLst/>
          </a:prstGeom>
          <a:noFill/>
          <a:ln cap="flat" cmpd="sng" w="19050">
            <a:solidFill>
              <a:srgbClr val="FF0000"/>
            </a:solidFill>
            <a:prstDash val="solid"/>
            <a:round/>
            <a:headEnd len="med" w="med" type="none"/>
            <a:tailEnd len="med" w="med" type="none"/>
          </a:ln>
        </p:spPr>
      </p:cxnSp>
      <p:cxnSp>
        <p:nvCxnSpPr>
          <p:cNvPr id="6898" name="Google Shape;6898;p362"/>
          <p:cNvCxnSpPr/>
          <p:nvPr/>
        </p:nvCxnSpPr>
        <p:spPr>
          <a:xfrm flipH="1" rot="10800000">
            <a:off x="4787500" y="2609225"/>
            <a:ext cx="962400" cy="77700"/>
          </a:xfrm>
          <a:prstGeom prst="straightConnector1">
            <a:avLst/>
          </a:prstGeom>
          <a:noFill/>
          <a:ln cap="flat" cmpd="sng" w="9525">
            <a:solidFill>
              <a:schemeClr val="dk1"/>
            </a:solidFill>
            <a:prstDash val="solid"/>
            <a:round/>
            <a:headEnd len="med" w="med" type="none"/>
            <a:tailEnd len="med" w="med" type="none"/>
          </a:ln>
        </p:spPr>
      </p:cxnSp>
      <p:cxnSp>
        <p:nvCxnSpPr>
          <p:cNvPr id="6899" name="Google Shape;6899;p362"/>
          <p:cNvCxnSpPr/>
          <p:nvPr/>
        </p:nvCxnSpPr>
        <p:spPr>
          <a:xfrm flipH="1" rot="10800000">
            <a:off x="4753725" y="2786500"/>
            <a:ext cx="1139700" cy="709200"/>
          </a:xfrm>
          <a:prstGeom prst="straightConnector1">
            <a:avLst/>
          </a:prstGeom>
          <a:noFill/>
          <a:ln cap="flat" cmpd="sng" w="9525">
            <a:solidFill>
              <a:srgbClr val="F3F3F3"/>
            </a:solidFill>
            <a:prstDash val="solid"/>
            <a:round/>
            <a:headEnd len="med" w="med" type="none"/>
            <a:tailEnd len="med" w="med" type="none"/>
          </a:ln>
        </p:spPr>
      </p:cxnSp>
      <p:cxnSp>
        <p:nvCxnSpPr>
          <p:cNvPr id="6900" name="Google Shape;6900;p362"/>
          <p:cNvCxnSpPr/>
          <p:nvPr/>
        </p:nvCxnSpPr>
        <p:spPr>
          <a:xfrm flipH="1">
            <a:off x="6437825" y="1874638"/>
            <a:ext cx="1114500" cy="624900"/>
          </a:xfrm>
          <a:prstGeom prst="straightConnector1">
            <a:avLst/>
          </a:prstGeom>
          <a:noFill/>
          <a:ln cap="flat" cmpd="sng" w="9525">
            <a:solidFill>
              <a:srgbClr val="F3F3F3"/>
            </a:solidFill>
            <a:prstDash val="solid"/>
            <a:round/>
            <a:headEnd len="med" w="med" type="none"/>
            <a:tailEnd len="med" w="med" type="none"/>
          </a:ln>
        </p:spPr>
      </p:cxnSp>
      <p:cxnSp>
        <p:nvCxnSpPr>
          <p:cNvPr id="6901" name="Google Shape;6901;p362"/>
          <p:cNvCxnSpPr/>
          <p:nvPr/>
        </p:nvCxnSpPr>
        <p:spPr>
          <a:xfrm rot="10800000">
            <a:off x="6589925" y="2651463"/>
            <a:ext cx="962400" cy="77700"/>
          </a:xfrm>
          <a:prstGeom prst="straightConnector1">
            <a:avLst/>
          </a:prstGeom>
          <a:noFill/>
          <a:ln cap="flat" cmpd="sng" w="28575">
            <a:solidFill>
              <a:srgbClr val="FF0000"/>
            </a:solidFill>
            <a:prstDash val="solid"/>
            <a:round/>
            <a:headEnd len="med" w="med" type="none"/>
            <a:tailEnd len="med" w="med" type="none"/>
          </a:ln>
        </p:spPr>
      </p:cxnSp>
      <p:cxnSp>
        <p:nvCxnSpPr>
          <p:cNvPr id="6902" name="Google Shape;6902;p362"/>
          <p:cNvCxnSpPr/>
          <p:nvPr/>
        </p:nvCxnSpPr>
        <p:spPr>
          <a:xfrm rot="10800000">
            <a:off x="6446400" y="2828738"/>
            <a:ext cx="1139700" cy="709200"/>
          </a:xfrm>
          <a:prstGeom prst="straightConnector1">
            <a:avLst/>
          </a:prstGeom>
          <a:noFill/>
          <a:ln cap="flat" cmpd="sng" w="9525">
            <a:solidFill>
              <a:srgbClr val="F3F3F3"/>
            </a:solidFill>
            <a:prstDash val="solid"/>
            <a:round/>
            <a:headEnd len="med" w="med" type="none"/>
            <a:tailEnd len="med" w="med" type="none"/>
          </a:ln>
        </p:spPr>
      </p:cxnSp>
      <p:sp>
        <p:nvSpPr>
          <p:cNvPr id="6903" name="Google Shape;6903;p362"/>
          <p:cNvSpPr txBox="1"/>
          <p:nvPr/>
        </p:nvSpPr>
        <p:spPr>
          <a:xfrm>
            <a:off x="3983525" y="19837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192.168.1.3</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04" name="Google Shape;6904;p362"/>
          <p:cNvSpPr txBox="1"/>
          <p:nvPr/>
        </p:nvSpPr>
        <p:spPr>
          <a:xfrm>
            <a:off x="3916425" y="2838850"/>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192.168.1.2</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05" name="Google Shape;6905;p362"/>
          <p:cNvSpPr txBox="1"/>
          <p:nvPr/>
        </p:nvSpPr>
        <p:spPr>
          <a:xfrm>
            <a:off x="3916425" y="371342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192.168.1.1</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06" name="Google Shape;6906;p362"/>
          <p:cNvSpPr txBox="1"/>
          <p:nvPr/>
        </p:nvSpPr>
        <p:spPr>
          <a:xfrm>
            <a:off x="7407725" y="19483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192.168.2.3</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07" name="Google Shape;6907;p362"/>
          <p:cNvSpPr txBox="1"/>
          <p:nvPr/>
        </p:nvSpPr>
        <p:spPr>
          <a:xfrm>
            <a:off x="7407725" y="28346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192.168.2.2</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08" name="Google Shape;6908;p362"/>
          <p:cNvSpPr txBox="1"/>
          <p:nvPr/>
        </p:nvSpPr>
        <p:spPr>
          <a:xfrm>
            <a:off x="7407725" y="372097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192.168.2.1</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09" name="Google Shape;6909;p362"/>
          <p:cNvSpPr txBox="1"/>
          <p:nvPr>
            <p:ph idx="1" type="body"/>
          </p:nvPr>
        </p:nvSpPr>
        <p:spPr>
          <a:xfrm>
            <a:off x="311700" y="1152475"/>
            <a:ext cx="31332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lnSpc>
                <a:spcPct val="125000"/>
              </a:lnSpc>
              <a:spcBef>
                <a:spcPts val="0"/>
              </a:spcBef>
              <a:spcAft>
                <a:spcPts val="0"/>
              </a:spcAft>
              <a:buSzPct val="100000"/>
              <a:buChar char="●"/>
            </a:pPr>
            <a:r>
              <a:rPr lang="en"/>
              <a:t>192.168.1.3 applies subnet mask to itself and the destination IP 192.168.2.2</a:t>
            </a:r>
            <a:endParaRPr/>
          </a:p>
          <a:p>
            <a:pPr indent="-325755" lvl="0" marL="457200" rtl="0" algn="l">
              <a:lnSpc>
                <a:spcPct val="125000"/>
              </a:lnSpc>
              <a:spcBef>
                <a:spcPts val="0"/>
              </a:spcBef>
              <a:spcAft>
                <a:spcPts val="0"/>
              </a:spcAft>
              <a:buSzPct val="100000"/>
              <a:buChar char="●"/>
            </a:pPr>
            <a:r>
              <a:rPr lang="en"/>
              <a:t>255.255.255.0 &amp; </a:t>
            </a:r>
            <a:br>
              <a:rPr lang="en"/>
            </a:br>
            <a:r>
              <a:rPr lang="en"/>
              <a:t>192.168.1.3 = </a:t>
            </a:r>
            <a:br>
              <a:rPr lang="en"/>
            </a:br>
            <a:r>
              <a:rPr lang="en"/>
              <a:t>192.168.1.0</a:t>
            </a:r>
            <a:endParaRPr/>
          </a:p>
          <a:p>
            <a:pPr indent="-325755" lvl="0" marL="457200" rtl="0" algn="l">
              <a:lnSpc>
                <a:spcPct val="125000"/>
              </a:lnSpc>
              <a:spcBef>
                <a:spcPts val="0"/>
              </a:spcBef>
              <a:spcAft>
                <a:spcPts val="0"/>
              </a:spcAft>
              <a:buSzPct val="100000"/>
              <a:buChar char="●"/>
            </a:pPr>
            <a:r>
              <a:rPr lang="en"/>
              <a:t>255.255.255.0 &amp; </a:t>
            </a:r>
            <a:br>
              <a:rPr lang="en"/>
            </a:br>
            <a:r>
              <a:rPr lang="en"/>
              <a:t>192.168.2.2 = </a:t>
            </a:r>
            <a:br>
              <a:rPr lang="en"/>
            </a:br>
            <a:r>
              <a:rPr lang="en"/>
              <a:t>192.168.2.0</a:t>
            </a:r>
            <a:endParaRPr/>
          </a:p>
          <a:p>
            <a:pPr indent="-325755" lvl="0" marL="457200" rtl="0" algn="l">
              <a:lnSpc>
                <a:spcPct val="125000"/>
              </a:lnSpc>
              <a:spcBef>
                <a:spcPts val="0"/>
              </a:spcBef>
              <a:spcAft>
                <a:spcPts val="0"/>
              </a:spcAft>
              <a:buSzPct val="100000"/>
              <a:buChar char="●"/>
            </a:pPr>
            <a:r>
              <a:rPr lang="en"/>
              <a:t>Not the subnet ! The packet is sent to the Default Gateway 192.168.1.100</a:t>
            </a:r>
            <a:endParaRPr/>
          </a:p>
        </p:txBody>
      </p:sp>
      <p:sp>
        <p:nvSpPr>
          <p:cNvPr id="6910" name="Google Shape;6910;p362"/>
          <p:cNvSpPr txBox="1"/>
          <p:nvPr/>
        </p:nvSpPr>
        <p:spPr>
          <a:xfrm>
            <a:off x="6168563" y="1791925"/>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192.168.2.100</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6911" name="Google Shape;6911;p362"/>
          <p:cNvSpPr txBox="1"/>
          <p:nvPr/>
        </p:nvSpPr>
        <p:spPr>
          <a:xfrm>
            <a:off x="5181400" y="2786500"/>
            <a:ext cx="11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192.168.1.100</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5" name="Shape 6915"/>
        <p:cNvGrpSpPr/>
        <p:nvPr/>
      </p:nvGrpSpPr>
      <p:grpSpPr>
        <a:xfrm>
          <a:off x="0" y="0"/>
          <a:ext cx="0" cy="0"/>
          <a:chOff x="0" y="0"/>
          <a:chExt cx="0" cy="0"/>
        </a:xfrm>
      </p:grpSpPr>
      <p:sp>
        <p:nvSpPr>
          <p:cNvPr id="6916" name="Google Shape;6916;p3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917" name="Google Shape;6917;p3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IP Address</a:t>
            </a:r>
            <a:endParaRPr/>
          </a:p>
          <a:p>
            <a:pPr indent="-342900" lvl="0" marL="457200" rtl="0" algn="l">
              <a:lnSpc>
                <a:spcPct val="125000"/>
              </a:lnSpc>
              <a:spcBef>
                <a:spcPts val="0"/>
              </a:spcBef>
              <a:spcAft>
                <a:spcPts val="0"/>
              </a:spcAft>
              <a:buSzPts val="1800"/>
              <a:buChar char="●"/>
            </a:pPr>
            <a:r>
              <a:rPr lang="en"/>
              <a:t>Network vs Host</a:t>
            </a:r>
            <a:endParaRPr/>
          </a:p>
          <a:p>
            <a:pPr indent="-342900" lvl="0" marL="457200" rtl="0" algn="l">
              <a:lnSpc>
                <a:spcPct val="125000"/>
              </a:lnSpc>
              <a:spcBef>
                <a:spcPts val="0"/>
              </a:spcBef>
              <a:spcAft>
                <a:spcPts val="0"/>
              </a:spcAft>
              <a:buSzPts val="1800"/>
              <a:buChar char="●"/>
            </a:pPr>
            <a:r>
              <a:rPr lang="en"/>
              <a:t>Subnet and subnet mask</a:t>
            </a:r>
            <a:endParaRPr/>
          </a:p>
          <a:p>
            <a:pPr indent="-342900" lvl="0" marL="457200" rtl="0" algn="l">
              <a:lnSpc>
                <a:spcPct val="125000"/>
              </a:lnSpc>
              <a:spcBef>
                <a:spcPts val="0"/>
              </a:spcBef>
              <a:spcAft>
                <a:spcPts val="0"/>
              </a:spcAft>
              <a:buSzPts val="1800"/>
              <a:buChar char="●"/>
            </a:pPr>
            <a:r>
              <a:rPr lang="en"/>
              <a:t>Default Gateway</a:t>
            </a:r>
            <a:endParaRPr/>
          </a:p>
        </p:txBody>
      </p:sp>
      <p:sp>
        <p:nvSpPr>
          <p:cNvPr id="6918" name="Google Shape;6918;p363"/>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2" name="Shape 6922"/>
        <p:cNvGrpSpPr/>
        <p:nvPr/>
      </p:nvGrpSpPr>
      <p:grpSpPr>
        <a:xfrm>
          <a:off x="0" y="0"/>
          <a:ext cx="0" cy="0"/>
          <a:chOff x="0" y="0"/>
          <a:chExt cx="0" cy="0"/>
        </a:xfrm>
      </p:grpSpPr>
      <p:sp>
        <p:nvSpPr>
          <p:cNvPr id="6923" name="Google Shape;6923;p364"/>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UDP</a:t>
            </a:r>
            <a:endParaRPr/>
          </a:p>
        </p:txBody>
      </p:sp>
      <p:sp>
        <p:nvSpPr>
          <p:cNvPr id="6924" name="Google Shape;6924;p364"/>
          <p:cNvSpPr txBox="1"/>
          <p:nvPr>
            <p:ph idx="1" type="subTitle"/>
          </p:nvPr>
        </p:nvSpPr>
        <p:spPr>
          <a:xfrm>
            <a:off x="311700" y="249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User Datagram Protocol</a:t>
            </a:r>
            <a:endParaRPr/>
          </a:p>
        </p:txBody>
      </p:sp>
      <p:sp>
        <p:nvSpPr>
          <p:cNvPr id="6925" name="Google Shape;6925;p364"/>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9" name="Shape 6929"/>
        <p:cNvGrpSpPr/>
        <p:nvPr/>
      </p:nvGrpSpPr>
      <p:grpSpPr>
        <a:xfrm>
          <a:off x="0" y="0"/>
          <a:ext cx="0" cy="0"/>
          <a:chOff x="0" y="0"/>
          <a:chExt cx="0" cy="0"/>
        </a:xfrm>
      </p:grpSpPr>
      <p:sp>
        <p:nvSpPr>
          <p:cNvPr id="6930" name="Google Shape;6930;p3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a:t>
            </a:r>
            <a:endParaRPr/>
          </a:p>
        </p:txBody>
      </p:sp>
      <p:sp>
        <p:nvSpPr>
          <p:cNvPr id="6931" name="Google Shape;6931;p3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Stands for User Datagram Protocol </a:t>
            </a:r>
            <a:endParaRPr/>
          </a:p>
          <a:p>
            <a:pPr indent="-342900" lvl="0" marL="457200" rtl="0" algn="l">
              <a:lnSpc>
                <a:spcPct val="125000"/>
              </a:lnSpc>
              <a:spcBef>
                <a:spcPts val="0"/>
              </a:spcBef>
              <a:spcAft>
                <a:spcPts val="0"/>
              </a:spcAft>
              <a:buSzPts val="1800"/>
              <a:buChar char="●"/>
            </a:pPr>
            <a:r>
              <a:rPr lang="en"/>
              <a:t>Layer 4 protocol</a:t>
            </a:r>
            <a:endParaRPr/>
          </a:p>
          <a:p>
            <a:pPr indent="-342900" lvl="0" marL="457200" rtl="0" algn="l">
              <a:lnSpc>
                <a:spcPct val="125000"/>
              </a:lnSpc>
              <a:spcBef>
                <a:spcPts val="0"/>
              </a:spcBef>
              <a:spcAft>
                <a:spcPts val="0"/>
              </a:spcAft>
              <a:buSzPts val="1800"/>
              <a:buChar char="●"/>
            </a:pPr>
            <a:r>
              <a:rPr lang="en"/>
              <a:t>Ability to address processes in a host using ports</a:t>
            </a:r>
            <a:endParaRPr/>
          </a:p>
          <a:p>
            <a:pPr indent="-342900" lvl="0" marL="457200" rtl="0" algn="l">
              <a:lnSpc>
                <a:spcPct val="125000"/>
              </a:lnSpc>
              <a:spcBef>
                <a:spcPts val="0"/>
              </a:spcBef>
              <a:spcAft>
                <a:spcPts val="0"/>
              </a:spcAft>
              <a:buSzPts val="1800"/>
              <a:buChar char="●"/>
            </a:pPr>
            <a:r>
              <a:rPr lang="en"/>
              <a:t>Simple protocol to send and receive data</a:t>
            </a:r>
            <a:endParaRPr/>
          </a:p>
          <a:p>
            <a:pPr indent="-342900" lvl="0" marL="457200" rtl="0" algn="l">
              <a:lnSpc>
                <a:spcPct val="125000"/>
              </a:lnSpc>
              <a:spcBef>
                <a:spcPts val="0"/>
              </a:spcBef>
              <a:spcAft>
                <a:spcPts val="0"/>
              </a:spcAft>
              <a:buSzPts val="1800"/>
              <a:buChar char="●"/>
            </a:pPr>
            <a:r>
              <a:rPr lang="en"/>
              <a:t>Prior communication not required (double edge sword)</a:t>
            </a:r>
            <a:endParaRPr/>
          </a:p>
          <a:p>
            <a:pPr indent="-342900" lvl="0" marL="457200" rtl="0" algn="l">
              <a:lnSpc>
                <a:spcPct val="125000"/>
              </a:lnSpc>
              <a:spcBef>
                <a:spcPts val="0"/>
              </a:spcBef>
              <a:spcAft>
                <a:spcPts val="0"/>
              </a:spcAft>
              <a:buSzPts val="1800"/>
              <a:buChar char="●"/>
            </a:pPr>
            <a:r>
              <a:rPr lang="en"/>
              <a:t>Stateless no knowledge is stored on the host</a:t>
            </a:r>
            <a:endParaRPr/>
          </a:p>
          <a:p>
            <a:pPr indent="-342900" lvl="0" marL="457200" rtl="0" algn="l">
              <a:lnSpc>
                <a:spcPct val="125000"/>
              </a:lnSpc>
              <a:spcBef>
                <a:spcPts val="0"/>
              </a:spcBef>
              <a:spcAft>
                <a:spcPts val="0"/>
              </a:spcAft>
              <a:buSzPts val="1800"/>
              <a:buChar char="●"/>
            </a:pPr>
            <a:r>
              <a:rPr lang="en"/>
              <a:t>8 byte header Datagram</a:t>
            </a:r>
            <a:endParaRPr/>
          </a:p>
        </p:txBody>
      </p:sp>
      <p:sp>
        <p:nvSpPr>
          <p:cNvPr id="6932" name="Google Shape;6932;p36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6" name="Shape 6936"/>
        <p:cNvGrpSpPr/>
        <p:nvPr/>
      </p:nvGrpSpPr>
      <p:grpSpPr>
        <a:xfrm>
          <a:off x="0" y="0"/>
          <a:ext cx="0" cy="0"/>
          <a:chOff x="0" y="0"/>
          <a:chExt cx="0" cy="0"/>
        </a:xfrm>
      </p:grpSpPr>
      <p:sp>
        <p:nvSpPr>
          <p:cNvPr id="6937" name="Google Shape;6937;p3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Use cases</a:t>
            </a:r>
            <a:endParaRPr/>
          </a:p>
        </p:txBody>
      </p:sp>
      <p:sp>
        <p:nvSpPr>
          <p:cNvPr id="6938" name="Google Shape;6938;p3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Video streaming</a:t>
            </a:r>
            <a:endParaRPr/>
          </a:p>
          <a:p>
            <a:pPr indent="-342900" lvl="0" marL="457200" rtl="0" algn="l">
              <a:lnSpc>
                <a:spcPct val="125000"/>
              </a:lnSpc>
              <a:spcBef>
                <a:spcPts val="0"/>
              </a:spcBef>
              <a:spcAft>
                <a:spcPts val="0"/>
              </a:spcAft>
              <a:buSzPts val="1800"/>
              <a:buChar char="●"/>
            </a:pPr>
            <a:r>
              <a:rPr lang="en"/>
              <a:t>VPN</a:t>
            </a:r>
            <a:endParaRPr/>
          </a:p>
          <a:p>
            <a:pPr indent="-342900" lvl="0" marL="457200" rtl="0" algn="l">
              <a:lnSpc>
                <a:spcPct val="125000"/>
              </a:lnSpc>
              <a:spcBef>
                <a:spcPts val="0"/>
              </a:spcBef>
              <a:spcAft>
                <a:spcPts val="0"/>
              </a:spcAft>
              <a:buSzPts val="1800"/>
              <a:buChar char="●"/>
            </a:pPr>
            <a:r>
              <a:rPr lang="en"/>
              <a:t>DNS</a:t>
            </a:r>
            <a:endParaRPr/>
          </a:p>
          <a:p>
            <a:pPr indent="-342900" lvl="0" marL="457200" rtl="0" algn="l">
              <a:lnSpc>
                <a:spcPct val="125000"/>
              </a:lnSpc>
              <a:spcBef>
                <a:spcPts val="0"/>
              </a:spcBef>
              <a:spcAft>
                <a:spcPts val="0"/>
              </a:spcAft>
              <a:buSzPts val="1800"/>
              <a:buChar char="●"/>
            </a:pPr>
            <a:r>
              <a:rPr lang="en"/>
              <a:t>WebRTC</a:t>
            </a:r>
            <a:endParaRPr/>
          </a:p>
        </p:txBody>
      </p:sp>
      <p:sp>
        <p:nvSpPr>
          <p:cNvPr id="6939" name="Google Shape;6939;p36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6940" name="Google Shape;6940;p366"/>
          <p:cNvCxnSpPr>
            <a:stCxn id="6941" idx="1"/>
            <a:endCxn id="6942" idx="3"/>
          </p:cNvCxnSpPr>
          <p:nvPr/>
        </p:nvCxnSpPr>
        <p:spPr>
          <a:xfrm flipH="1">
            <a:off x="2483063" y="3652050"/>
            <a:ext cx="3726300" cy="8100"/>
          </a:xfrm>
          <a:prstGeom prst="straightConnector1">
            <a:avLst/>
          </a:prstGeom>
          <a:noFill/>
          <a:ln cap="flat" cmpd="sng" w="9525">
            <a:solidFill>
              <a:schemeClr val="dk1"/>
            </a:solidFill>
            <a:prstDash val="solid"/>
            <a:round/>
            <a:headEnd len="med" w="med" type="none"/>
            <a:tailEnd len="med" w="med" type="none"/>
          </a:ln>
        </p:spPr>
      </p:cxnSp>
      <p:grpSp>
        <p:nvGrpSpPr>
          <p:cNvPr id="6943" name="Google Shape;6943;p366"/>
          <p:cNvGrpSpPr/>
          <p:nvPr/>
        </p:nvGrpSpPr>
        <p:grpSpPr>
          <a:xfrm>
            <a:off x="6209363" y="3390425"/>
            <a:ext cx="790176" cy="523250"/>
            <a:chOff x="6861863" y="3530550"/>
            <a:chExt cx="790176" cy="523250"/>
          </a:xfrm>
        </p:grpSpPr>
        <p:pic>
          <p:nvPicPr>
            <p:cNvPr id="6941" name="Google Shape;6941;p366"/>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6944" name="Google Shape;6944;p366"/>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6945" name="Google Shape;6945;p366"/>
          <p:cNvGrpSpPr/>
          <p:nvPr/>
        </p:nvGrpSpPr>
        <p:grpSpPr>
          <a:xfrm>
            <a:off x="1692900" y="3398650"/>
            <a:ext cx="790176" cy="523250"/>
            <a:chOff x="2666325" y="4298650"/>
            <a:chExt cx="790176" cy="523250"/>
          </a:xfrm>
        </p:grpSpPr>
        <p:pic>
          <p:nvPicPr>
            <p:cNvPr id="6942" name="Google Shape;6942;p366"/>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6946" name="Google Shape;6946;p366"/>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0" name="Shape 6950"/>
        <p:cNvGrpSpPr/>
        <p:nvPr/>
      </p:nvGrpSpPr>
      <p:grpSpPr>
        <a:xfrm>
          <a:off x="0" y="0"/>
          <a:ext cx="0" cy="0"/>
          <a:chOff x="0" y="0"/>
          <a:chExt cx="0" cy="0"/>
        </a:xfrm>
      </p:grpSpPr>
      <p:sp>
        <p:nvSpPr>
          <p:cNvPr id="6951" name="Google Shape;6951;p3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Multiplexing and demultiplexing</a:t>
            </a:r>
            <a:endParaRPr/>
          </a:p>
        </p:txBody>
      </p:sp>
      <p:sp>
        <p:nvSpPr>
          <p:cNvPr id="6952" name="Google Shape;6952;p3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IP target hosts only</a:t>
            </a:r>
            <a:endParaRPr/>
          </a:p>
          <a:p>
            <a:pPr indent="-342900" lvl="0" marL="457200" rtl="0" algn="l">
              <a:lnSpc>
                <a:spcPct val="125000"/>
              </a:lnSpc>
              <a:spcBef>
                <a:spcPts val="0"/>
              </a:spcBef>
              <a:spcAft>
                <a:spcPts val="0"/>
              </a:spcAft>
              <a:buSzPts val="1800"/>
              <a:buChar char="●"/>
            </a:pPr>
            <a:r>
              <a:rPr lang="en"/>
              <a:t>Hosts run many apps each with different requirements</a:t>
            </a:r>
            <a:endParaRPr/>
          </a:p>
          <a:p>
            <a:pPr indent="-342900" lvl="0" marL="457200" rtl="0" algn="l">
              <a:lnSpc>
                <a:spcPct val="125000"/>
              </a:lnSpc>
              <a:spcBef>
                <a:spcPts val="0"/>
              </a:spcBef>
              <a:spcAft>
                <a:spcPts val="0"/>
              </a:spcAft>
              <a:buSzPts val="1800"/>
              <a:buChar char="●"/>
            </a:pPr>
            <a:r>
              <a:rPr lang="en"/>
              <a:t>Ports now identify the “app” or “process”</a:t>
            </a:r>
            <a:endParaRPr/>
          </a:p>
          <a:p>
            <a:pPr indent="-342900" lvl="0" marL="457200" rtl="0" algn="l">
              <a:lnSpc>
                <a:spcPct val="125000"/>
              </a:lnSpc>
              <a:spcBef>
                <a:spcPts val="0"/>
              </a:spcBef>
              <a:spcAft>
                <a:spcPts val="0"/>
              </a:spcAft>
              <a:buSzPts val="1800"/>
              <a:buChar char="●"/>
            </a:pPr>
            <a:r>
              <a:rPr lang="en"/>
              <a:t>Sender multiplexes all its apps into UDP</a:t>
            </a:r>
            <a:endParaRPr/>
          </a:p>
          <a:p>
            <a:pPr indent="-342900" lvl="0" marL="457200" rtl="0" algn="l">
              <a:lnSpc>
                <a:spcPct val="125000"/>
              </a:lnSpc>
              <a:spcBef>
                <a:spcPts val="0"/>
              </a:spcBef>
              <a:spcAft>
                <a:spcPts val="0"/>
              </a:spcAft>
              <a:buSzPts val="1800"/>
              <a:buChar char="●"/>
            </a:pPr>
            <a:r>
              <a:rPr lang="en"/>
              <a:t>Receiver demultiplex UDP datagrams to each app</a:t>
            </a:r>
            <a:endParaRPr/>
          </a:p>
        </p:txBody>
      </p:sp>
      <p:sp>
        <p:nvSpPr>
          <p:cNvPr id="6953" name="Google Shape;6953;p36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6954" name="Google Shape;6954;p367"/>
          <p:cNvCxnSpPr>
            <a:stCxn id="6955" idx="1"/>
            <a:endCxn id="6956" idx="3"/>
          </p:cNvCxnSpPr>
          <p:nvPr/>
        </p:nvCxnSpPr>
        <p:spPr>
          <a:xfrm flipH="1">
            <a:off x="2483063" y="3652050"/>
            <a:ext cx="3726300" cy="8100"/>
          </a:xfrm>
          <a:prstGeom prst="straightConnector1">
            <a:avLst/>
          </a:prstGeom>
          <a:noFill/>
          <a:ln cap="flat" cmpd="sng" w="9525">
            <a:solidFill>
              <a:schemeClr val="dk1"/>
            </a:solidFill>
            <a:prstDash val="solid"/>
            <a:round/>
            <a:headEnd len="med" w="med" type="none"/>
            <a:tailEnd len="med" w="med" type="none"/>
          </a:ln>
        </p:spPr>
      </p:cxnSp>
      <p:grpSp>
        <p:nvGrpSpPr>
          <p:cNvPr id="6957" name="Google Shape;6957;p367"/>
          <p:cNvGrpSpPr/>
          <p:nvPr/>
        </p:nvGrpSpPr>
        <p:grpSpPr>
          <a:xfrm>
            <a:off x="6209363" y="3390425"/>
            <a:ext cx="790176" cy="523250"/>
            <a:chOff x="6861863" y="3530550"/>
            <a:chExt cx="790176" cy="523250"/>
          </a:xfrm>
        </p:grpSpPr>
        <p:pic>
          <p:nvPicPr>
            <p:cNvPr id="6955" name="Google Shape;6955;p367"/>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6958" name="Google Shape;6958;p367"/>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6956" name="Google Shape;6956;p367"/>
          <p:cNvPicPr preferRelativeResize="0"/>
          <p:nvPr/>
        </p:nvPicPr>
        <p:blipFill rotWithShape="1">
          <a:blip r:embed="rId3">
            <a:alphaModFix/>
          </a:blip>
          <a:srcRect b="7747" l="12647" r="11801" t="6452"/>
          <a:stretch/>
        </p:blipFill>
        <p:spPr>
          <a:xfrm>
            <a:off x="1692900" y="3398650"/>
            <a:ext cx="790176" cy="523250"/>
          </a:xfrm>
          <a:prstGeom prst="rect">
            <a:avLst/>
          </a:prstGeom>
          <a:noFill/>
          <a:ln>
            <a:noFill/>
          </a:ln>
        </p:spPr>
      </p:pic>
      <p:sp>
        <p:nvSpPr>
          <p:cNvPr id="6959" name="Google Shape;6959;p367"/>
          <p:cNvSpPr txBox="1"/>
          <p:nvPr/>
        </p:nvSpPr>
        <p:spPr>
          <a:xfrm>
            <a:off x="1692900"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6960" name="Google Shape;6960;p367"/>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6961" name="Google Shape;6961;p367"/>
          <p:cNvSpPr txBox="1"/>
          <p:nvPr/>
        </p:nvSpPr>
        <p:spPr>
          <a:xfrm>
            <a:off x="389325"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App1-port 5555</a:t>
            </a:r>
            <a:endParaRPr sz="1100">
              <a:solidFill>
                <a:schemeClr val="dk1"/>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6962" name="Google Shape;6962;p367"/>
          <p:cNvSpPr txBox="1"/>
          <p:nvPr/>
        </p:nvSpPr>
        <p:spPr>
          <a:xfrm>
            <a:off x="7083625" y="32445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AppX-port 53</a:t>
            </a:r>
            <a:endParaRPr sz="1100">
              <a:solidFill>
                <a:schemeClr val="dk1"/>
              </a:solidFill>
            </a:endParaRPr>
          </a:p>
          <a:p>
            <a:pPr indent="0" lvl="0" marL="0" rtl="0" algn="l">
              <a:spcBef>
                <a:spcPts val="0"/>
              </a:spcBef>
              <a:spcAft>
                <a:spcPts val="0"/>
              </a:spcAft>
              <a:buNone/>
            </a:pPr>
            <a:r>
              <a:rPr lang="en" sz="1100">
                <a:solidFill>
                  <a:schemeClr val="dk1"/>
                </a:solidFill>
              </a:rPr>
              <a:t>AppY-port 68</a:t>
            </a:r>
            <a:endParaRPr sz="1100">
              <a:solidFill>
                <a:schemeClr val="dk1"/>
              </a:solidFill>
            </a:endParaRPr>
          </a:p>
          <a:p>
            <a:pPr indent="0" lvl="0" marL="0" rtl="0" algn="l">
              <a:spcBef>
                <a:spcPts val="0"/>
              </a:spcBef>
              <a:spcAft>
                <a:spcPts val="0"/>
              </a:spcAft>
              <a:buNone/>
            </a:pPr>
            <a:r>
              <a:rPr lang="en" sz="1100">
                <a:solidFill>
                  <a:schemeClr val="dk1"/>
                </a:solidFill>
              </a:rPr>
              <a:t>AppZ-port 6978</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6" name="Shape 6966"/>
        <p:cNvGrpSpPr/>
        <p:nvPr/>
      </p:nvGrpSpPr>
      <p:grpSpPr>
        <a:xfrm>
          <a:off x="0" y="0"/>
          <a:ext cx="0" cy="0"/>
          <a:chOff x="0" y="0"/>
          <a:chExt cx="0" cy="0"/>
        </a:xfrm>
      </p:grpSpPr>
      <p:sp>
        <p:nvSpPr>
          <p:cNvPr id="6967" name="Google Shape;6967;p3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and Destination Port</a:t>
            </a:r>
            <a:endParaRPr/>
          </a:p>
        </p:txBody>
      </p:sp>
      <p:sp>
        <p:nvSpPr>
          <p:cNvPr id="6968" name="Google Shape;6968;p3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on 10.0.0.1 sends data to AppX on 10.0.0.2 </a:t>
            </a:r>
            <a:endParaRPr/>
          </a:p>
          <a:p>
            <a:pPr indent="-342900" lvl="0" marL="457200" rtl="0" algn="l">
              <a:lnSpc>
                <a:spcPct val="125000"/>
              </a:lnSpc>
              <a:spcBef>
                <a:spcPts val="0"/>
              </a:spcBef>
              <a:spcAft>
                <a:spcPts val="0"/>
              </a:spcAft>
              <a:buSzPts val="1800"/>
              <a:buChar char="●"/>
            </a:pPr>
            <a:r>
              <a:rPr lang="en"/>
              <a:t>Destination Port = 53</a:t>
            </a:r>
            <a:endParaRPr/>
          </a:p>
          <a:p>
            <a:pPr indent="-342900" lvl="0" marL="457200" rtl="0" algn="l">
              <a:lnSpc>
                <a:spcPct val="125000"/>
              </a:lnSpc>
              <a:spcBef>
                <a:spcPts val="0"/>
              </a:spcBef>
              <a:spcAft>
                <a:spcPts val="0"/>
              </a:spcAft>
              <a:buSzPts val="1800"/>
              <a:buChar char="●"/>
            </a:pPr>
            <a:r>
              <a:rPr lang="en"/>
              <a:t>AppX responds back to App1 </a:t>
            </a:r>
            <a:endParaRPr/>
          </a:p>
          <a:p>
            <a:pPr indent="-342900" lvl="0" marL="457200" rtl="0" algn="l">
              <a:lnSpc>
                <a:spcPct val="125000"/>
              </a:lnSpc>
              <a:spcBef>
                <a:spcPts val="0"/>
              </a:spcBef>
              <a:spcAft>
                <a:spcPts val="0"/>
              </a:spcAft>
              <a:buSzPts val="1800"/>
              <a:buChar char="●"/>
            </a:pPr>
            <a:r>
              <a:rPr lang="en"/>
              <a:t>We need Source Port so we know how to send back data</a:t>
            </a:r>
            <a:endParaRPr/>
          </a:p>
          <a:p>
            <a:pPr indent="-342900" lvl="0" marL="457200" rtl="0" algn="l">
              <a:lnSpc>
                <a:spcPct val="125000"/>
              </a:lnSpc>
              <a:spcBef>
                <a:spcPts val="0"/>
              </a:spcBef>
              <a:spcAft>
                <a:spcPts val="0"/>
              </a:spcAft>
              <a:buSzPts val="1800"/>
              <a:buChar char="●"/>
            </a:pPr>
            <a:r>
              <a:rPr lang="en"/>
              <a:t>Source Port = 5555</a:t>
            </a:r>
            <a:endParaRPr/>
          </a:p>
        </p:txBody>
      </p:sp>
      <p:sp>
        <p:nvSpPr>
          <p:cNvPr id="6969" name="Google Shape;6969;p36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6970" name="Google Shape;6970;p368"/>
          <p:cNvCxnSpPr/>
          <p:nvPr/>
        </p:nvCxnSpPr>
        <p:spPr>
          <a:xfrm flipH="1">
            <a:off x="2483063" y="3017050"/>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6971" name="Google Shape;6971;p368"/>
          <p:cNvGrpSpPr/>
          <p:nvPr/>
        </p:nvGrpSpPr>
        <p:grpSpPr>
          <a:xfrm>
            <a:off x="6209363" y="3390425"/>
            <a:ext cx="790176" cy="523250"/>
            <a:chOff x="6861863" y="3530550"/>
            <a:chExt cx="790176" cy="523250"/>
          </a:xfrm>
        </p:grpSpPr>
        <p:pic>
          <p:nvPicPr>
            <p:cNvPr id="6972" name="Google Shape;6972;p368"/>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6973" name="Google Shape;6973;p368"/>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6974" name="Google Shape;6974;p368"/>
          <p:cNvPicPr preferRelativeResize="0"/>
          <p:nvPr/>
        </p:nvPicPr>
        <p:blipFill rotWithShape="1">
          <a:blip r:embed="rId3">
            <a:alphaModFix/>
          </a:blip>
          <a:srcRect b="7747" l="12647" r="11801" t="6452"/>
          <a:stretch/>
        </p:blipFill>
        <p:spPr>
          <a:xfrm>
            <a:off x="1692900" y="3398650"/>
            <a:ext cx="790176" cy="523250"/>
          </a:xfrm>
          <a:prstGeom prst="rect">
            <a:avLst/>
          </a:prstGeom>
          <a:noFill/>
          <a:ln>
            <a:noFill/>
          </a:ln>
        </p:spPr>
      </p:pic>
      <p:sp>
        <p:nvSpPr>
          <p:cNvPr id="6975" name="Google Shape;6975;p368"/>
          <p:cNvSpPr txBox="1"/>
          <p:nvPr/>
        </p:nvSpPr>
        <p:spPr>
          <a:xfrm>
            <a:off x="1692900"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6976" name="Google Shape;6976;p368"/>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6977" name="Google Shape;6977;p368"/>
          <p:cNvSpPr txBox="1"/>
          <p:nvPr/>
        </p:nvSpPr>
        <p:spPr>
          <a:xfrm>
            <a:off x="389325"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6978" name="Google Shape;6978;p368"/>
          <p:cNvSpPr txBox="1"/>
          <p:nvPr/>
        </p:nvSpPr>
        <p:spPr>
          <a:xfrm>
            <a:off x="7083625" y="32445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53</a:t>
            </a:r>
            <a:endParaRPr sz="1100">
              <a:solidFill>
                <a:schemeClr val="accent4"/>
              </a:solidFill>
            </a:endParaRPr>
          </a:p>
          <a:p>
            <a:pPr indent="0" lvl="0" marL="0" rtl="0" algn="l">
              <a:spcBef>
                <a:spcPts val="0"/>
              </a:spcBef>
              <a:spcAft>
                <a:spcPts val="0"/>
              </a:spcAft>
              <a:buNone/>
            </a:pPr>
            <a:r>
              <a:rPr lang="en" sz="1100">
                <a:solidFill>
                  <a:schemeClr val="dk1"/>
                </a:solidFill>
              </a:rPr>
              <a:t>AppY-port 68</a:t>
            </a:r>
            <a:endParaRPr sz="1100">
              <a:solidFill>
                <a:schemeClr val="dk1"/>
              </a:solidFill>
            </a:endParaRPr>
          </a:p>
          <a:p>
            <a:pPr indent="0" lvl="0" marL="0" rtl="0" algn="l">
              <a:spcBef>
                <a:spcPts val="0"/>
              </a:spcBef>
              <a:spcAft>
                <a:spcPts val="0"/>
              </a:spcAft>
              <a:buNone/>
            </a:pPr>
            <a:r>
              <a:rPr lang="en" sz="1100">
                <a:solidFill>
                  <a:schemeClr val="dk1"/>
                </a:solidFill>
              </a:rPr>
              <a:t>AppZ-port 6978</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6979" name="Google Shape;6979;p368"/>
          <p:cNvSpPr/>
          <p:nvPr/>
        </p:nvSpPr>
        <p:spPr>
          <a:xfrm>
            <a:off x="2906064" y="3107325"/>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10.0.0.1</a:t>
            </a:r>
            <a:endParaRPr/>
          </a:p>
        </p:txBody>
      </p:sp>
      <p:sp>
        <p:nvSpPr>
          <p:cNvPr id="6980" name="Google Shape;6980;p368"/>
          <p:cNvSpPr/>
          <p:nvPr/>
        </p:nvSpPr>
        <p:spPr>
          <a:xfrm>
            <a:off x="4398863" y="3107325"/>
            <a:ext cx="4887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53</a:t>
            </a:r>
            <a:endParaRPr/>
          </a:p>
        </p:txBody>
      </p:sp>
      <p:sp>
        <p:nvSpPr>
          <p:cNvPr id="6981" name="Google Shape;6981;p368"/>
          <p:cNvSpPr/>
          <p:nvPr/>
        </p:nvSpPr>
        <p:spPr>
          <a:xfrm>
            <a:off x="4887584" y="3107325"/>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10.0.0.2</a:t>
            </a:r>
            <a:endParaRPr/>
          </a:p>
        </p:txBody>
      </p:sp>
      <p:sp>
        <p:nvSpPr>
          <p:cNvPr id="6982" name="Google Shape;6982;p368"/>
          <p:cNvSpPr/>
          <p:nvPr/>
        </p:nvSpPr>
        <p:spPr>
          <a:xfrm>
            <a:off x="3804990" y="3107325"/>
            <a:ext cx="5940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5555</a:t>
            </a:r>
            <a:endParaRPr sz="1200"/>
          </a:p>
        </p:txBody>
      </p:sp>
      <p:sp>
        <p:nvSpPr>
          <p:cNvPr id="6983" name="Google Shape;6983;p368"/>
          <p:cNvSpPr/>
          <p:nvPr/>
        </p:nvSpPr>
        <p:spPr>
          <a:xfrm>
            <a:off x="2875014" y="3864750"/>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10.0.0.2</a:t>
            </a:r>
            <a:endParaRPr/>
          </a:p>
        </p:txBody>
      </p:sp>
      <p:sp>
        <p:nvSpPr>
          <p:cNvPr id="6984" name="Google Shape;6984;p368"/>
          <p:cNvSpPr/>
          <p:nvPr/>
        </p:nvSpPr>
        <p:spPr>
          <a:xfrm>
            <a:off x="4205178" y="3864750"/>
            <a:ext cx="6513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5555</a:t>
            </a:r>
            <a:endParaRPr/>
          </a:p>
        </p:txBody>
      </p:sp>
      <p:sp>
        <p:nvSpPr>
          <p:cNvPr id="6985" name="Google Shape;6985;p368"/>
          <p:cNvSpPr/>
          <p:nvPr/>
        </p:nvSpPr>
        <p:spPr>
          <a:xfrm>
            <a:off x="4856534" y="3864750"/>
            <a:ext cx="898800" cy="4683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10.0.0.1</a:t>
            </a:r>
            <a:endParaRPr/>
          </a:p>
        </p:txBody>
      </p:sp>
      <p:sp>
        <p:nvSpPr>
          <p:cNvPr id="6986" name="Google Shape;6986;p368"/>
          <p:cNvSpPr/>
          <p:nvPr/>
        </p:nvSpPr>
        <p:spPr>
          <a:xfrm>
            <a:off x="3773947" y="3864750"/>
            <a:ext cx="431100" cy="468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53</a:t>
            </a:r>
            <a:endParaRPr sz="1200"/>
          </a:p>
        </p:txBody>
      </p:sp>
      <p:cxnSp>
        <p:nvCxnSpPr>
          <p:cNvPr id="6987" name="Google Shape;6987;p368"/>
          <p:cNvCxnSpPr/>
          <p:nvPr/>
        </p:nvCxnSpPr>
        <p:spPr>
          <a:xfrm flipH="1">
            <a:off x="2483063" y="4418300"/>
            <a:ext cx="3726300" cy="8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1" name="Shape 6991"/>
        <p:cNvGrpSpPr/>
        <p:nvPr/>
      </p:nvGrpSpPr>
      <p:grpSpPr>
        <a:xfrm>
          <a:off x="0" y="0"/>
          <a:ext cx="0" cy="0"/>
          <a:chOff x="0" y="0"/>
          <a:chExt cx="0" cy="0"/>
        </a:xfrm>
      </p:grpSpPr>
      <p:sp>
        <p:nvSpPr>
          <p:cNvPr id="6992" name="Google Shape;6992;p3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6993" name="Google Shape;6993;p3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UDP is a simple layer 4 protocol</a:t>
            </a:r>
            <a:endParaRPr/>
          </a:p>
          <a:p>
            <a:pPr indent="-342900" lvl="0" marL="457200" rtl="0" algn="l">
              <a:lnSpc>
                <a:spcPct val="125000"/>
              </a:lnSpc>
              <a:spcBef>
                <a:spcPts val="0"/>
              </a:spcBef>
              <a:spcAft>
                <a:spcPts val="0"/>
              </a:spcAft>
              <a:buSzPts val="1800"/>
              <a:buChar char="●"/>
            </a:pPr>
            <a:r>
              <a:rPr lang="en"/>
              <a:t>Uses ports to address processes</a:t>
            </a:r>
            <a:endParaRPr/>
          </a:p>
          <a:p>
            <a:pPr indent="-342900" lvl="0" marL="457200" rtl="0" algn="l">
              <a:lnSpc>
                <a:spcPct val="125000"/>
              </a:lnSpc>
              <a:spcBef>
                <a:spcPts val="0"/>
              </a:spcBef>
              <a:spcAft>
                <a:spcPts val="0"/>
              </a:spcAft>
              <a:buSzPts val="1800"/>
              <a:buChar char="●"/>
            </a:pPr>
            <a:r>
              <a:rPr lang="en"/>
              <a:t>Stateless</a:t>
            </a:r>
            <a:endParaRPr/>
          </a:p>
        </p:txBody>
      </p:sp>
      <p:sp>
        <p:nvSpPr>
          <p:cNvPr id="6994" name="Google Shape;6994;p36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8" name="Shape 6998"/>
        <p:cNvGrpSpPr/>
        <p:nvPr/>
      </p:nvGrpSpPr>
      <p:grpSpPr>
        <a:xfrm>
          <a:off x="0" y="0"/>
          <a:ext cx="0" cy="0"/>
          <a:chOff x="0" y="0"/>
          <a:chExt cx="0" cy="0"/>
        </a:xfrm>
      </p:grpSpPr>
      <p:sp>
        <p:nvSpPr>
          <p:cNvPr id="6999" name="Google Shape;6999;p370"/>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UDP Pros and Cons</a:t>
            </a:r>
            <a:endParaRPr/>
          </a:p>
        </p:txBody>
      </p:sp>
      <p:sp>
        <p:nvSpPr>
          <p:cNvPr id="7000" name="Google Shape;7000;p370"/>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power and drawbacks of UDP</a:t>
            </a:r>
            <a:endParaRPr/>
          </a:p>
        </p:txBody>
      </p:sp>
      <p:sp>
        <p:nvSpPr>
          <p:cNvPr id="7001" name="Google Shape;7001;p37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5" name="Shape 7005"/>
        <p:cNvGrpSpPr/>
        <p:nvPr/>
      </p:nvGrpSpPr>
      <p:grpSpPr>
        <a:xfrm>
          <a:off x="0" y="0"/>
          <a:ext cx="0" cy="0"/>
          <a:chOff x="0" y="0"/>
          <a:chExt cx="0" cy="0"/>
        </a:xfrm>
      </p:grpSpPr>
      <p:sp>
        <p:nvSpPr>
          <p:cNvPr id="7006" name="Google Shape;7006;p3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Pros</a:t>
            </a:r>
            <a:endParaRPr/>
          </a:p>
        </p:txBody>
      </p:sp>
      <p:sp>
        <p:nvSpPr>
          <p:cNvPr id="7007" name="Google Shape;7007;p3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Simple protocol</a:t>
            </a:r>
            <a:endParaRPr/>
          </a:p>
          <a:p>
            <a:pPr indent="-342900" lvl="0" marL="457200" rtl="0" algn="l">
              <a:lnSpc>
                <a:spcPct val="125000"/>
              </a:lnSpc>
              <a:spcBef>
                <a:spcPts val="0"/>
              </a:spcBef>
              <a:spcAft>
                <a:spcPts val="0"/>
              </a:spcAft>
              <a:buSzPts val="1800"/>
              <a:buChar char="●"/>
            </a:pPr>
            <a:r>
              <a:rPr lang="en"/>
              <a:t>Header size is small so datagrams are small</a:t>
            </a:r>
            <a:endParaRPr/>
          </a:p>
          <a:p>
            <a:pPr indent="-342900" lvl="0" marL="457200" rtl="0" algn="l">
              <a:lnSpc>
                <a:spcPct val="125000"/>
              </a:lnSpc>
              <a:spcBef>
                <a:spcPts val="0"/>
              </a:spcBef>
              <a:spcAft>
                <a:spcPts val="0"/>
              </a:spcAft>
              <a:buSzPts val="1800"/>
              <a:buChar char="●"/>
            </a:pPr>
            <a:r>
              <a:rPr lang="en"/>
              <a:t>Uses less bandwidth</a:t>
            </a:r>
            <a:endParaRPr/>
          </a:p>
          <a:p>
            <a:pPr indent="-342900" lvl="0" marL="457200" rtl="0" algn="l">
              <a:lnSpc>
                <a:spcPct val="125000"/>
              </a:lnSpc>
              <a:spcBef>
                <a:spcPts val="0"/>
              </a:spcBef>
              <a:spcAft>
                <a:spcPts val="0"/>
              </a:spcAft>
              <a:buSzPts val="1800"/>
              <a:buChar char="●"/>
            </a:pPr>
            <a:r>
              <a:rPr lang="en"/>
              <a:t>Stateless</a:t>
            </a:r>
            <a:endParaRPr/>
          </a:p>
          <a:p>
            <a:pPr indent="-342900" lvl="0" marL="457200" rtl="0" algn="l">
              <a:lnSpc>
                <a:spcPct val="125000"/>
              </a:lnSpc>
              <a:spcBef>
                <a:spcPts val="0"/>
              </a:spcBef>
              <a:spcAft>
                <a:spcPts val="0"/>
              </a:spcAft>
              <a:buSzPts val="1800"/>
              <a:buChar char="●"/>
            </a:pPr>
            <a:r>
              <a:rPr lang="en"/>
              <a:t>Consumes less memory (no state stored in the server/client)  </a:t>
            </a:r>
            <a:endParaRPr/>
          </a:p>
          <a:p>
            <a:pPr indent="-342900" lvl="0" marL="457200" rtl="0" algn="l">
              <a:lnSpc>
                <a:spcPct val="125000"/>
              </a:lnSpc>
              <a:spcBef>
                <a:spcPts val="0"/>
              </a:spcBef>
              <a:spcAft>
                <a:spcPts val="0"/>
              </a:spcAft>
              <a:buSzPts val="1800"/>
              <a:buChar char="●"/>
            </a:pPr>
            <a:r>
              <a:rPr lang="en"/>
              <a:t>Low latency - no handshake , order, retransmission or guaranteed delivery</a:t>
            </a:r>
            <a:endParaRPr/>
          </a:p>
        </p:txBody>
      </p:sp>
      <p:sp>
        <p:nvSpPr>
          <p:cNvPr id="7008" name="Google Shape;7008;p371"/>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Simple Process Execution</a:t>
            </a:r>
            <a:endParaRPr/>
          </a:p>
        </p:txBody>
      </p:sp>
      <p:sp>
        <p:nvSpPr>
          <p:cNvPr id="356" name="Google Shape;356;p48"/>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Walking through a simple process</a:t>
            </a:r>
            <a:endParaRPr/>
          </a:p>
          <a:p>
            <a:pPr indent="0" lvl="0" marL="0" rtl="0" algn="ctr">
              <a:spcBef>
                <a:spcPts val="0"/>
              </a:spcBef>
              <a:spcAft>
                <a:spcPts val="0"/>
              </a:spcAft>
              <a:buNone/>
            </a:pPr>
            <a:r>
              <a:rPr lang="en"/>
              <a:t>focus program counter</a:t>
            </a:r>
            <a:endParaRPr/>
          </a:p>
        </p:txBody>
      </p:sp>
      <p:sp>
        <p:nvSpPr>
          <p:cNvPr id="357" name="Google Shape;357;p4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2" name="Shape 7012"/>
        <p:cNvGrpSpPr/>
        <p:nvPr/>
      </p:nvGrpSpPr>
      <p:grpSpPr>
        <a:xfrm>
          <a:off x="0" y="0"/>
          <a:ext cx="0" cy="0"/>
          <a:chOff x="0" y="0"/>
          <a:chExt cx="0" cy="0"/>
        </a:xfrm>
      </p:grpSpPr>
      <p:sp>
        <p:nvSpPr>
          <p:cNvPr id="7013" name="Google Shape;7013;p3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UDP Cons</a:t>
            </a:r>
            <a:endParaRPr/>
          </a:p>
        </p:txBody>
      </p:sp>
      <p:sp>
        <p:nvSpPr>
          <p:cNvPr id="7014" name="Google Shape;7014;p3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No acknowledgement</a:t>
            </a:r>
            <a:endParaRPr/>
          </a:p>
          <a:p>
            <a:pPr indent="-342900" lvl="0" marL="457200" rtl="0" algn="l">
              <a:lnSpc>
                <a:spcPct val="125000"/>
              </a:lnSpc>
              <a:spcBef>
                <a:spcPts val="0"/>
              </a:spcBef>
              <a:spcAft>
                <a:spcPts val="0"/>
              </a:spcAft>
              <a:buSzPts val="1800"/>
              <a:buChar char="●"/>
            </a:pPr>
            <a:r>
              <a:rPr lang="en"/>
              <a:t>No guarantee delivery</a:t>
            </a:r>
            <a:endParaRPr/>
          </a:p>
          <a:p>
            <a:pPr indent="-342900" lvl="0" marL="457200" rtl="0" algn="l">
              <a:lnSpc>
                <a:spcPct val="125000"/>
              </a:lnSpc>
              <a:spcBef>
                <a:spcPts val="0"/>
              </a:spcBef>
              <a:spcAft>
                <a:spcPts val="0"/>
              </a:spcAft>
              <a:buSzPts val="1800"/>
              <a:buChar char="●"/>
            </a:pPr>
            <a:r>
              <a:rPr lang="en"/>
              <a:t>Connection-less - anyone can send data without prior knowledge</a:t>
            </a:r>
            <a:endParaRPr/>
          </a:p>
          <a:p>
            <a:pPr indent="-342900" lvl="0" marL="457200" rtl="0" algn="l">
              <a:lnSpc>
                <a:spcPct val="125000"/>
              </a:lnSpc>
              <a:spcBef>
                <a:spcPts val="0"/>
              </a:spcBef>
              <a:spcAft>
                <a:spcPts val="0"/>
              </a:spcAft>
              <a:buSzPts val="1800"/>
              <a:buChar char="●"/>
            </a:pPr>
            <a:r>
              <a:rPr lang="en"/>
              <a:t>No flow control</a:t>
            </a:r>
            <a:endParaRPr/>
          </a:p>
          <a:p>
            <a:pPr indent="-342900" lvl="0" marL="457200" rtl="0" algn="l">
              <a:lnSpc>
                <a:spcPct val="125000"/>
              </a:lnSpc>
              <a:spcBef>
                <a:spcPts val="0"/>
              </a:spcBef>
              <a:spcAft>
                <a:spcPts val="0"/>
              </a:spcAft>
              <a:buSzPts val="1800"/>
              <a:buChar char="●"/>
            </a:pPr>
            <a:r>
              <a:rPr lang="en"/>
              <a:t>No congestion control</a:t>
            </a:r>
            <a:endParaRPr/>
          </a:p>
          <a:p>
            <a:pPr indent="-342900" lvl="0" marL="457200" rtl="0" algn="l">
              <a:lnSpc>
                <a:spcPct val="125000"/>
              </a:lnSpc>
              <a:spcBef>
                <a:spcPts val="0"/>
              </a:spcBef>
              <a:spcAft>
                <a:spcPts val="0"/>
              </a:spcAft>
              <a:buSzPts val="1800"/>
              <a:buChar char="●"/>
            </a:pPr>
            <a:r>
              <a:rPr lang="en"/>
              <a:t>No ordered packets</a:t>
            </a:r>
            <a:endParaRPr/>
          </a:p>
          <a:p>
            <a:pPr indent="-342900" lvl="0" marL="457200" rtl="0" algn="l">
              <a:lnSpc>
                <a:spcPct val="125000"/>
              </a:lnSpc>
              <a:spcBef>
                <a:spcPts val="0"/>
              </a:spcBef>
              <a:spcAft>
                <a:spcPts val="0"/>
              </a:spcAft>
              <a:buSzPts val="1800"/>
              <a:buChar char="●"/>
            </a:pPr>
            <a:r>
              <a:rPr lang="en"/>
              <a:t>Security - can be easily spoofed</a:t>
            </a:r>
            <a:endParaRPr/>
          </a:p>
        </p:txBody>
      </p:sp>
      <p:sp>
        <p:nvSpPr>
          <p:cNvPr id="7015" name="Google Shape;7015;p372"/>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9" name="Shape 7019"/>
        <p:cNvGrpSpPr/>
        <p:nvPr/>
      </p:nvGrpSpPr>
      <p:grpSpPr>
        <a:xfrm>
          <a:off x="0" y="0"/>
          <a:ext cx="0" cy="0"/>
          <a:chOff x="0" y="0"/>
          <a:chExt cx="0" cy="0"/>
        </a:xfrm>
      </p:grpSpPr>
      <p:sp>
        <p:nvSpPr>
          <p:cNvPr id="7020" name="Google Shape;7020;p373"/>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TCP</a:t>
            </a:r>
            <a:endParaRPr/>
          </a:p>
        </p:txBody>
      </p:sp>
      <p:sp>
        <p:nvSpPr>
          <p:cNvPr id="7021" name="Google Shape;7021;p373"/>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Transmission Control Protocol</a:t>
            </a:r>
            <a:endParaRPr/>
          </a:p>
        </p:txBody>
      </p:sp>
      <p:sp>
        <p:nvSpPr>
          <p:cNvPr id="7022" name="Google Shape;7022;p373"/>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6" name="Shape 7026"/>
        <p:cNvGrpSpPr/>
        <p:nvPr/>
      </p:nvGrpSpPr>
      <p:grpSpPr>
        <a:xfrm>
          <a:off x="0" y="0"/>
          <a:ext cx="0" cy="0"/>
          <a:chOff x="0" y="0"/>
          <a:chExt cx="0" cy="0"/>
        </a:xfrm>
      </p:grpSpPr>
      <p:sp>
        <p:nvSpPr>
          <p:cNvPr id="7027" name="Google Shape;7027;p3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a:t>
            </a:r>
            <a:endParaRPr/>
          </a:p>
        </p:txBody>
      </p:sp>
      <p:sp>
        <p:nvSpPr>
          <p:cNvPr id="7028" name="Google Shape;7028;p3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Stands for Transmission Control Protocol</a:t>
            </a:r>
            <a:endParaRPr/>
          </a:p>
          <a:p>
            <a:pPr indent="-342900" lvl="0" marL="457200" rtl="0" algn="l">
              <a:lnSpc>
                <a:spcPct val="125000"/>
              </a:lnSpc>
              <a:spcBef>
                <a:spcPts val="0"/>
              </a:spcBef>
              <a:spcAft>
                <a:spcPts val="0"/>
              </a:spcAft>
              <a:buSzPts val="1800"/>
              <a:buChar char="●"/>
            </a:pPr>
            <a:r>
              <a:rPr lang="en"/>
              <a:t>Layer 4 protocol</a:t>
            </a:r>
            <a:endParaRPr/>
          </a:p>
          <a:p>
            <a:pPr indent="-342900" lvl="0" marL="457200" rtl="0" algn="l">
              <a:lnSpc>
                <a:spcPct val="125000"/>
              </a:lnSpc>
              <a:spcBef>
                <a:spcPts val="0"/>
              </a:spcBef>
              <a:spcAft>
                <a:spcPts val="0"/>
              </a:spcAft>
              <a:buSzPts val="1800"/>
              <a:buChar char="●"/>
            </a:pPr>
            <a:r>
              <a:rPr lang="en"/>
              <a:t>Ability to address processes in a host using ports</a:t>
            </a:r>
            <a:endParaRPr/>
          </a:p>
          <a:p>
            <a:pPr indent="-342900" lvl="0" marL="457200" rtl="0" algn="l">
              <a:lnSpc>
                <a:spcPct val="125000"/>
              </a:lnSpc>
              <a:spcBef>
                <a:spcPts val="0"/>
              </a:spcBef>
              <a:spcAft>
                <a:spcPts val="0"/>
              </a:spcAft>
              <a:buSzPts val="1800"/>
              <a:buChar char="●"/>
            </a:pPr>
            <a:r>
              <a:rPr lang="en"/>
              <a:t>“Controls” the transmission unlike UDP which is a firehose</a:t>
            </a:r>
            <a:endParaRPr/>
          </a:p>
          <a:p>
            <a:pPr indent="-342900" lvl="0" marL="457200" rtl="0" algn="l">
              <a:lnSpc>
                <a:spcPct val="125000"/>
              </a:lnSpc>
              <a:spcBef>
                <a:spcPts val="0"/>
              </a:spcBef>
              <a:spcAft>
                <a:spcPts val="0"/>
              </a:spcAft>
              <a:buSzPts val="1800"/>
              <a:buChar char="●"/>
            </a:pPr>
            <a:r>
              <a:rPr lang="en"/>
              <a:t>Connection</a:t>
            </a:r>
            <a:endParaRPr/>
          </a:p>
          <a:p>
            <a:pPr indent="-342900" lvl="0" marL="457200" rtl="0" algn="l">
              <a:lnSpc>
                <a:spcPct val="125000"/>
              </a:lnSpc>
              <a:spcBef>
                <a:spcPts val="0"/>
              </a:spcBef>
              <a:spcAft>
                <a:spcPts val="0"/>
              </a:spcAft>
              <a:buSzPts val="1800"/>
              <a:buChar char="●"/>
            </a:pPr>
            <a:r>
              <a:rPr lang="en"/>
              <a:t>Requires handshake</a:t>
            </a:r>
            <a:endParaRPr/>
          </a:p>
          <a:p>
            <a:pPr indent="-342900" lvl="0" marL="457200" rtl="0" algn="l">
              <a:lnSpc>
                <a:spcPct val="125000"/>
              </a:lnSpc>
              <a:spcBef>
                <a:spcPts val="0"/>
              </a:spcBef>
              <a:spcAft>
                <a:spcPts val="0"/>
              </a:spcAft>
              <a:buSzPts val="1800"/>
              <a:buChar char="●"/>
            </a:pPr>
            <a:r>
              <a:rPr lang="en"/>
              <a:t>20 bytes headers Segment (can go to 60)</a:t>
            </a:r>
            <a:endParaRPr/>
          </a:p>
          <a:p>
            <a:pPr indent="-342900" lvl="0" marL="457200" rtl="0" algn="l">
              <a:lnSpc>
                <a:spcPct val="125000"/>
              </a:lnSpc>
              <a:spcBef>
                <a:spcPts val="0"/>
              </a:spcBef>
              <a:spcAft>
                <a:spcPts val="0"/>
              </a:spcAft>
              <a:buSzPts val="1800"/>
              <a:buChar char="●"/>
            </a:pPr>
            <a:r>
              <a:rPr lang="en"/>
              <a:t>Stateful</a:t>
            </a:r>
            <a:endParaRPr/>
          </a:p>
        </p:txBody>
      </p:sp>
      <p:sp>
        <p:nvSpPr>
          <p:cNvPr id="7029" name="Google Shape;7029;p37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3" name="Shape 7033"/>
        <p:cNvGrpSpPr/>
        <p:nvPr/>
      </p:nvGrpSpPr>
      <p:grpSpPr>
        <a:xfrm>
          <a:off x="0" y="0"/>
          <a:ext cx="0" cy="0"/>
          <a:chOff x="0" y="0"/>
          <a:chExt cx="0" cy="0"/>
        </a:xfrm>
      </p:grpSpPr>
      <p:sp>
        <p:nvSpPr>
          <p:cNvPr id="7034" name="Google Shape;7034;p3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Use cases</a:t>
            </a:r>
            <a:endParaRPr/>
          </a:p>
        </p:txBody>
      </p:sp>
      <p:sp>
        <p:nvSpPr>
          <p:cNvPr id="7035" name="Google Shape;7035;p3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Reliable communication</a:t>
            </a:r>
            <a:endParaRPr/>
          </a:p>
          <a:p>
            <a:pPr indent="-342900" lvl="0" marL="457200" rtl="0" algn="l">
              <a:lnSpc>
                <a:spcPct val="125000"/>
              </a:lnSpc>
              <a:spcBef>
                <a:spcPts val="0"/>
              </a:spcBef>
              <a:spcAft>
                <a:spcPts val="0"/>
              </a:spcAft>
              <a:buSzPts val="1800"/>
              <a:buChar char="●"/>
            </a:pPr>
            <a:r>
              <a:rPr lang="en"/>
              <a:t>Remote shell </a:t>
            </a:r>
            <a:endParaRPr/>
          </a:p>
          <a:p>
            <a:pPr indent="-342900" lvl="0" marL="457200" rtl="0" algn="l">
              <a:lnSpc>
                <a:spcPct val="125000"/>
              </a:lnSpc>
              <a:spcBef>
                <a:spcPts val="0"/>
              </a:spcBef>
              <a:spcAft>
                <a:spcPts val="0"/>
              </a:spcAft>
              <a:buSzPts val="1800"/>
              <a:buChar char="●"/>
            </a:pPr>
            <a:r>
              <a:rPr lang="en"/>
              <a:t>Database connections</a:t>
            </a:r>
            <a:endParaRPr/>
          </a:p>
          <a:p>
            <a:pPr indent="-342900" lvl="0" marL="457200" rtl="0" algn="l">
              <a:lnSpc>
                <a:spcPct val="125000"/>
              </a:lnSpc>
              <a:spcBef>
                <a:spcPts val="0"/>
              </a:spcBef>
              <a:spcAft>
                <a:spcPts val="0"/>
              </a:spcAft>
              <a:buSzPts val="1800"/>
              <a:buChar char="●"/>
            </a:pPr>
            <a:r>
              <a:rPr lang="en"/>
              <a:t>Web communications </a:t>
            </a:r>
            <a:endParaRPr/>
          </a:p>
          <a:p>
            <a:pPr indent="-342900" lvl="0" marL="457200" rtl="0" algn="l">
              <a:lnSpc>
                <a:spcPct val="125000"/>
              </a:lnSpc>
              <a:spcBef>
                <a:spcPts val="0"/>
              </a:spcBef>
              <a:spcAft>
                <a:spcPts val="0"/>
              </a:spcAft>
              <a:buSzPts val="1800"/>
              <a:buChar char="●"/>
            </a:pPr>
            <a:r>
              <a:rPr lang="en"/>
              <a:t>Any bidirectional communication</a:t>
            </a:r>
            <a:endParaRPr/>
          </a:p>
        </p:txBody>
      </p:sp>
      <p:sp>
        <p:nvSpPr>
          <p:cNvPr id="7036" name="Google Shape;7036;p375"/>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037" name="Google Shape;7037;p375"/>
          <p:cNvCxnSpPr>
            <a:stCxn id="7038" idx="1"/>
            <a:endCxn id="7039" idx="3"/>
          </p:cNvCxnSpPr>
          <p:nvPr/>
        </p:nvCxnSpPr>
        <p:spPr>
          <a:xfrm flipH="1">
            <a:off x="2483063" y="3652050"/>
            <a:ext cx="3726300" cy="8100"/>
          </a:xfrm>
          <a:prstGeom prst="straightConnector1">
            <a:avLst/>
          </a:prstGeom>
          <a:noFill/>
          <a:ln cap="flat" cmpd="sng" w="9525">
            <a:solidFill>
              <a:schemeClr val="dk1"/>
            </a:solidFill>
            <a:prstDash val="solid"/>
            <a:round/>
            <a:headEnd len="med" w="med" type="triangle"/>
            <a:tailEnd len="med" w="med" type="triangle"/>
          </a:ln>
        </p:spPr>
      </p:cxnSp>
      <p:grpSp>
        <p:nvGrpSpPr>
          <p:cNvPr id="7040" name="Google Shape;7040;p375"/>
          <p:cNvGrpSpPr/>
          <p:nvPr/>
        </p:nvGrpSpPr>
        <p:grpSpPr>
          <a:xfrm>
            <a:off x="6209363" y="3390425"/>
            <a:ext cx="790176" cy="523250"/>
            <a:chOff x="6861863" y="3530550"/>
            <a:chExt cx="790176" cy="523250"/>
          </a:xfrm>
        </p:grpSpPr>
        <p:pic>
          <p:nvPicPr>
            <p:cNvPr id="7038" name="Google Shape;7038;p375"/>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041" name="Google Shape;7041;p375"/>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a:t>
              </a:r>
              <a:endParaRPr>
                <a:solidFill>
                  <a:schemeClr val="dk1"/>
                </a:solidFill>
              </a:endParaRPr>
            </a:p>
          </p:txBody>
        </p:sp>
      </p:grpSp>
      <p:grpSp>
        <p:nvGrpSpPr>
          <p:cNvPr id="7042" name="Google Shape;7042;p375"/>
          <p:cNvGrpSpPr/>
          <p:nvPr/>
        </p:nvGrpSpPr>
        <p:grpSpPr>
          <a:xfrm>
            <a:off x="1692900" y="3398650"/>
            <a:ext cx="790176" cy="523250"/>
            <a:chOff x="2666325" y="4298650"/>
            <a:chExt cx="790176" cy="523250"/>
          </a:xfrm>
        </p:grpSpPr>
        <p:pic>
          <p:nvPicPr>
            <p:cNvPr id="7039" name="Google Shape;7039;p375"/>
            <p:cNvPicPr preferRelativeResize="0"/>
            <p:nvPr/>
          </p:nvPicPr>
          <p:blipFill rotWithShape="1">
            <a:blip r:embed="rId3">
              <a:alphaModFix/>
            </a:blip>
            <a:srcRect b="7747" l="12647" r="11801" t="6452"/>
            <a:stretch/>
          </p:blipFill>
          <p:spPr>
            <a:xfrm>
              <a:off x="2666325" y="4298650"/>
              <a:ext cx="790176" cy="523250"/>
            </a:xfrm>
            <a:prstGeom prst="rect">
              <a:avLst/>
            </a:prstGeom>
            <a:noFill/>
            <a:ln>
              <a:noFill/>
            </a:ln>
          </p:spPr>
        </p:pic>
        <p:sp>
          <p:nvSpPr>
            <p:cNvPr id="7043" name="Google Shape;7043;p375"/>
            <p:cNvSpPr txBox="1"/>
            <p:nvPr/>
          </p:nvSpPr>
          <p:spPr>
            <a:xfrm>
              <a:off x="2875538" y="4298650"/>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a:t>
              </a:r>
              <a:endParaRPr>
                <a:solidFill>
                  <a:schemeClr val="dk1"/>
                </a:solidFill>
              </a:endParaRPr>
            </a:p>
          </p:txBody>
        </p:sp>
      </p:gr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7" name="Shape 7047"/>
        <p:cNvGrpSpPr/>
        <p:nvPr/>
      </p:nvGrpSpPr>
      <p:grpSpPr>
        <a:xfrm>
          <a:off x="0" y="0"/>
          <a:ext cx="0" cy="0"/>
          <a:chOff x="0" y="0"/>
          <a:chExt cx="0" cy="0"/>
        </a:xfrm>
      </p:grpSpPr>
      <p:sp>
        <p:nvSpPr>
          <p:cNvPr id="7048" name="Google Shape;7048;p3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Connection</a:t>
            </a:r>
            <a:endParaRPr/>
          </a:p>
        </p:txBody>
      </p:sp>
      <p:sp>
        <p:nvSpPr>
          <p:cNvPr id="7049" name="Google Shape;7049;p376"/>
          <p:cNvSpPr txBox="1"/>
          <p:nvPr>
            <p:ph idx="1" type="body"/>
          </p:nvPr>
        </p:nvSpPr>
        <p:spPr>
          <a:xfrm>
            <a:off x="276425" y="114372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Connection is a Layer 5 (session) </a:t>
            </a:r>
            <a:endParaRPr/>
          </a:p>
          <a:p>
            <a:pPr indent="-342900" lvl="0" marL="457200" rtl="0" algn="l">
              <a:lnSpc>
                <a:spcPct val="125000"/>
              </a:lnSpc>
              <a:spcBef>
                <a:spcPts val="0"/>
              </a:spcBef>
              <a:spcAft>
                <a:spcPts val="0"/>
              </a:spcAft>
              <a:buSzPts val="1800"/>
              <a:buChar char="●"/>
            </a:pPr>
            <a:r>
              <a:rPr lang="en"/>
              <a:t>Connection is an agreement between client and server</a:t>
            </a:r>
            <a:endParaRPr/>
          </a:p>
          <a:p>
            <a:pPr indent="-342900" lvl="0" marL="457200" rtl="0" algn="l">
              <a:lnSpc>
                <a:spcPct val="125000"/>
              </a:lnSpc>
              <a:spcBef>
                <a:spcPts val="0"/>
              </a:spcBef>
              <a:spcAft>
                <a:spcPts val="0"/>
              </a:spcAft>
              <a:buSzPts val="1800"/>
              <a:buChar char="●"/>
            </a:pPr>
            <a:r>
              <a:rPr lang="en"/>
              <a:t>Must create a connection to send data</a:t>
            </a:r>
            <a:endParaRPr/>
          </a:p>
          <a:p>
            <a:pPr indent="-342900" lvl="0" marL="457200" rtl="0" algn="l">
              <a:lnSpc>
                <a:spcPct val="125000"/>
              </a:lnSpc>
              <a:spcBef>
                <a:spcPts val="0"/>
              </a:spcBef>
              <a:spcAft>
                <a:spcPts val="0"/>
              </a:spcAft>
              <a:buSzPts val="1800"/>
              <a:buChar char="●"/>
            </a:pPr>
            <a:r>
              <a:rPr lang="en"/>
              <a:t>Connection is identified by 4 properties</a:t>
            </a:r>
            <a:endParaRPr/>
          </a:p>
          <a:p>
            <a:pPr indent="-317500" lvl="1" marL="914400" rtl="0" algn="l">
              <a:lnSpc>
                <a:spcPct val="125000"/>
              </a:lnSpc>
              <a:spcBef>
                <a:spcPts val="0"/>
              </a:spcBef>
              <a:spcAft>
                <a:spcPts val="0"/>
              </a:spcAft>
              <a:buSzPts val="1400"/>
              <a:buChar char="○"/>
            </a:pPr>
            <a:r>
              <a:rPr lang="en"/>
              <a:t>SourceIP-SourcePort</a:t>
            </a:r>
            <a:endParaRPr/>
          </a:p>
          <a:p>
            <a:pPr indent="-317500" lvl="1" marL="914400" rtl="0" algn="l">
              <a:lnSpc>
                <a:spcPct val="125000"/>
              </a:lnSpc>
              <a:spcBef>
                <a:spcPts val="0"/>
              </a:spcBef>
              <a:spcAft>
                <a:spcPts val="0"/>
              </a:spcAft>
              <a:buSzPts val="1400"/>
              <a:buChar char="○"/>
            </a:pPr>
            <a:r>
              <a:rPr lang="en"/>
              <a:t>DestinationIP-DestinationPort</a:t>
            </a:r>
            <a:endParaRPr/>
          </a:p>
        </p:txBody>
      </p:sp>
      <p:sp>
        <p:nvSpPr>
          <p:cNvPr id="7050" name="Google Shape;7050;p376"/>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4" name="Shape 7054"/>
        <p:cNvGrpSpPr/>
        <p:nvPr/>
      </p:nvGrpSpPr>
      <p:grpSpPr>
        <a:xfrm>
          <a:off x="0" y="0"/>
          <a:ext cx="0" cy="0"/>
          <a:chOff x="0" y="0"/>
          <a:chExt cx="0" cy="0"/>
        </a:xfrm>
      </p:grpSpPr>
      <p:sp>
        <p:nvSpPr>
          <p:cNvPr id="7055" name="Google Shape;7055;p3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TCP Connection</a:t>
            </a:r>
            <a:endParaRPr/>
          </a:p>
        </p:txBody>
      </p:sp>
      <p:sp>
        <p:nvSpPr>
          <p:cNvPr id="7056" name="Google Shape;7056;p377"/>
          <p:cNvSpPr txBox="1"/>
          <p:nvPr>
            <p:ph idx="1" type="body"/>
          </p:nvPr>
        </p:nvSpPr>
        <p:spPr>
          <a:xfrm>
            <a:off x="276425" y="114372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Can’t send data outside of a connection</a:t>
            </a:r>
            <a:endParaRPr/>
          </a:p>
          <a:p>
            <a:pPr indent="-342900" lvl="0" marL="457200" rtl="0" algn="l">
              <a:lnSpc>
                <a:spcPct val="125000"/>
              </a:lnSpc>
              <a:spcBef>
                <a:spcPts val="0"/>
              </a:spcBef>
              <a:spcAft>
                <a:spcPts val="0"/>
              </a:spcAft>
              <a:buSzPts val="1800"/>
              <a:buChar char="●"/>
            </a:pPr>
            <a:r>
              <a:rPr lang="en"/>
              <a:t>Sometimes called socket or file descriptor</a:t>
            </a:r>
            <a:endParaRPr/>
          </a:p>
          <a:p>
            <a:pPr indent="-342900" lvl="0" marL="457200" rtl="0" algn="l">
              <a:lnSpc>
                <a:spcPct val="125000"/>
              </a:lnSpc>
              <a:spcBef>
                <a:spcPts val="0"/>
              </a:spcBef>
              <a:spcAft>
                <a:spcPts val="0"/>
              </a:spcAft>
              <a:buSzPts val="1800"/>
              <a:buChar char="●"/>
            </a:pPr>
            <a:r>
              <a:rPr lang="en"/>
              <a:t>Requires a 3-way TCP handshake</a:t>
            </a:r>
            <a:endParaRPr/>
          </a:p>
          <a:p>
            <a:pPr indent="-342900" lvl="0" marL="457200" rtl="0" algn="l">
              <a:lnSpc>
                <a:spcPct val="125000"/>
              </a:lnSpc>
              <a:spcBef>
                <a:spcPts val="0"/>
              </a:spcBef>
              <a:spcAft>
                <a:spcPts val="0"/>
              </a:spcAft>
              <a:buSzPts val="1800"/>
              <a:buChar char="●"/>
            </a:pPr>
            <a:r>
              <a:rPr lang="en"/>
              <a:t>Segments are sequenced and ordered</a:t>
            </a:r>
            <a:endParaRPr/>
          </a:p>
          <a:p>
            <a:pPr indent="-342900" lvl="0" marL="457200" rtl="0" algn="l">
              <a:lnSpc>
                <a:spcPct val="125000"/>
              </a:lnSpc>
              <a:spcBef>
                <a:spcPts val="0"/>
              </a:spcBef>
              <a:spcAft>
                <a:spcPts val="0"/>
              </a:spcAft>
              <a:buSzPts val="1800"/>
              <a:buChar char="●"/>
            </a:pPr>
            <a:r>
              <a:rPr lang="en"/>
              <a:t>Segments are acknowledged</a:t>
            </a:r>
            <a:endParaRPr/>
          </a:p>
          <a:p>
            <a:pPr indent="-342900" lvl="0" marL="457200" rtl="0" algn="l">
              <a:lnSpc>
                <a:spcPct val="125000"/>
              </a:lnSpc>
              <a:spcBef>
                <a:spcPts val="0"/>
              </a:spcBef>
              <a:spcAft>
                <a:spcPts val="0"/>
              </a:spcAft>
              <a:buSzPts val="1800"/>
              <a:buChar char="●"/>
            </a:pPr>
            <a:r>
              <a:rPr lang="en"/>
              <a:t>Lost segments are retransmitted </a:t>
            </a:r>
            <a:endParaRPr/>
          </a:p>
        </p:txBody>
      </p:sp>
      <p:sp>
        <p:nvSpPr>
          <p:cNvPr id="7057" name="Google Shape;7057;p37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1" name="Shape 7061"/>
        <p:cNvGrpSpPr/>
        <p:nvPr/>
      </p:nvGrpSpPr>
      <p:grpSpPr>
        <a:xfrm>
          <a:off x="0" y="0"/>
          <a:ext cx="0" cy="0"/>
          <a:chOff x="0" y="0"/>
          <a:chExt cx="0" cy="0"/>
        </a:xfrm>
      </p:grpSpPr>
      <p:sp>
        <p:nvSpPr>
          <p:cNvPr id="7062" name="Google Shape;7062;p3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Multiplexing and demultiplexing</a:t>
            </a:r>
            <a:endParaRPr/>
          </a:p>
        </p:txBody>
      </p:sp>
      <p:sp>
        <p:nvSpPr>
          <p:cNvPr id="7063" name="Google Shape;7063;p3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IP target hosts only</a:t>
            </a:r>
            <a:endParaRPr/>
          </a:p>
          <a:p>
            <a:pPr indent="-342900" lvl="0" marL="457200" rtl="0" algn="l">
              <a:lnSpc>
                <a:spcPct val="125000"/>
              </a:lnSpc>
              <a:spcBef>
                <a:spcPts val="0"/>
              </a:spcBef>
              <a:spcAft>
                <a:spcPts val="0"/>
              </a:spcAft>
              <a:buSzPts val="1800"/>
              <a:buChar char="●"/>
            </a:pPr>
            <a:r>
              <a:rPr lang="en"/>
              <a:t>Hosts run many apps each with different requirements</a:t>
            </a:r>
            <a:endParaRPr/>
          </a:p>
          <a:p>
            <a:pPr indent="-342900" lvl="0" marL="457200" rtl="0" algn="l">
              <a:lnSpc>
                <a:spcPct val="125000"/>
              </a:lnSpc>
              <a:spcBef>
                <a:spcPts val="0"/>
              </a:spcBef>
              <a:spcAft>
                <a:spcPts val="0"/>
              </a:spcAft>
              <a:buSzPts val="1800"/>
              <a:buChar char="●"/>
            </a:pPr>
            <a:r>
              <a:rPr lang="en"/>
              <a:t>Ports now identify the “app” or “process”</a:t>
            </a:r>
            <a:endParaRPr/>
          </a:p>
          <a:p>
            <a:pPr indent="-342900" lvl="0" marL="457200" rtl="0" algn="l">
              <a:lnSpc>
                <a:spcPct val="125000"/>
              </a:lnSpc>
              <a:spcBef>
                <a:spcPts val="0"/>
              </a:spcBef>
              <a:spcAft>
                <a:spcPts val="0"/>
              </a:spcAft>
              <a:buSzPts val="1800"/>
              <a:buChar char="●"/>
            </a:pPr>
            <a:r>
              <a:rPr lang="en"/>
              <a:t>Sender multiplexes all its apps into TCP connections</a:t>
            </a:r>
            <a:endParaRPr/>
          </a:p>
          <a:p>
            <a:pPr indent="-342900" lvl="0" marL="457200" rtl="0" algn="l">
              <a:lnSpc>
                <a:spcPct val="125000"/>
              </a:lnSpc>
              <a:spcBef>
                <a:spcPts val="0"/>
              </a:spcBef>
              <a:spcAft>
                <a:spcPts val="0"/>
              </a:spcAft>
              <a:buSzPts val="1800"/>
              <a:buChar char="●"/>
            </a:pPr>
            <a:r>
              <a:rPr lang="en"/>
              <a:t>Receiver demultiplex TCP segments to each app based on connection pairs</a:t>
            </a:r>
            <a:endParaRPr/>
          </a:p>
        </p:txBody>
      </p:sp>
      <p:sp>
        <p:nvSpPr>
          <p:cNvPr id="7064" name="Google Shape;7064;p378"/>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065" name="Google Shape;7065;p378"/>
          <p:cNvCxnSpPr>
            <a:stCxn id="7066" idx="1"/>
            <a:endCxn id="7067" idx="3"/>
          </p:cNvCxnSpPr>
          <p:nvPr/>
        </p:nvCxnSpPr>
        <p:spPr>
          <a:xfrm flipH="1">
            <a:off x="2483063" y="3652050"/>
            <a:ext cx="3726300" cy="8100"/>
          </a:xfrm>
          <a:prstGeom prst="straightConnector1">
            <a:avLst/>
          </a:prstGeom>
          <a:noFill/>
          <a:ln cap="flat" cmpd="sng" w="9525">
            <a:solidFill>
              <a:schemeClr val="dk1"/>
            </a:solidFill>
            <a:prstDash val="solid"/>
            <a:round/>
            <a:headEnd len="med" w="med" type="none"/>
            <a:tailEnd len="med" w="med" type="none"/>
          </a:ln>
        </p:spPr>
      </p:cxnSp>
      <p:grpSp>
        <p:nvGrpSpPr>
          <p:cNvPr id="7068" name="Google Shape;7068;p378"/>
          <p:cNvGrpSpPr/>
          <p:nvPr/>
        </p:nvGrpSpPr>
        <p:grpSpPr>
          <a:xfrm>
            <a:off x="6209363" y="3390425"/>
            <a:ext cx="790176" cy="523250"/>
            <a:chOff x="6861863" y="3530550"/>
            <a:chExt cx="790176" cy="523250"/>
          </a:xfrm>
        </p:grpSpPr>
        <p:pic>
          <p:nvPicPr>
            <p:cNvPr id="7066" name="Google Shape;7066;p378"/>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069" name="Google Shape;7069;p378"/>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067" name="Google Shape;7067;p378"/>
          <p:cNvPicPr preferRelativeResize="0"/>
          <p:nvPr/>
        </p:nvPicPr>
        <p:blipFill rotWithShape="1">
          <a:blip r:embed="rId3">
            <a:alphaModFix/>
          </a:blip>
          <a:srcRect b="7747" l="12647" r="11801" t="6452"/>
          <a:stretch/>
        </p:blipFill>
        <p:spPr>
          <a:xfrm>
            <a:off x="1692900" y="3398650"/>
            <a:ext cx="790176" cy="523250"/>
          </a:xfrm>
          <a:prstGeom prst="rect">
            <a:avLst/>
          </a:prstGeom>
          <a:noFill/>
          <a:ln>
            <a:noFill/>
          </a:ln>
        </p:spPr>
      </p:pic>
      <p:sp>
        <p:nvSpPr>
          <p:cNvPr id="7070" name="Google Shape;7070;p378"/>
          <p:cNvSpPr txBox="1"/>
          <p:nvPr/>
        </p:nvSpPr>
        <p:spPr>
          <a:xfrm>
            <a:off x="1692900"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7071" name="Google Shape;7071;p378"/>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7072" name="Google Shape;7072;p378"/>
          <p:cNvSpPr txBox="1"/>
          <p:nvPr/>
        </p:nvSpPr>
        <p:spPr>
          <a:xfrm>
            <a:off x="389325"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App1-port 5555</a:t>
            </a:r>
            <a:endParaRPr sz="1100">
              <a:solidFill>
                <a:schemeClr val="dk1"/>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073" name="Google Shape;7073;p378"/>
          <p:cNvSpPr txBox="1"/>
          <p:nvPr/>
        </p:nvSpPr>
        <p:spPr>
          <a:xfrm>
            <a:off x="7083625" y="32445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AppX-port 53</a:t>
            </a:r>
            <a:endParaRPr sz="1100">
              <a:solidFill>
                <a:schemeClr val="dk1"/>
              </a:solidFill>
            </a:endParaRPr>
          </a:p>
          <a:p>
            <a:pPr indent="0" lvl="0" marL="0" rtl="0" algn="l">
              <a:spcBef>
                <a:spcPts val="0"/>
              </a:spcBef>
              <a:spcAft>
                <a:spcPts val="0"/>
              </a:spcAft>
              <a:buNone/>
            </a:pPr>
            <a:r>
              <a:rPr lang="en" sz="1100">
                <a:solidFill>
                  <a:schemeClr val="dk1"/>
                </a:solidFill>
              </a:rPr>
              <a:t>AppY-port 68</a:t>
            </a:r>
            <a:endParaRPr sz="1100">
              <a:solidFill>
                <a:schemeClr val="dk1"/>
              </a:solidFill>
            </a:endParaRPr>
          </a:p>
          <a:p>
            <a:pPr indent="0" lvl="0" marL="0" rtl="0" algn="l">
              <a:spcBef>
                <a:spcPts val="0"/>
              </a:spcBef>
              <a:spcAft>
                <a:spcPts val="0"/>
              </a:spcAft>
              <a:buNone/>
            </a:pPr>
            <a:r>
              <a:rPr lang="en" sz="1100">
                <a:solidFill>
                  <a:schemeClr val="dk1"/>
                </a:solidFill>
              </a:rPr>
              <a:t>AppZ-port 6978</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7" name="Shape 7077"/>
        <p:cNvGrpSpPr/>
        <p:nvPr/>
      </p:nvGrpSpPr>
      <p:grpSpPr>
        <a:xfrm>
          <a:off x="0" y="0"/>
          <a:ext cx="0" cy="0"/>
          <a:chOff x="0" y="0"/>
          <a:chExt cx="0" cy="0"/>
        </a:xfrm>
      </p:grpSpPr>
      <p:sp>
        <p:nvSpPr>
          <p:cNvPr id="7078" name="Google Shape;7078;p3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Establishment</a:t>
            </a:r>
            <a:endParaRPr/>
          </a:p>
        </p:txBody>
      </p:sp>
      <p:sp>
        <p:nvSpPr>
          <p:cNvPr id="7079" name="Google Shape;7079;p379"/>
          <p:cNvSpPr txBox="1"/>
          <p:nvPr>
            <p:ph idx="1" type="body"/>
          </p:nvPr>
        </p:nvSpPr>
        <p:spPr>
          <a:xfrm>
            <a:off x="311700" y="1152475"/>
            <a:ext cx="8520600" cy="18441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on 10.0.0.1 want to send data to AppX on 10.0.0.2 </a:t>
            </a:r>
            <a:endParaRPr/>
          </a:p>
          <a:p>
            <a:pPr indent="-342900" lvl="0" marL="457200" rtl="0" algn="l">
              <a:lnSpc>
                <a:spcPct val="125000"/>
              </a:lnSpc>
              <a:spcBef>
                <a:spcPts val="0"/>
              </a:spcBef>
              <a:spcAft>
                <a:spcPts val="0"/>
              </a:spcAft>
              <a:buSzPts val="1800"/>
              <a:buChar char="●"/>
            </a:pPr>
            <a:r>
              <a:rPr lang="en"/>
              <a:t>App1 sends SYN to AppX to synchronous sequence numbers</a:t>
            </a:r>
            <a:endParaRPr/>
          </a:p>
          <a:p>
            <a:pPr indent="-342900" lvl="0" marL="457200" rtl="0" algn="l">
              <a:lnSpc>
                <a:spcPct val="125000"/>
              </a:lnSpc>
              <a:spcBef>
                <a:spcPts val="0"/>
              </a:spcBef>
              <a:spcAft>
                <a:spcPts val="0"/>
              </a:spcAft>
              <a:buSzPts val="1800"/>
              <a:buChar char="●"/>
            </a:pPr>
            <a:r>
              <a:rPr lang="en"/>
              <a:t>AppX sends SYN/ACK to synchronous its sequence number</a:t>
            </a:r>
            <a:endParaRPr/>
          </a:p>
          <a:p>
            <a:pPr indent="-342900" lvl="0" marL="457200" rtl="0" algn="l">
              <a:lnSpc>
                <a:spcPct val="125000"/>
              </a:lnSpc>
              <a:spcBef>
                <a:spcPts val="0"/>
              </a:spcBef>
              <a:spcAft>
                <a:spcPts val="0"/>
              </a:spcAft>
              <a:buSzPts val="1800"/>
              <a:buChar char="●"/>
            </a:pPr>
            <a:r>
              <a:rPr lang="en"/>
              <a:t>App1 ACKs AppX SYN.</a:t>
            </a:r>
            <a:endParaRPr/>
          </a:p>
          <a:p>
            <a:pPr indent="-342900" lvl="0" marL="457200" rtl="0" algn="l">
              <a:lnSpc>
                <a:spcPct val="125000"/>
              </a:lnSpc>
              <a:spcBef>
                <a:spcPts val="0"/>
              </a:spcBef>
              <a:spcAft>
                <a:spcPts val="0"/>
              </a:spcAft>
              <a:buSzPts val="1800"/>
              <a:buChar char="●"/>
            </a:pPr>
            <a:r>
              <a:rPr lang="en"/>
              <a:t>Three way handshake</a:t>
            </a:r>
            <a:endParaRPr/>
          </a:p>
        </p:txBody>
      </p:sp>
      <p:sp>
        <p:nvSpPr>
          <p:cNvPr id="7080" name="Google Shape;7080;p379"/>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081" name="Google Shape;7081;p379"/>
          <p:cNvCxnSpPr/>
          <p:nvPr/>
        </p:nvCxnSpPr>
        <p:spPr>
          <a:xfrm flipH="1">
            <a:off x="2365250" y="3432625"/>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7082" name="Google Shape;7082;p379"/>
          <p:cNvGrpSpPr/>
          <p:nvPr/>
        </p:nvGrpSpPr>
        <p:grpSpPr>
          <a:xfrm>
            <a:off x="6209363" y="3390425"/>
            <a:ext cx="790176" cy="523250"/>
            <a:chOff x="6861863" y="3530550"/>
            <a:chExt cx="790176" cy="523250"/>
          </a:xfrm>
        </p:grpSpPr>
        <p:pic>
          <p:nvPicPr>
            <p:cNvPr id="7083" name="Google Shape;7083;p379"/>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084" name="Google Shape;7084;p379"/>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085" name="Google Shape;7085;p379"/>
          <p:cNvPicPr preferRelativeResize="0"/>
          <p:nvPr/>
        </p:nvPicPr>
        <p:blipFill rotWithShape="1">
          <a:blip r:embed="rId3">
            <a:alphaModFix/>
          </a:blip>
          <a:srcRect b="7747" l="12647" r="11801" t="6452"/>
          <a:stretch/>
        </p:blipFill>
        <p:spPr>
          <a:xfrm>
            <a:off x="1457275" y="3398650"/>
            <a:ext cx="790176" cy="523250"/>
          </a:xfrm>
          <a:prstGeom prst="rect">
            <a:avLst/>
          </a:prstGeom>
          <a:noFill/>
          <a:ln>
            <a:noFill/>
          </a:ln>
        </p:spPr>
      </p:pic>
      <p:sp>
        <p:nvSpPr>
          <p:cNvPr id="7086" name="Google Shape;7086;p379"/>
          <p:cNvSpPr txBox="1"/>
          <p:nvPr/>
        </p:nvSpPr>
        <p:spPr>
          <a:xfrm>
            <a:off x="1457275"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7087" name="Google Shape;7087;p379"/>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7088" name="Google Shape;7088;p379"/>
          <p:cNvSpPr txBox="1"/>
          <p:nvPr/>
        </p:nvSpPr>
        <p:spPr>
          <a:xfrm>
            <a:off x="153700"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089" name="Google Shape;7089;p379"/>
          <p:cNvSpPr txBox="1"/>
          <p:nvPr/>
        </p:nvSpPr>
        <p:spPr>
          <a:xfrm>
            <a:off x="7083600" y="31313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090" name="Google Shape;7090;p379"/>
          <p:cNvSpPr/>
          <p:nvPr/>
        </p:nvSpPr>
        <p:spPr>
          <a:xfrm>
            <a:off x="2639760" y="31083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091" name="Google Shape;7091;p379"/>
          <p:cNvSpPr/>
          <p:nvPr/>
        </p:nvSpPr>
        <p:spPr>
          <a:xfrm>
            <a:off x="3284007" y="31073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7092" name="Google Shape;7092;p379"/>
          <p:cNvCxnSpPr/>
          <p:nvPr/>
        </p:nvCxnSpPr>
        <p:spPr>
          <a:xfrm flipH="1">
            <a:off x="2327838" y="3958304"/>
            <a:ext cx="3726300" cy="8100"/>
          </a:xfrm>
          <a:prstGeom prst="straightConnector1">
            <a:avLst/>
          </a:prstGeom>
          <a:noFill/>
          <a:ln cap="flat" cmpd="sng" w="9525">
            <a:solidFill>
              <a:schemeClr val="dk1"/>
            </a:solidFill>
            <a:prstDash val="solid"/>
            <a:round/>
            <a:headEnd len="med" w="med" type="none"/>
            <a:tailEnd len="med" w="med" type="triangle"/>
          </a:ln>
        </p:spPr>
      </p:cxnSp>
      <p:cxnSp>
        <p:nvCxnSpPr>
          <p:cNvPr id="7093" name="Google Shape;7093;p379"/>
          <p:cNvCxnSpPr/>
          <p:nvPr/>
        </p:nvCxnSpPr>
        <p:spPr>
          <a:xfrm flipH="1">
            <a:off x="2405438" y="4501728"/>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094" name="Google Shape;7094;p379"/>
          <p:cNvSpPr/>
          <p:nvPr/>
        </p:nvSpPr>
        <p:spPr>
          <a:xfrm>
            <a:off x="4990998" y="31073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095" name="Google Shape;7095;p379"/>
          <p:cNvSpPr/>
          <p:nvPr/>
        </p:nvSpPr>
        <p:spPr>
          <a:xfrm>
            <a:off x="4519557" y="31083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096" name="Google Shape;7096;p379"/>
          <p:cNvSpPr/>
          <p:nvPr/>
        </p:nvSpPr>
        <p:spPr>
          <a:xfrm>
            <a:off x="3762500" y="31073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SYN</a:t>
            </a:r>
            <a:endParaRPr sz="700"/>
          </a:p>
        </p:txBody>
      </p:sp>
      <p:sp>
        <p:nvSpPr>
          <p:cNvPr id="7097" name="Google Shape;7097;p379"/>
          <p:cNvSpPr/>
          <p:nvPr/>
        </p:nvSpPr>
        <p:spPr>
          <a:xfrm>
            <a:off x="2639835" y="36362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098" name="Google Shape;7098;p379"/>
          <p:cNvSpPr/>
          <p:nvPr/>
        </p:nvSpPr>
        <p:spPr>
          <a:xfrm>
            <a:off x="3284082" y="363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099" name="Google Shape;7099;p379"/>
          <p:cNvSpPr/>
          <p:nvPr/>
        </p:nvSpPr>
        <p:spPr>
          <a:xfrm>
            <a:off x="4991073" y="36352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00" name="Google Shape;7100;p379"/>
          <p:cNvSpPr/>
          <p:nvPr/>
        </p:nvSpPr>
        <p:spPr>
          <a:xfrm>
            <a:off x="4519632" y="36362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101" name="Google Shape;7101;p379"/>
          <p:cNvSpPr/>
          <p:nvPr/>
        </p:nvSpPr>
        <p:spPr>
          <a:xfrm>
            <a:off x="3762575" y="36352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SYN/ACK</a:t>
            </a:r>
            <a:endParaRPr sz="700"/>
          </a:p>
        </p:txBody>
      </p:sp>
      <p:sp>
        <p:nvSpPr>
          <p:cNvPr id="7102" name="Google Shape;7102;p379"/>
          <p:cNvSpPr/>
          <p:nvPr/>
        </p:nvSpPr>
        <p:spPr>
          <a:xfrm>
            <a:off x="2639835" y="416522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03" name="Google Shape;7103;p379"/>
          <p:cNvSpPr/>
          <p:nvPr/>
        </p:nvSpPr>
        <p:spPr>
          <a:xfrm>
            <a:off x="3284082" y="41641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104" name="Google Shape;7104;p379"/>
          <p:cNvSpPr/>
          <p:nvPr/>
        </p:nvSpPr>
        <p:spPr>
          <a:xfrm>
            <a:off x="4991073" y="416418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05" name="Google Shape;7105;p379"/>
          <p:cNvSpPr/>
          <p:nvPr/>
        </p:nvSpPr>
        <p:spPr>
          <a:xfrm>
            <a:off x="4519632" y="416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06" name="Google Shape;7106;p379"/>
          <p:cNvSpPr/>
          <p:nvPr/>
        </p:nvSpPr>
        <p:spPr>
          <a:xfrm>
            <a:off x="3762575" y="416417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7107" name="Google Shape;7107;p379"/>
          <p:cNvSpPr/>
          <p:nvPr/>
        </p:nvSpPr>
        <p:spPr>
          <a:xfrm>
            <a:off x="7203700" y="39136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108" name="Google Shape;7108;p379"/>
          <p:cNvSpPr txBox="1"/>
          <p:nvPr/>
        </p:nvSpPr>
        <p:spPr>
          <a:xfrm>
            <a:off x="7279625" y="44484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7109" name="Google Shape;7109;p379"/>
          <p:cNvSpPr/>
          <p:nvPr/>
        </p:nvSpPr>
        <p:spPr>
          <a:xfrm>
            <a:off x="91725" y="410135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110" name="Google Shape;7110;p379"/>
          <p:cNvSpPr txBox="1"/>
          <p:nvPr/>
        </p:nvSpPr>
        <p:spPr>
          <a:xfrm>
            <a:off x="167650" y="463610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4" name="Shape 7114"/>
        <p:cNvGrpSpPr/>
        <p:nvPr/>
      </p:nvGrpSpPr>
      <p:grpSpPr>
        <a:xfrm>
          <a:off x="0" y="0"/>
          <a:ext cx="0" cy="0"/>
          <a:chOff x="0" y="0"/>
          <a:chExt cx="0" cy="0"/>
        </a:xfrm>
      </p:grpSpPr>
      <p:sp>
        <p:nvSpPr>
          <p:cNvPr id="7115" name="Google Shape;7115;p3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Sending data</a:t>
            </a:r>
            <a:endParaRPr/>
          </a:p>
        </p:txBody>
      </p:sp>
      <p:sp>
        <p:nvSpPr>
          <p:cNvPr id="7116" name="Google Shape;7116;p380"/>
          <p:cNvSpPr txBox="1"/>
          <p:nvPr>
            <p:ph idx="1" type="body"/>
          </p:nvPr>
        </p:nvSpPr>
        <p:spPr>
          <a:xfrm>
            <a:off x="311700" y="1152475"/>
            <a:ext cx="8520600" cy="18441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sends data to AppX</a:t>
            </a:r>
            <a:endParaRPr/>
          </a:p>
          <a:p>
            <a:pPr indent="-342900" lvl="0" marL="457200" rtl="0" algn="l">
              <a:lnSpc>
                <a:spcPct val="125000"/>
              </a:lnSpc>
              <a:spcBef>
                <a:spcPts val="0"/>
              </a:spcBef>
              <a:spcAft>
                <a:spcPts val="0"/>
              </a:spcAft>
              <a:buSzPts val="1800"/>
              <a:buChar char="●"/>
            </a:pPr>
            <a:r>
              <a:rPr lang="en"/>
              <a:t>App1 encapsulate the data in a segment and send it</a:t>
            </a:r>
            <a:endParaRPr/>
          </a:p>
          <a:p>
            <a:pPr indent="-342900" lvl="0" marL="457200" rtl="0" algn="l">
              <a:lnSpc>
                <a:spcPct val="125000"/>
              </a:lnSpc>
              <a:spcBef>
                <a:spcPts val="0"/>
              </a:spcBef>
              <a:spcAft>
                <a:spcPts val="0"/>
              </a:spcAft>
              <a:buSzPts val="1800"/>
              <a:buChar char="●"/>
            </a:pPr>
            <a:r>
              <a:rPr lang="en"/>
              <a:t>AppX acknowledges the segment</a:t>
            </a:r>
            <a:endParaRPr/>
          </a:p>
          <a:p>
            <a:pPr indent="-342900" lvl="0" marL="457200" rtl="0" algn="l">
              <a:lnSpc>
                <a:spcPct val="125000"/>
              </a:lnSpc>
              <a:spcBef>
                <a:spcPts val="0"/>
              </a:spcBef>
              <a:spcAft>
                <a:spcPts val="0"/>
              </a:spcAft>
              <a:buSzPts val="1800"/>
              <a:buChar char="●"/>
            </a:pPr>
            <a:r>
              <a:rPr lang="en"/>
              <a:t>Hint: Can App1 send new segment before ack of old segment arrives?</a:t>
            </a:r>
            <a:endParaRPr/>
          </a:p>
        </p:txBody>
      </p:sp>
      <p:sp>
        <p:nvSpPr>
          <p:cNvPr id="7117" name="Google Shape;7117;p380"/>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118" name="Google Shape;7118;p380"/>
          <p:cNvCxnSpPr/>
          <p:nvPr/>
        </p:nvCxnSpPr>
        <p:spPr>
          <a:xfrm flipH="1">
            <a:off x="2365250" y="3432625"/>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7119" name="Google Shape;7119;p380"/>
          <p:cNvGrpSpPr/>
          <p:nvPr/>
        </p:nvGrpSpPr>
        <p:grpSpPr>
          <a:xfrm>
            <a:off x="6209363" y="3390425"/>
            <a:ext cx="790176" cy="523250"/>
            <a:chOff x="6861863" y="3530550"/>
            <a:chExt cx="790176" cy="523250"/>
          </a:xfrm>
        </p:grpSpPr>
        <p:pic>
          <p:nvPicPr>
            <p:cNvPr id="7120" name="Google Shape;7120;p380"/>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121" name="Google Shape;7121;p380"/>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122" name="Google Shape;7122;p380"/>
          <p:cNvPicPr preferRelativeResize="0"/>
          <p:nvPr/>
        </p:nvPicPr>
        <p:blipFill rotWithShape="1">
          <a:blip r:embed="rId3">
            <a:alphaModFix/>
          </a:blip>
          <a:srcRect b="7747" l="12647" r="11801" t="6452"/>
          <a:stretch/>
        </p:blipFill>
        <p:spPr>
          <a:xfrm>
            <a:off x="1457275" y="3398650"/>
            <a:ext cx="790176" cy="523250"/>
          </a:xfrm>
          <a:prstGeom prst="rect">
            <a:avLst/>
          </a:prstGeom>
          <a:noFill/>
          <a:ln>
            <a:noFill/>
          </a:ln>
        </p:spPr>
      </p:pic>
      <p:sp>
        <p:nvSpPr>
          <p:cNvPr id="7123" name="Google Shape;7123;p380"/>
          <p:cNvSpPr txBox="1"/>
          <p:nvPr/>
        </p:nvSpPr>
        <p:spPr>
          <a:xfrm>
            <a:off x="1457275"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7124" name="Google Shape;7124;p380"/>
          <p:cNvSpPr txBox="1"/>
          <p:nvPr/>
        </p:nvSpPr>
        <p:spPr>
          <a:xfrm>
            <a:off x="6246763" y="39219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7125" name="Google Shape;7125;p380"/>
          <p:cNvSpPr txBox="1"/>
          <p:nvPr/>
        </p:nvSpPr>
        <p:spPr>
          <a:xfrm>
            <a:off x="153700" y="330800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126" name="Google Shape;7126;p380"/>
          <p:cNvSpPr txBox="1"/>
          <p:nvPr/>
        </p:nvSpPr>
        <p:spPr>
          <a:xfrm>
            <a:off x="7083600" y="31313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127" name="Google Shape;7127;p380"/>
          <p:cNvSpPr/>
          <p:nvPr/>
        </p:nvSpPr>
        <p:spPr>
          <a:xfrm>
            <a:off x="2639760" y="31083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28" name="Google Shape;7128;p380"/>
          <p:cNvSpPr/>
          <p:nvPr/>
        </p:nvSpPr>
        <p:spPr>
          <a:xfrm>
            <a:off x="3284007" y="31073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7129" name="Google Shape;7129;p380"/>
          <p:cNvCxnSpPr/>
          <p:nvPr/>
        </p:nvCxnSpPr>
        <p:spPr>
          <a:xfrm flipH="1">
            <a:off x="2327838" y="3958304"/>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7130" name="Google Shape;7130;p380"/>
          <p:cNvSpPr/>
          <p:nvPr/>
        </p:nvSpPr>
        <p:spPr>
          <a:xfrm>
            <a:off x="4990998" y="31073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31" name="Google Shape;7131;p380"/>
          <p:cNvSpPr/>
          <p:nvPr/>
        </p:nvSpPr>
        <p:spPr>
          <a:xfrm>
            <a:off x="4519557" y="31083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32" name="Google Shape;7132;p380"/>
          <p:cNvSpPr/>
          <p:nvPr/>
        </p:nvSpPr>
        <p:spPr>
          <a:xfrm>
            <a:off x="3762500" y="3107325"/>
            <a:ext cx="757200" cy="283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ls</a:t>
            </a:r>
            <a:endParaRPr sz="700"/>
          </a:p>
        </p:txBody>
      </p:sp>
      <p:sp>
        <p:nvSpPr>
          <p:cNvPr id="7133" name="Google Shape;7133;p380"/>
          <p:cNvSpPr/>
          <p:nvPr/>
        </p:nvSpPr>
        <p:spPr>
          <a:xfrm>
            <a:off x="2639835" y="36362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34" name="Google Shape;7134;p380"/>
          <p:cNvSpPr/>
          <p:nvPr/>
        </p:nvSpPr>
        <p:spPr>
          <a:xfrm>
            <a:off x="3284082" y="363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35" name="Google Shape;7135;p380"/>
          <p:cNvSpPr/>
          <p:nvPr/>
        </p:nvSpPr>
        <p:spPr>
          <a:xfrm>
            <a:off x="4991073" y="36352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36" name="Google Shape;7136;p380"/>
          <p:cNvSpPr/>
          <p:nvPr/>
        </p:nvSpPr>
        <p:spPr>
          <a:xfrm>
            <a:off x="4519632" y="36362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137" name="Google Shape;7137;p380"/>
          <p:cNvSpPr/>
          <p:nvPr/>
        </p:nvSpPr>
        <p:spPr>
          <a:xfrm>
            <a:off x="3762575" y="36352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7138" name="Google Shape;7138;p380"/>
          <p:cNvSpPr/>
          <p:nvPr/>
        </p:nvSpPr>
        <p:spPr>
          <a:xfrm>
            <a:off x="7203700" y="39136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139" name="Google Shape;7139;p380"/>
          <p:cNvSpPr txBox="1"/>
          <p:nvPr/>
        </p:nvSpPr>
        <p:spPr>
          <a:xfrm>
            <a:off x="7279625" y="44484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7140" name="Google Shape;7140;p380"/>
          <p:cNvSpPr/>
          <p:nvPr/>
        </p:nvSpPr>
        <p:spPr>
          <a:xfrm>
            <a:off x="91725" y="410135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141" name="Google Shape;7141;p380"/>
          <p:cNvSpPr txBox="1"/>
          <p:nvPr/>
        </p:nvSpPr>
        <p:spPr>
          <a:xfrm>
            <a:off x="167650" y="463610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5" name="Shape 7145"/>
        <p:cNvGrpSpPr/>
        <p:nvPr/>
      </p:nvGrpSpPr>
      <p:grpSpPr>
        <a:xfrm>
          <a:off x="0" y="0"/>
          <a:ext cx="0" cy="0"/>
          <a:chOff x="0" y="0"/>
          <a:chExt cx="0" cy="0"/>
        </a:xfrm>
      </p:grpSpPr>
      <p:sp>
        <p:nvSpPr>
          <p:cNvPr id="7146" name="Google Shape;7146;p3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Acknowledgment</a:t>
            </a:r>
            <a:endParaRPr/>
          </a:p>
        </p:txBody>
      </p:sp>
      <p:sp>
        <p:nvSpPr>
          <p:cNvPr id="7147" name="Google Shape;7147;p381"/>
          <p:cNvSpPr txBox="1"/>
          <p:nvPr>
            <p:ph idx="1" type="body"/>
          </p:nvPr>
        </p:nvSpPr>
        <p:spPr>
          <a:xfrm>
            <a:off x="311700" y="1140475"/>
            <a:ext cx="8520600" cy="572700"/>
          </a:xfrm>
          <a:prstGeom prst="rect">
            <a:avLst/>
          </a:prstGeom>
        </p:spPr>
        <p:txBody>
          <a:bodyPr anchorCtr="0" anchor="t" bIns="91425" lIns="91425" spcFirstLastPara="1" rIns="91425" wrap="square" tIns="91425">
            <a:normAutofit fontScale="62500"/>
          </a:bodyPr>
          <a:lstStyle/>
          <a:p>
            <a:pPr indent="-300037" lvl="0" marL="457200" rtl="0" algn="l">
              <a:lnSpc>
                <a:spcPct val="125000"/>
              </a:lnSpc>
              <a:spcBef>
                <a:spcPts val="0"/>
              </a:spcBef>
              <a:spcAft>
                <a:spcPts val="0"/>
              </a:spcAft>
              <a:buSzPct val="100000"/>
              <a:buChar char="●"/>
            </a:pPr>
            <a:r>
              <a:rPr lang="en"/>
              <a:t>App1 sends segment 1,2 and 3 to AppX</a:t>
            </a:r>
            <a:endParaRPr/>
          </a:p>
          <a:p>
            <a:pPr indent="-300037" lvl="0" marL="457200" rtl="0" algn="l">
              <a:lnSpc>
                <a:spcPct val="125000"/>
              </a:lnSpc>
              <a:spcBef>
                <a:spcPts val="0"/>
              </a:spcBef>
              <a:spcAft>
                <a:spcPts val="0"/>
              </a:spcAft>
              <a:buSzPct val="100000"/>
              <a:buChar char="●"/>
            </a:pPr>
            <a:r>
              <a:rPr lang="en"/>
              <a:t>AppX acknowledge all of them with a single ACK 3</a:t>
            </a:r>
            <a:endParaRPr/>
          </a:p>
        </p:txBody>
      </p:sp>
      <p:sp>
        <p:nvSpPr>
          <p:cNvPr id="7148" name="Google Shape;7148;p381"/>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149" name="Google Shape;7149;p381"/>
          <p:cNvCxnSpPr/>
          <p:nvPr/>
        </p:nvCxnSpPr>
        <p:spPr>
          <a:xfrm flipH="1">
            <a:off x="2356075" y="2134363"/>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7150" name="Google Shape;7150;p381"/>
          <p:cNvGrpSpPr/>
          <p:nvPr/>
        </p:nvGrpSpPr>
        <p:grpSpPr>
          <a:xfrm>
            <a:off x="6387938" y="2258725"/>
            <a:ext cx="790176" cy="523250"/>
            <a:chOff x="6861863" y="3530550"/>
            <a:chExt cx="790176" cy="523250"/>
          </a:xfrm>
        </p:grpSpPr>
        <p:pic>
          <p:nvPicPr>
            <p:cNvPr id="7151" name="Google Shape;7151;p381"/>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152" name="Google Shape;7152;p381"/>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153" name="Google Shape;7153;p381"/>
          <p:cNvPicPr preferRelativeResize="0"/>
          <p:nvPr/>
        </p:nvPicPr>
        <p:blipFill rotWithShape="1">
          <a:blip r:embed="rId3">
            <a:alphaModFix/>
          </a:blip>
          <a:srcRect b="7747" l="12647" r="11801" t="6452"/>
          <a:stretch/>
        </p:blipFill>
        <p:spPr>
          <a:xfrm>
            <a:off x="1429050" y="2193700"/>
            <a:ext cx="790176" cy="523250"/>
          </a:xfrm>
          <a:prstGeom prst="rect">
            <a:avLst/>
          </a:prstGeom>
          <a:noFill/>
          <a:ln>
            <a:noFill/>
          </a:ln>
        </p:spPr>
      </p:pic>
      <p:sp>
        <p:nvSpPr>
          <p:cNvPr id="7154" name="Google Shape;7154;p381"/>
          <p:cNvSpPr txBox="1"/>
          <p:nvPr/>
        </p:nvSpPr>
        <p:spPr>
          <a:xfrm>
            <a:off x="1429050" y="271695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7155" name="Google Shape;7155;p381"/>
          <p:cNvSpPr txBox="1"/>
          <p:nvPr/>
        </p:nvSpPr>
        <p:spPr>
          <a:xfrm>
            <a:off x="6425338" y="27902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7156" name="Google Shape;7156;p381"/>
          <p:cNvSpPr txBox="1"/>
          <p:nvPr/>
        </p:nvSpPr>
        <p:spPr>
          <a:xfrm>
            <a:off x="125475" y="210305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157" name="Google Shape;7157;p381"/>
          <p:cNvSpPr txBox="1"/>
          <p:nvPr/>
        </p:nvSpPr>
        <p:spPr>
          <a:xfrm>
            <a:off x="7262175" y="19996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158" name="Google Shape;7158;p381"/>
          <p:cNvSpPr/>
          <p:nvPr/>
        </p:nvSpPr>
        <p:spPr>
          <a:xfrm>
            <a:off x="2630585" y="181011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59" name="Google Shape;7159;p381"/>
          <p:cNvSpPr/>
          <p:nvPr/>
        </p:nvSpPr>
        <p:spPr>
          <a:xfrm>
            <a:off x="3274832" y="180906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7160" name="Google Shape;7160;p381"/>
          <p:cNvCxnSpPr/>
          <p:nvPr/>
        </p:nvCxnSpPr>
        <p:spPr>
          <a:xfrm flipH="1">
            <a:off x="2327838" y="3958304"/>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7161" name="Google Shape;7161;p381"/>
          <p:cNvSpPr/>
          <p:nvPr/>
        </p:nvSpPr>
        <p:spPr>
          <a:xfrm>
            <a:off x="4981823" y="180906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62" name="Google Shape;7162;p381"/>
          <p:cNvSpPr/>
          <p:nvPr/>
        </p:nvSpPr>
        <p:spPr>
          <a:xfrm>
            <a:off x="4510382" y="181011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63" name="Google Shape;7163;p381"/>
          <p:cNvSpPr/>
          <p:nvPr/>
        </p:nvSpPr>
        <p:spPr>
          <a:xfrm>
            <a:off x="3753325" y="1809063"/>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seq1</a:t>
            </a:r>
            <a:endParaRPr sz="700"/>
          </a:p>
        </p:txBody>
      </p:sp>
      <p:sp>
        <p:nvSpPr>
          <p:cNvPr id="7164" name="Google Shape;7164;p381"/>
          <p:cNvSpPr/>
          <p:nvPr/>
        </p:nvSpPr>
        <p:spPr>
          <a:xfrm>
            <a:off x="2639835" y="36362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65" name="Google Shape;7165;p381"/>
          <p:cNvSpPr/>
          <p:nvPr/>
        </p:nvSpPr>
        <p:spPr>
          <a:xfrm>
            <a:off x="3284082" y="36352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66" name="Google Shape;7166;p381"/>
          <p:cNvSpPr/>
          <p:nvPr/>
        </p:nvSpPr>
        <p:spPr>
          <a:xfrm>
            <a:off x="4991073" y="36352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67" name="Google Shape;7167;p381"/>
          <p:cNvSpPr/>
          <p:nvPr/>
        </p:nvSpPr>
        <p:spPr>
          <a:xfrm>
            <a:off x="4519632" y="36362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168" name="Google Shape;7168;p381"/>
          <p:cNvSpPr/>
          <p:nvPr/>
        </p:nvSpPr>
        <p:spPr>
          <a:xfrm>
            <a:off x="3762575" y="36352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ACK3</a:t>
            </a:r>
            <a:endParaRPr sz="700"/>
          </a:p>
        </p:txBody>
      </p:sp>
      <p:sp>
        <p:nvSpPr>
          <p:cNvPr id="7169" name="Google Shape;7169;p381"/>
          <p:cNvSpPr/>
          <p:nvPr/>
        </p:nvSpPr>
        <p:spPr>
          <a:xfrm>
            <a:off x="7382275" y="27819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170" name="Google Shape;7170;p381"/>
          <p:cNvSpPr txBox="1"/>
          <p:nvPr/>
        </p:nvSpPr>
        <p:spPr>
          <a:xfrm>
            <a:off x="7458200" y="33167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7171" name="Google Shape;7171;p381"/>
          <p:cNvSpPr/>
          <p:nvPr/>
        </p:nvSpPr>
        <p:spPr>
          <a:xfrm>
            <a:off x="63500" y="289640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172" name="Google Shape;7172;p381"/>
          <p:cNvSpPr txBox="1"/>
          <p:nvPr/>
        </p:nvSpPr>
        <p:spPr>
          <a:xfrm>
            <a:off x="139425" y="343115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cxnSp>
        <p:nvCxnSpPr>
          <p:cNvPr id="7173" name="Google Shape;7173;p381"/>
          <p:cNvCxnSpPr/>
          <p:nvPr/>
        </p:nvCxnSpPr>
        <p:spPr>
          <a:xfrm flipH="1">
            <a:off x="2356075" y="2563650"/>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174" name="Google Shape;7174;p381"/>
          <p:cNvSpPr/>
          <p:nvPr/>
        </p:nvSpPr>
        <p:spPr>
          <a:xfrm>
            <a:off x="2630585" y="22394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75" name="Google Shape;7175;p381"/>
          <p:cNvSpPr/>
          <p:nvPr/>
        </p:nvSpPr>
        <p:spPr>
          <a:xfrm>
            <a:off x="3274832" y="22383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176" name="Google Shape;7176;p381"/>
          <p:cNvSpPr/>
          <p:nvPr/>
        </p:nvSpPr>
        <p:spPr>
          <a:xfrm>
            <a:off x="4981823" y="22383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77" name="Google Shape;7177;p381"/>
          <p:cNvSpPr/>
          <p:nvPr/>
        </p:nvSpPr>
        <p:spPr>
          <a:xfrm>
            <a:off x="4510382" y="22394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78" name="Google Shape;7178;p381"/>
          <p:cNvSpPr/>
          <p:nvPr/>
        </p:nvSpPr>
        <p:spPr>
          <a:xfrm>
            <a:off x="3753325" y="22383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seq2</a:t>
            </a:r>
            <a:endParaRPr sz="700"/>
          </a:p>
        </p:txBody>
      </p:sp>
      <p:cxnSp>
        <p:nvCxnSpPr>
          <p:cNvPr id="7179" name="Google Shape;7179;p381"/>
          <p:cNvCxnSpPr/>
          <p:nvPr/>
        </p:nvCxnSpPr>
        <p:spPr>
          <a:xfrm flipH="1">
            <a:off x="2356075" y="3007059"/>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180" name="Google Shape;7180;p381"/>
          <p:cNvSpPr/>
          <p:nvPr/>
        </p:nvSpPr>
        <p:spPr>
          <a:xfrm>
            <a:off x="2630585" y="268280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181" name="Google Shape;7181;p381"/>
          <p:cNvSpPr/>
          <p:nvPr/>
        </p:nvSpPr>
        <p:spPr>
          <a:xfrm>
            <a:off x="3274832" y="268176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182" name="Google Shape;7182;p381"/>
          <p:cNvSpPr/>
          <p:nvPr/>
        </p:nvSpPr>
        <p:spPr>
          <a:xfrm>
            <a:off x="4981823" y="2681764"/>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183" name="Google Shape;7183;p381"/>
          <p:cNvSpPr/>
          <p:nvPr/>
        </p:nvSpPr>
        <p:spPr>
          <a:xfrm>
            <a:off x="4510382" y="268281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184" name="Google Shape;7184;p381"/>
          <p:cNvSpPr/>
          <p:nvPr/>
        </p:nvSpPr>
        <p:spPr>
          <a:xfrm>
            <a:off x="3753325" y="2681758"/>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seq3</a:t>
            </a:r>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Producing machine code</a:t>
            </a:r>
            <a:endParaRPr/>
          </a:p>
        </p:txBody>
      </p:sp>
      <p:pic>
        <p:nvPicPr>
          <p:cNvPr id="363" name="Google Shape;363;p49"/>
          <p:cNvPicPr preferRelativeResize="0"/>
          <p:nvPr/>
        </p:nvPicPr>
        <p:blipFill>
          <a:blip r:embed="rId3">
            <a:alphaModFix/>
          </a:blip>
          <a:stretch>
            <a:fillRect/>
          </a:stretch>
        </p:blipFill>
        <p:spPr>
          <a:xfrm>
            <a:off x="373925" y="1087050"/>
            <a:ext cx="4708144" cy="3820975"/>
          </a:xfrm>
          <a:prstGeom prst="rect">
            <a:avLst/>
          </a:prstGeom>
          <a:noFill/>
          <a:ln>
            <a:noFill/>
          </a:ln>
        </p:spPr>
      </p:pic>
      <p:cxnSp>
        <p:nvCxnSpPr>
          <p:cNvPr id="364" name="Google Shape;364;p49"/>
          <p:cNvCxnSpPr/>
          <p:nvPr/>
        </p:nvCxnSpPr>
        <p:spPr>
          <a:xfrm>
            <a:off x="4146650" y="1633750"/>
            <a:ext cx="851400" cy="0"/>
          </a:xfrm>
          <a:prstGeom prst="straightConnector1">
            <a:avLst/>
          </a:prstGeom>
          <a:noFill/>
          <a:ln cap="flat" cmpd="sng" w="9525">
            <a:solidFill>
              <a:schemeClr val="dk1"/>
            </a:solidFill>
            <a:prstDash val="solid"/>
            <a:round/>
            <a:headEnd len="med" w="med" type="none"/>
            <a:tailEnd len="med" w="med" type="triangle"/>
          </a:ln>
        </p:spPr>
      </p:cxnSp>
      <p:sp>
        <p:nvSpPr>
          <p:cNvPr id="365" name="Google Shape;365;p49"/>
          <p:cNvSpPr txBox="1"/>
          <p:nvPr/>
        </p:nvSpPr>
        <p:spPr>
          <a:xfrm>
            <a:off x="4073575" y="1190700"/>
            <a:ext cx="15576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Compile</a:t>
            </a:r>
            <a:endParaRPr sz="1800">
              <a:solidFill>
                <a:schemeClr val="lt2"/>
              </a:solidFill>
            </a:endParaRPr>
          </a:p>
        </p:txBody>
      </p:sp>
      <p:pic>
        <p:nvPicPr>
          <p:cNvPr id="366" name="Google Shape;366;p49"/>
          <p:cNvPicPr preferRelativeResize="0"/>
          <p:nvPr/>
        </p:nvPicPr>
        <p:blipFill>
          <a:blip r:embed="rId4">
            <a:alphaModFix/>
          </a:blip>
          <a:stretch>
            <a:fillRect/>
          </a:stretch>
        </p:blipFill>
        <p:spPr>
          <a:xfrm>
            <a:off x="5177175" y="2188838"/>
            <a:ext cx="3809399" cy="1617400"/>
          </a:xfrm>
          <a:prstGeom prst="rect">
            <a:avLst/>
          </a:prstGeom>
          <a:noFill/>
          <a:ln>
            <a:noFill/>
          </a:ln>
        </p:spPr>
      </p:pic>
      <p:cxnSp>
        <p:nvCxnSpPr>
          <p:cNvPr id="367" name="Google Shape;367;p49"/>
          <p:cNvCxnSpPr/>
          <p:nvPr/>
        </p:nvCxnSpPr>
        <p:spPr>
          <a:xfrm>
            <a:off x="4859675" y="1855250"/>
            <a:ext cx="6900" cy="3011400"/>
          </a:xfrm>
          <a:prstGeom prst="straightConnector1">
            <a:avLst/>
          </a:prstGeom>
          <a:noFill/>
          <a:ln cap="flat" cmpd="sng" w="9525">
            <a:solidFill>
              <a:srgbClr val="EA9999"/>
            </a:solidFill>
            <a:prstDash val="solid"/>
            <a:round/>
            <a:headEnd len="med" w="med" type="none"/>
            <a:tailEnd len="med" w="med" type="none"/>
          </a:ln>
        </p:spPr>
      </p:cxnSp>
      <p:sp>
        <p:nvSpPr>
          <p:cNvPr id="368" name="Google Shape;368;p49"/>
          <p:cNvSpPr txBox="1"/>
          <p:nvPr/>
        </p:nvSpPr>
        <p:spPr>
          <a:xfrm>
            <a:off x="1540000" y="4617350"/>
            <a:ext cx="15576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 code</a:t>
            </a:r>
            <a:endParaRPr sz="1800">
              <a:solidFill>
                <a:schemeClr val="lt2"/>
              </a:solidFill>
            </a:endParaRPr>
          </a:p>
        </p:txBody>
      </p:sp>
      <p:sp>
        <p:nvSpPr>
          <p:cNvPr id="369" name="Google Shape;369;p49"/>
          <p:cNvSpPr txBox="1"/>
          <p:nvPr/>
        </p:nvSpPr>
        <p:spPr>
          <a:xfrm>
            <a:off x="6365150" y="4368050"/>
            <a:ext cx="1557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Assembly</a:t>
            </a:r>
            <a:endParaRPr sz="1800">
              <a:solidFill>
                <a:schemeClr val="lt2"/>
              </a:solidFill>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8" name="Shape 7188"/>
        <p:cNvGrpSpPr/>
        <p:nvPr/>
      </p:nvGrpSpPr>
      <p:grpSpPr>
        <a:xfrm>
          <a:off x="0" y="0"/>
          <a:ext cx="0" cy="0"/>
          <a:chOff x="0" y="0"/>
          <a:chExt cx="0" cy="0"/>
        </a:xfrm>
      </p:grpSpPr>
      <p:sp>
        <p:nvSpPr>
          <p:cNvPr id="7189" name="Google Shape;7189;p3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Lost data</a:t>
            </a:r>
            <a:endParaRPr/>
          </a:p>
        </p:txBody>
      </p:sp>
      <p:sp>
        <p:nvSpPr>
          <p:cNvPr id="7190" name="Google Shape;7190;p382"/>
          <p:cNvSpPr txBox="1"/>
          <p:nvPr>
            <p:ph idx="1" type="body"/>
          </p:nvPr>
        </p:nvSpPr>
        <p:spPr>
          <a:xfrm>
            <a:off x="311700" y="994300"/>
            <a:ext cx="5321400" cy="772800"/>
          </a:xfrm>
          <a:prstGeom prst="rect">
            <a:avLst/>
          </a:prstGeom>
        </p:spPr>
        <p:txBody>
          <a:bodyPr anchorCtr="0" anchor="t" bIns="91425" lIns="91425" spcFirstLastPara="1" rIns="91425" wrap="square" tIns="91425">
            <a:normAutofit fontScale="62500" lnSpcReduction="10000"/>
          </a:bodyPr>
          <a:lstStyle/>
          <a:p>
            <a:pPr indent="-300037" lvl="0" marL="457200" rtl="0" algn="l">
              <a:lnSpc>
                <a:spcPct val="125000"/>
              </a:lnSpc>
              <a:spcBef>
                <a:spcPts val="0"/>
              </a:spcBef>
              <a:spcAft>
                <a:spcPts val="0"/>
              </a:spcAft>
              <a:buSzPct val="100000"/>
              <a:buChar char="●"/>
            </a:pPr>
            <a:r>
              <a:rPr lang="en"/>
              <a:t>App1 sends segment 1,2 and 3 to AppX</a:t>
            </a:r>
            <a:endParaRPr/>
          </a:p>
          <a:p>
            <a:pPr indent="-300037" lvl="0" marL="457200" rtl="0" algn="l">
              <a:lnSpc>
                <a:spcPct val="125000"/>
              </a:lnSpc>
              <a:spcBef>
                <a:spcPts val="0"/>
              </a:spcBef>
              <a:spcAft>
                <a:spcPts val="0"/>
              </a:spcAft>
              <a:buSzPct val="100000"/>
              <a:buChar char="●"/>
            </a:pPr>
            <a:r>
              <a:rPr lang="en"/>
              <a:t>Seg 3 is lost, AppX acknowledge 3</a:t>
            </a:r>
            <a:endParaRPr/>
          </a:p>
          <a:p>
            <a:pPr indent="-300037" lvl="0" marL="457200" rtl="0" algn="l">
              <a:lnSpc>
                <a:spcPct val="125000"/>
              </a:lnSpc>
              <a:spcBef>
                <a:spcPts val="0"/>
              </a:spcBef>
              <a:spcAft>
                <a:spcPts val="0"/>
              </a:spcAft>
              <a:buSzPct val="100000"/>
              <a:buChar char="●"/>
            </a:pPr>
            <a:r>
              <a:rPr lang="en"/>
              <a:t>App1 resend Seq 3 </a:t>
            </a:r>
            <a:endParaRPr/>
          </a:p>
        </p:txBody>
      </p:sp>
      <p:sp>
        <p:nvSpPr>
          <p:cNvPr id="7191" name="Google Shape;7191;p382"/>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192" name="Google Shape;7192;p382"/>
          <p:cNvCxnSpPr/>
          <p:nvPr/>
        </p:nvCxnSpPr>
        <p:spPr>
          <a:xfrm flipH="1">
            <a:off x="2356075" y="2134363"/>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7193" name="Google Shape;7193;p382"/>
          <p:cNvGrpSpPr/>
          <p:nvPr/>
        </p:nvGrpSpPr>
        <p:grpSpPr>
          <a:xfrm>
            <a:off x="6387938" y="2258725"/>
            <a:ext cx="790176" cy="523250"/>
            <a:chOff x="6861863" y="3530550"/>
            <a:chExt cx="790176" cy="523250"/>
          </a:xfrm>
        </p:grpSpPr>
        <p:pic>
          <p:nvPicPr>
            <p:cNvPr id="7194" name="Google Shape;7194;p382"/>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195" name="Google Shape;7195;p382"/>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196" name="Google Shape;7196;p382"/>
          <p:cNvPicPr preferRelativeResize="0"/>
          <p:nvPr/>
        </p:nvPicPr>
        <p:blipFill rotWithShape="1">
          <a:blip r:embed="rId3">
            <a:alphaModFix/>
          </a:blip>
          <a:srcRect b="7747" l="12647" r="11801" t="6452"/>
          <a:stretch/>
        </p:blipFill>
        <p:spPr>
          <a:xfrm>
            <a:off x="1429050" y="2193700"/>
            <a:ext cx="790176" cy="523250"/>
          </a:xfrm>
          <a:prstGeom prst="rect">
            <a:avLst/>
          </a:prstGeom>
          <a:noFill/>
          <a:ln>
            <a:noFill/>
          </a:ln>
        </p:spPr>
      </p:pic>
      <p:sp>
        <p:nvSpPr>
          <p:cNvPr id="7197" name="Google Shape;7197;p382"/>
          <p:cNvSpPr txBox="1"/>
          <p:nvPr/>
        </p:nvSpPr>
        <p:spPr>
          <a:xfrm>
            <a:off x="1429050" y="271695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7198" name="Google Shape;7198;p382"/>
          <p:cNvSpPr txBox="1"/>
          <p:nvPr/>
        </p:nvSpPr>
        <p:spPr>
          <a:xfrm>
            <a:off x="6425338" y="2790200"/>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7199" name="Google Shape;7199;p382"/>
          <p:cNvSpPr txBox="1"/>
          <p:nvPr/>
        </p:nvSpPr>
        <p:spPr>
          <a:xfrm>
            <a:off x="125475" y="210305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200" name="Google Shape;7200;p382"/>
          <p:cNvSpPr txBox="1"/>
          <p:nvPr/>
        </p:nvSpPr>
        <p:spPr>
          <a:xfrm>
            <a:off x="7262175" y="19996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201" name="Google Shape;7201;p382"/>
          <p:cNvSpPr/>
          <p:nvPr/>
        </p:nvSpPr>
        <p:spPr>
          <a:xfrm>
            <a:off x="2630585" y="181011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02" name="Google Shape;7202;p382"/>
          <p:cNvSpPr/>
          <p:nvPr/>
        </p:nvSpPr>
        <p:spPr>
          <a:xfrm>
            <a:off x="3274832" y="180906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7203" name="Google Shape;7203;p382"/>
          <p:cNvCxnSpPr/>
          <p:nvPr/>
        </p:nvCxnSpPr>
        <p:spPr>
          <a:xfrm flipH="1">
            <a:off x="2306671" y="3729704"/>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7204" name="Google Shape;7204;p382"/>
          <p:cNvSpPr/>
          <p:nvPr/>
        </p:nvSpPr>
        <p:spPr>
          <a:xfrm>
            <a:off x="4981823" y="180906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05" name="Google Shape;7205;p382"/>
          <p:cNvSpPr/>
          <p:nvPr/>
        </p:nvSpPr>
        <p:spPr>
          <a:xfrm>
            <a:off x="4510382" y="1810118"/>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06" name="Google Shape;7206;p382"/>
          <p:cNvSpPr/>
          <p:nvPr/>
        </p:nvSpPr>
        <p:spPr>
          <a:xfrm>
            <a:off x="3753325" y="1809063"/>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seq1</a:t>
            </a:r>
            <a:endParaRPr sz="700"/>
          </a:p>
        </p:txBody>
      </p:sp>
      <p:sp>
        <p:nvSpPr>
          <p:cNvPr id="7207" name="Google Shape;7207;p382"/>
          <p:cNvSpPr/>
          <p:nvPr/>
        </p:nvSpPr>
        <p:spPr>
          <a:xfrm>
            <a:off x="2618668" y="3407675"/>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08" name="Google Shape;7208;p382"/>
          <p:cNvSpPr/>
          <p:nvPr/>
        </p:nvSpPr>
        <p:spPr>
          <a:xfrm>
            <a:off x="3262915" y="340663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09" name="Google Shape;7209;p382"/>
          <p:cNvSpPr/>
          <p:nvPr/>
        </p:nvSpPr>
        <p:spPr>
          <a:xfrm>
            <a:off x="4969907" y="3406631"/>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10" name="Google Shape;7210;p382"/>
          <p:cNvSpPr/>
          <p:nvPr/>
        </p:nvSpPr>
        <p:spPr>
          <a:xfrm>
            <a:off x="4498465" y="3407681"/>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11" name="Google Shape;7211;p382"/>
          <p:cNvSpPr/>
          <p:nvPr/>
        </p:nvSpPr>
        <p:spPr>
          <a:xfrm>
            <a:off x="3741408" y="3406625"/>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ACK2</a:t>
            </a:r>
            <a:endParaRPr sz="700"/>
          </a:p>
        </p:txBody>
      </p:sp>
      <p:sp>
        <p:nvSpPr>
          <p:cNvPr id="7212" name="Google Shape;7212;p382"/>
          <p:cNvSpPr/>
          <p:nvPr/>
        </p:nvSpPr>
        <p:spPr>
          <a:xfrm>
            <a:off x="7382275" y="27819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213" name="Google Shape;7213;p382"/>
          <p:cNvSpPr txBox="1"/>
          <p:nvPr/>
        </p:nvSpPr>
        <p:spPr>
          <a:xfrm>
            <a:off x="7458200" y="33167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7214" name="Google Shape;7214;p382"/>
          <p:cNvSpPr/>
          <p:nvPr/>
        </p:nvSpPr>
        <p:spPr>
          <a:xfrm>
            <a:off x="63500" y="289640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215" name="Google Shape;7215;p382"/>
          <p:cNvSpPr txBox="1"/>
          <p:nvPr/>
        </p:nvSpPr>
        <p:spPr>
          <a:xfrm>
            <a:off x="139425" y="343115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cxnSp>
        <p:nvCxnSpPr>
          <p:cNvPr id="7216" name="Google Shape;7216;p382"/>
          <p:cNvCxnSpPr/>
          <p:nvPr/>
        </p:nvCxnSpPr>
        <p:spPr>
          <a:xfrm flipH="1">
            <a:off x="2356075" y="2563650"/>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217" name="Google Shape;7217;p382"/>
          <p:cNvSpPr/>
          <p:nvPr/>
        </p:nvSpPr>
        <p:spPr>
          <a:xfrm>
            <a:off x="2630585" y="22394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18" name="Google Shape;7218;p382"/>
          <p:cNvSpPr/>
          <p:nvPr/>
        </p:nvSpPr>
        <p:spPr>
          <a:xfrm>
            <a:off x="3274832" y="22383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19" name="Google Shape;7219;p382"/>
          <p:cNvSpPr/>
          <p:nvPr/>
        </p:nvSpPr>
        <p:spPr>
          <a:xfrm>
            <a:off x="4981823" y="22383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20" name="Google Shape;7220;p382"/>
          <p:cNvSpPr/>
          <p:nvPr/>
        </p:nvSpPr>
        <p:spPr>
          <a:xfrm>
            <a:off x="4510382" y="22394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21" name="Google Shape;7221;p382"/>
          <p:cNvSpPr/>
          <p:nvPr/>
        </p:nvSpPr>
        <p:spPr>
          <a:xfrm>
            <a:off x="3753325" y="22383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seq2</a:t>
            </a:r>
            <a:endParaRPr sz="700"/>
          </a:p>
        </p:txBody>
      </p:sp>
      <p:cxnSp>
        <p:nvCxnSpPr>
          <p:cNvPr id="7222" name="Google Shape;7222;p382"/>
          <p:cNvCxnSpPr/>
          <p:nvPr/>
        </p:nvCxnSpPr>
        <p:spPr>
          <a:xfrm flipH="1">
            <a:off x="2356075" y="3007059"/>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223" name="Google Shape;7223;p382"/>
          <p:cNvSpPr/>
          <p:nvPr/>
        </p:nvSpPr>
        <p:spPr>
          <a:xfrm>
            <a:off x="2630585" y="268280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24" name="Google Shape;7224;p382"/>
          <p:cNvSpPr/>
          <p:nvPr/>
        </p:nvSpPr>
        <p:spPr>
          <a:xfrm>
            <a:off x="3274832" y="268176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25" name="Google Shape;7225;p382"/>
          <p:cNvSpPr/>
          <p:nvPr/>
        </p:nvSpPr>
        <p:spPr>
          <a:xfrm>
            <a:off x="4981823" y="2681764"/>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26" name="Google Shape;7226;p382"/>
          <p:cNvSpPr/>
          <p:nvPr/>
        </p:nvSpPr>
        <p:spPr>
          <a:xfrm>
            <a:off x="4510382" y="2682814"/>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27" name="Google Shape;7227;p382"/>
          <p:cNvSpPr/>
          <p:nvPr/>
        </p:nvSpPr>
        <p:spPr>
          <a:xfrm>
            <a:off x="3753325" y="2681758"/>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seq3</a:t>
            </a:r>
            <a:endParaRPr sz="700"/>
          </a:p>
        </p:txBody>
      </p:sp>
      <p:sp>
        <p:nvSpPr>
          <p:cNvPr id="7228" name="Google Shape;7228;p382"/>
          <p:cNvSpPr/>
          <p:nvPr/>
        </p:nvSpPr>
        <p:spPr>
          <a:xfrm>
            <a:off x="5523050" y="2602500"/>
            <a:ext cx="726600" cy="5727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9" name="Google Shape;7229;p382"/>
          <p:cNvCxnSpPr/>
          <p:nvPr/>
        </p:nvCxnSpPr>
        <p:spPr>
          <a:xfrm flipH="1">
            <a:off x="2327850" y="4370184"/>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230" name="Google Shape;7230;p382"/>
          <p:cNvSpPr/>
          <p:nvPr/>
        </p:nvSpPr>
        <p:spPr>
          <a:xfrm>
            <a:off x="2602360" y="404593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31" name="Google Shape;7231;p382"/>
          <p:cNvSpPr/>
          <p:nvPr/>
        </p:nvSpPr>
        <p:spPr>
          <a:xfrm>
            <a:off x="3246607" y="4044889"/>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32" name="Google Shape;7232;p382"/>
          <p:cNvSpPr/>
          <p:nvPr/>
        </p:nvSpPr>
        <p:spPr>
          <a:xfrm>
            <a:off x="4953598" y="4044889"/>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33" name="Google Shape;7233;p382"/>
          <p:cNvSpPr/>
          <p:nvPr/>
        </p:nvSpPr>
        <p:spPr>
          <a:xfrm>
            <a:off x="4482157" y="4045939"/>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34" name="Google Shape;7234;p382"/>
          <p:cNvSpPr/>
          <p:nvPr/>
        </p:nvSpPr>
        <p:spPr>
          <a:xfrm>
            <a:off x="3725100" y="4044883"/>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seq3</a:t>
            </a:r>
            <a:endParaRPr sz="700"/>
          </a:p>
        </p:txBody>
      </p:sp>
      <p:cxnSp>
        <p:nvCxnSpPr>
          <p:cNvPr id="7235" name="Google Shape;7235;p382"/>
          <p:cNvCxnSpPr/>
          <p:nvPr/>
        </p:nvCxnSpPr>
        <p:spPr>
          <a:xfrm flipH="1">
            <a:off x="2278013" y="4843979"/>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7236" name="Google Shape;7236;p382"/>
          <p:cNvSpPr/>
          <p:nvPr/>
        </p:nvSpPr>
        <p:spPr>
          <a:xfrm>
            <a:off x="2590010" y="452195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37" name="Google Shape;7237;p382"/>
          <p:cNvSpPr/>
          <p:nvPr/>
        </p:nvSpPr>
        <p:spPr>
          <a:xfrm>
            <a:off x="3234257" y="45209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38" name="Google Shape;7238;p382"/>
          <p:cNvSpPr/>
          <p:nvPr/>
        </p:nvSpPr>
        <p:spPr>
          <a:xfrm>
            <a:off x="4941248" y="452090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39" name="Google Shape;7239;p382"/>
          <p:cNvSpPr/>
          <p:nvPr/>
        </p:nvSpPr>
        <p:spPr>
          <a:xfrm>
            <a:off x="4469807" y="45219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40" name="Google Shape;7240;p382"/>
          <p:cNvSpPr/>
          <p:nvPr/>
        </p:nvSpPr>
        <p:spPr>
          <a:xfrm>
            <a:off x="3712750" y="452090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ACK3</a:t>
            </a:r>
            <a:endParaRPr sz="700"/>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4" name="Shape 7244"/>
        <p:cNvGrpSpPr/>
        <p:nvPr/>
      </p:nvGrpSpPr>
      <p:grpSpPr>
        <a:xfrm>
          <a:off x="0" y="0"/>
          <a:ext cx="0" cy="0"/>
          <a:chOff x="0" y="0"/>
          <a:chExt cx="0" cy="0"/>
        </a:xfrm>
      </p:grpSpPr>
      <p:sp>
        <p:nvSpPr>
          <p:cNvPr id="7245" name="Google Shape;7245;p3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 Connection</a:t>
            </a:r>
            <a:endParaRPr/>
          </a:p>
        </p:txBody>
      </p:sp>
      <p:sp>
        <p:nvSpPr>
          <p:cNvPr id="7246" name="Google Shape;7246;p383"/>
          <p:cNvSpPr txBox="1"/>
          <p:nvPr>
            <p:ph idx="1" type="body"/>
          </p:nvPr>
        </p:nvSpPr>
        <p:spPr>
          <a:xfrm>
            <a:off x="311700" y="1152475"/>
            <a:ext cx="8520600" cy="18441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App1 wants to close the connection</a:t>
            </a:r>
            <a:endParaRPr/>
          </a:p>
          <a:p>
            <a:pPr indent="-342900" lvl="0" marL="457200" rtl="0" algn="l">
              <a:lnSpc>
                <a:spcPct val="125000"/>
              </a:lnSpc>
              <a:spcBef>
                <a:spcPts val="0"/>
              </a:spcBef>
              <a:spcAft>
                <a:spcPts val="0"/>
              </a:spcAft>
              <a:buSzPts val="1800"/>
              <a:buChar char="●"/>
            </a:pPr>
            <a:r>
              <a:rPr lang="en"/>
              <a:t>App1 sends FIN, AppX ACK</a:t>
            </a:r>
            <a:endParaRPr/>
          </a:p>
          <a:p>
            <a:pPr indent="-342900" lvl="0" marL="457200" rtl="0" algn="l">
              <a:lnSpc>
                <a:spcPct val="125000"/>
              </a:lnSpc>
              <a:spcBef>
                <a:spcPts val="0"/>
              </a:spcBef>
              <a:spcAft>
                <a:spcPts val="0"/>
              </a:spcAft>
              <a:buSzPts val="1800"/>
              <a:buChar char="●"/>
            </a:pPr>
            <a:r>
              <a:rPr lang="en"/>
              <a:t>AppX sends FIN, App1 ACK</a:t>
            </a:r>
            <a:endParaRPr/>
          </a:p>
          <a:p>
            <a:pPr indent="-342900" lvl="0" marL="457200" rtl="0" algn="l">
              <a:lnSpc>
                <a:spcPct val="125000"/>
              </a:lnSpc>
              <a:spcBef>
                <a:spcPts val="0"/>
              </a:spcBef>
              <a:spcAft>
                <a:spcPts val="0"/>
              </a:spcAft>
              <a:buSzPts val="1800"/>
              <a:buChar char="●"/>
            </a:pPr>
            <a:r>
              <a:rPr lang="en"/>
              <a:t>Four way handshake</a:t>
            </a:r>
            <a:endParaRPr/>
          </a:p>
          <a:p>
            <a:pPr indent="0" lvl="0" marL="0" rtl="0" algn="l">
              <a:lnSpc>
                <a:spcPct val="125000"/>
              </a:lnSpc>
              <a:spcBef>
                <a:spcPts val="0"/>
              </a:spcBef>
              <a:spcAft>
                <a:spcPts val="0"/>
              </a:spcAft>
              <a:buNone/>
            </a:pPr>
            <a:r>
              <a:t/>
            </a:r>
            <a:endParaRPr/>
          </a:p>
        </p:txBody>
      </p:sp>
      <p:sp>
        <p:nvSpPr>
          <p:cNvPr id="7247" name="Google Shape;7247;p383"/>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cxnSp>
        <p:nvCxnSpPr>
          <p:cNvPr id="7248" name="Google Shape;7248;p383"/>
          <p:cNvCxnSpPr/>
          <p:nvPr/>
        </p:nvCxnSpPr>
        <p:spPr>
          <a:xfrm flipH="1">
            <a:off x="2358200" y="3016350"/>
            <a:ext cx="3726300" cy="8100"/>
          </a:xfrm>
          <a:prstGeom prst="straightConnector1">
            <a:avLst/>
          </a:prstGeom>
          <a:noFill/>
          <a:ln cap="flat" cmpd="sng" w="9525">
            <a:solidFill>
              <a:schemeClr val="dk1"/>
            </a:solidFill>
            <a:prstDash val="solid"/>
            <a:round/>
            <a:headEnd len="med" w="med" type="triangle"/>
            <a:tailEnd len="med" w="med" type="none"/>
          </a:ln>
        </p:spPr>
      </p:cxnSp>
      <p:grpSp>
        <p:nvGrpSpPr>
          <p:cNvPr id="7249" name="Google Shape;7249;p383"/>
          <p:cNvGrpSpPr/>
          <p:nvPr/>
        </p:nvGrpSpPr>
        <p:grpSpPr>
          <a:xfrm>
            <a:off x="6202313" y="2974150"/>
            <a:ext cx="790176" cy="523250"/>
            <a:chOff x="6861863" y="3530550"/>
            <a:chExt cx="790176" cy="523250"/>
          </a:xfrm>
        </p:grpSpPr>
        <p:pic>
          <p:nvPicPr>
            <p:cNvPr id="7250" name="Google Shape;7250;p383"/>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251" name="Google Shape;7251;p383"/>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252" name="Google Shape;7252;p383"/>
          <p:cNvPicPr preferRelativeResize="0"/>
          <p:nvPr/>
        </p:nvPicPr>
        <p:blipFill rotWithShape="1">
          <a:blip r:embed="rId3">
            <a:alphaModFix/>
          </a:blip>
          <a:srcRect b="7747" l="12647" r="11801" t="6452"/>
          <a:stretch/>
        </p:blipFill>
        <p:spPr>
          <a:xfrm>
            <a:off x="1450225" y="2982375"/>
            <a:ext cx="790176" cy="523250"/>
          </a:xfrm>
          <a:prstGeom prst="rect">
            <a:avLst/>
          </a:prstGeom>
          <a:noFill/>
          <a:ln>
            <a:noFill/>
          </a:ln>
        </p:spPr>
      </p:pic>
      <p:sp>
        <p:nvSpPr>
          <p:cNvPr id="7253" name="Google Shape;7253;p383"/>
          <p:cNvSpPr txBox="1"/>
          <p:nvPr/>
        </p:nvSpPr>
        <p:spPr>
          <a:xfrm>
            <a:off x="1450225" y="3505625"/>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10.0.0.1</a:t>
            </a:r>
            <a:endParaRPr sz="1100">
              <a:solidFill>
                <a:schemeClr val="dk1"/>
              </a:solidFill>
            </a:endParaRPr>
          </a:p>
        </p:txBody>
      </p:sp>
      <p:sp>
        <p:nvSpPr>
          <p:cNvPr id="7254" name="Google Shape;7254;p383"/>
          <p:cNvSpPr txBox="1"/>
          <p:nvPr/>
        </p:nvSpPr>
        <p:spPr>
          <a:xfrm>
            <a:off x="6239713" y="3505625"/>
            <a:ext cx="8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10.0.0.2</a:t>
            </a:r>
            <a:endParaRPr sz="1100">
              <a:solidFill>
                <a:schemeClr val="dk1"/>
              </a:solidFill>
            </a:endParaRPr>
          </a:p>
        </p:txBody>
      </p:sp>
      <p:sp>
        <p:nvSpPr>
          <p:cNvPr id="7255" name="Google Shape;7255;p383"/>
          <p:cNvSpPr txBox="1"/>
          <p:nvPr/>
        </p:nvSpPr>
        <p:spPr>
          <a:xfrm>
            <a:off x="146650" y="2891725"/>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App1-port 5555</a:t>
            </a:r>
            <a:endParaRPr sz="1100">
              <a:solidFill>
                <a:schemeClr val="accent4"/>
              </a:solidFill>
            </a:endParaRPr>
          </a:p>
          <a:p>
            <a:pPr indent="0" lvl="0" marL="0" rtl="0" algn="l">
              <a:spcBef>
                <a:spcPts val="0"/>
              </a:spcBef>
              <a:spcAft>
                <a:spcPts val="0"/>
              </a:spcAft>
              <a:buNone/>
            </a:pPr>
            <a:r>
              <a:rPr lang="en" sz="1100">
                <a:solidFill>
                  <a:schemeClr val="dk1"/>
                </a:solidFill>
              </a:rPr>
              <a:t>App2-port 7712</a:t>
            </a:r>
            <a:endParaRPr sz="1100">
              <a:solidFill>
                <a:schemeClr val="dk1"/>
              </a:solidFill>
            </a:endParaRPr>
          </a:p>
          <a:p>
            <a:pPr indent="0" lvl="0" marL="0" rtl="0" algn="l">
              <a:spcBef>
                <a:spcPts val="0"/>
              </a:spcBef>
              <a:spcAft>
                <a:spcPts val="0"/>
              </a:spcAft>
              <a:buNone/>
            </a:pPr>
            <a:r>
              <a:rPr lang="en" sz="1100">
                <a:solidFill>
                  <a:schemeClr val="dk1"/>
                </a:solidFill>
              </a:rPr>
              <a:t>App3-port 2222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256" name="Google Shape;7256;p383"/>
          <p:cNvSpPr txBox="1"/>
          <p:nvPr/>
        </p:nvSpPr>
        <p:spPr>
          <a:xfrm>
            <a:off x="7076550" y="2715050"/>
            <a:ext cx="121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4"/>
                </a:solidFill>
              </a:rPr>
              <a:t>AppX-port 22</a:t>
            </a:r>
            <a:endParaRPr sz="1100">
              <a:solidFill>
                <a:schemeClr val="accent4"/>
              </a:solidFill>
            </a:endParaRPr>
          </a:p>
          <a:p>
            <a:pPr indent="0" lvl="0" marL="0" rtl="0" algn="l">
              <a:spcBef>
                <a:spcPts val="0"/>
              </a:spcBef>
              <a:spcAft>
                <a:spcPts val="0"/>
              </a:spcAft>
              <a:buNone/>
            </a:pPr>
            <a:r>
              <a:rPr lang="en" sz="1100">
                <a:solidFill>
                  <a:schemeClr val="dk1"/>
                </a:solidFill>
              </a:rPr>
              <a:t>AppY-port 443</a:t>
            </a:r>
            <a:endParaRPr sz="1100">
              <a:solidFill>
                <a:schemeClr val="dk1"/>
              </a:solidFill>
            </a:endParaRPr>
          </a:p>
          <a:p>
            <a:pPr indent="0" lvl="0" marL="0" rtl="0" algn="l">
              <a:spcBef>
                <a:spcPts val="0"/>
              </a:spcBef>
              <a:spcAft>
                <a:spcPts val="0"/>
              </a:spcAft>
              <a:buNone/>
            </a:pPr>
            <a:r>
              <a:rPr lang="en" sz="1100">
                <a:solidFill>
                  <a:schemeClr val="dk1"/>
                </a:solidFill>
              </a:rPr>
              <a:t>AppZ-port 80</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7257" name="Google Shape;7257;p383"/>
          <p:cNvSpPr/>
          <p:nvPr/>
        </p:nvSpPr>
        <p:spPr>
          <a:xfrm>
            <a:off x="2632710" y="26921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58" name="Google Shape;7258;p383"/>
          <p:cNvSpPr/>
          <p:nvPr/>
        </p:nvSpPr>
        <p:spPr>
          <a:xfrm>
            <a:off x="3276957" y="26910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cxnSp>
        <p:nvCxnSpPr>
          <p:cNvPr id="7259" name="Google Shape;7259;p383"/>
          <p:cNvCxnSpPr/>
          <p:nvPr/>
        </p:nvCxnSpPr>
        <p:spPr>
          <a:xfrm flipH="1">
            <a:off x="2320788" y="3542029"/>
            <a:ext cx="3726300" cy="8100"/>
          </a:xfrm>
          <a:prstGeom prst="straightConnector1">
            <a:avLst/>
          </a:prstGeom>
          <a:noFill/>
          <a:ln cap="flat" cmpd="sng" w="9525">
            <a:solidFill>
              <a:schemeClr val="dk1"/>
            </a:solidFill>
            <a:prstDash val="solid"/>
            <a:round/>
            <a:headEnd len="med" w="med" type="none"/>
            <a:tailEnd len="med" w="med" type="triangle"/>
          </a:ln>
        </p:spPr>
      </p:cxnSp>
      <p:cxnSp>
        <p:nvCxnSpPr>
          <p:cNvPr id="7260" name="Google Shape;7260;p383"/>
          <p:cNvCxnSpPr/>
          <p:nvPr/>
        </p:nvCxnSpPr>
        <p:spPr>
          <a:xfrm flipH="1">
            <a:off x="2398388" y="4584653"/>
            <a:ext cx="3726300" cy="8100"/>
          </a:xfrm>
          <a:prstGeom prst="straightConnector1">
            <a:avLst/>
          </a:prstGeom>
          <a:noFill/>
          <a:ln cap="flat" cmpd="sng" w="9525">
            <a:solidFill>
              <a:schemeClr val="dk1"/>
            </a:solidFill>
            <a:prstDash val="solid"/>
            <a:round/>
            <a:headEnd len="med" w="med" type="triangle"/>
            <a:tailEnd len="med" w="med" type="none"/>
          </a:ln>
        </p:spPr>
      </p:cxnSp>
      <p:sp>
        <p:nvSpPr>
          <p:cNvPr id="7261" name="Google Shape;7261;p383"/>
          <p:cNvSpPr/>
          <p:nvPr/>
        </p:nvSpPr>
        <p:spPr>
          <a:xfrm>
            <a:off x="4983948" y="26910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62" name="Google Shape;7262;p383"/>
          <p:cNvSpPr/>
          <p:nvPr/>
        </p:nvSpPr>
        <p:spPr>
          <a:xfrm>
            <a:off x="4512507" y="26921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63" name="Google Shape;7263;p383"/>
          <p:cNvSpPr/>
          <p:nvPr/>
        </p:nvSpPr>
        <p:spPr>
          <a:xfrm>
            <a:off x="3755450" y="26910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FIN</a:t>
            </a:r>
            <a:endParaRPr sz="700"/>
          </a:p>
        </p:txBody>
      </p:sp>
      <p:sp>
        <p:nvSpPr>
          <p:cNvPr id="7264" name="Google Shape;7264;p383"/>
          <p:cNvSpPr/>
          <p:nvPr/>
        </p:nvSpPr>
        <p:spPr>
          <a:xfrm>
            <a:off x="2632785" y="322000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65" name="Google Shape;7265;p383"/>
          <p:cNvSpPr/>
          <p:nvPr/>
        </p:nvSpPr>
        <p:spPr>
          <a:xfrm>
            <a:off x="3277032" y="32189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66" name="Google Shape;7266;p383"/>
          <p:cNvSpPr/>
          <p:nvPr/>
        </p:nvSpPr>
        <p:spPr>
          <a:xfrm>
            <a:off x="4984023" y="321895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67" name="Google Shape;7267;p383"/>
          <p:cNvSpPr/>
          <p:nvPr/>
        </p:nvSpPr>
        <p:spPr>
          <a:xfrm>
            <a:off x="4512582" y="32200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68" name="Google Shape;7268;p383"/>
          <p:cNvSpPr/>
          <p:nvPr/>
        </p:nvSpPr>
        <p:spPr>
          <a:xfrm>
            <a:off x="3755525" y="321895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7269" name="Google Shape;7269;p383"/>
          <p:cNvSpPr/>
          <p:nvPr/>
        </p:nvSpPr>
        <p:spPr>
          <a:xfrm>
            <a:off x="2632785" y="4248150"/>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70" name="Google Shape;7270;p383"/>
          <p:cNvSpPr/>
          <p:nvPr/>
        </p:nvSpPr>
        <p:spPr>
          <a:xfrm>
            <a:off x="3277032" y="424710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71" name="Google Shape;7271;p383"/>
          <p:cNvSpPr/>
          <p:nvPr/>
        </p:nvSpPr>
        <p:spPr>
          <a:xfrm>
            <a:off x="4984023" y="4247106"/>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72" name="Google Shape;7272;p383"/>
          <p:cNvSpPr/>
          <p:nvPr/>
        </p:nvSpPr>
        <p:spPr>
          <a:xfrm>
            <a:off x="4512582" y="4248156"/>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73" name="Google Shape;7273;p383"/>
          <p:cNvSpPr/>
          <p:nvPr/>
        </p:nvSpPr>
        <p:spPr>
          <a:xfrm>
            <a:off x="3755525" y="4247100"/>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ACK</a:t>
            </a:r>
            <a:endParaRPr sz="700"/>
          </a:p>
        </p:txBody>
      </p:sp>
      <p:sp>
        <p:nvSpPr>
          <p:cNvPr id="7274" name="Google Shape;7274;p383"/>
          <p:cNvSpPr/>
          <p:nvPr/>
        </p:nvSpPr>
        <p:spPr>
          <a:xfrm>
            <a:off x="7196650" y="3497400"/>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275" name="Google Shape;7275;p383"/>
          <p:cNvSpPr txBox="1"/>
          <p:nvPr/>
        </p:nvSpPr>
        <p:spPr>
          <a:xfrm>
            <a:off x="7272575" y="4032150"/>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sp>
        <p:nvSpPr>
          <p:cNvPr id="7276" name="Google Shape;7276;p383"/>
          <p:cNvSpPr/>
          <p:nvPr/>
        </p:nvSpPr>
        <p:spPr>
          <a:xfrm>
            <a:off x="84675" y="3685075"/>
            <a:ext cx="1418100" cy="57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2"/>
                </a:solidFill>
              </a:rPr>
              <a:t>10.0.0.1:5555:10.0.0.2:22</a:t>
            </a:r>
            <a:endParaRPr sz="1000">
              <a:solidFill>
                <a:schemeClr val="accent2"/>
              </a:solidFill>
            </a:endParaRPr>
          </a:p>
        </p:txBody>
      </p:sp>
      <p:sp>
        <p:nvSpPr>
          <p:cNvPr id="7277" name="Google Shape;7277;p383"/>
          <p:cNvSpPr txBox="1"/>
          <p:nvPr/>
        </p:nvSpPr>
        <p:spPr>
          <a:xfrm>
            <a:off x="160600" y="4219825"/>
            <a:ext cx="16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File descriptor</a:t>
            </a:r>
            <a:endParaRPr>
              <a:solidFill>
                <a:srgbClr val="FF0000"/>
              </a:solidFill>
            </a:endParaRPr>
          </a:p>
        </p:txBody>
      </p:sp>
      <p:cxnSp>
        <p:nvCxnSpPr>
          <p:cNvPr id="7278" name="Google Shape;7278;p383"/>
          <p:cNvCxnSpPr/>
          <p:nvPr/>
        </p:nvCxnSpPr>
        <p:spPr>
          <a:xfrm flipH="1">
            <a:off x="2320788" y="4056617"/>
            <a:ext cx="3726300" cy="8100"/>
          </a:xfrm>
          <a:prstGeom prst="straightConnector1">
            <a:avLst/>
          </a:prstGeom>
          <a:noFill/>
          <a:ln cap="flat" cmpd="sng" w="9525">
            <a:solidFill>
              <a:schemeClr val="dk1"/>
            </a:solidFill>
            <a:prstDash val="solid"/>
            <a:round/>
            <a:headEnd len="med" w="med" type="none"/>
            <a:tailEnd len="med" w="med" type="triangle"/>
          </a:ln>
        </p:spPr>
      </p:cxnSp>
      <p:sp>
        <p:nvSpPr>
          <p:cNvPr id="7279" name="Google Shape;7279;p383"/>
          <p:cNvSpPr/>
          <p:nvPr/>
        </p:nvSpPr>
        <p:spPr>
          <a:xfrm>
            <a:off x="2632785" y="3734588"/>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10.0.0.2</a:t>
            </a:r>
            <a:endParaRPr sz="900"/>
          </a:p>
        </p:txBody>
      </p:sp>
      <p:sp>
        <p:nvSpPr>
          <p:cNvPr id="7280" name="Google Shape;7280;p383"/>
          <p:cNvSpPr/>
          <p:nvPr/>
        </p:nvSpPr>
        <p:spPr>
          <a:xfrm>
            <a:off x="3277032" y="3733543"/>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22</a:t>
            </a:r>
            <a:endParaRPr sz="700"/>
          </a:p>
        </p:txBody>
      </p:sp>
      <p:sp>
        <p:nvSpPr>
          <p:cNvPr id="7281" name="Google Shape;7281;p383"/>
          <p:cNvSpPr/>
          <p:nvPr/>
        </p:nvSpPr>
        <p:spPr>
          <a:xfrm>
            <a:off x="4984023" y="3733543"/>
            <a:ext cx="651300" cy="28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10.0.0.1</a:t>
            </a:r>
            <a:endParaRPr sz="900"/>
          </a:p>
        </p:txBody>
      </p:sp>
      <p:sp>
        <p:nvSpPr>
          <p:cNvPr id="7282" name="Google Shape;7282;p383"/>
          <p:cNvSpPr/>
          <p:nvPr/>
        </p:nvSpPr>
        <p:spPr>
          <a:xfrm>
            <a:off x="4512582" y="3734593"/>
            <a:ext cx="4785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5555</a:t>
            </a:r>
            <a:endParaRPr sz="700"/>
          </a:p>
        </p:txBody>
      </p:sp>
      <p:sp>
        <p:nvSpPr>
          <p:cNvPr id="7283" name="Google Shape;7283;p383"/>
          <p:cNvSpPr/>
          <p:nvPr/>
        </p:nvSpPr>
        <p:spPr>
          <a:xfrm>
            <a:off x="3755525" y="3733538"/>
            <a:ext cx="757200" cy="283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FIN</a:t>
            </a:r>
            <a:endParaRPr sz="700"/>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7" name="Shape 7287"/>
        <p:cNvGrpSpPr/>
        <p:nvPr/>
      </p:nvGrpSpPr>
      <p:grpSpPr>
        <a:xfrm>
          <a:off x="0" y="0"/>
          <a:ext cx="0" cy="0"/>
          <a:chOff x="0" y="0"/>
          <a:chExt cx="0" cy="0"/>
        </a:xfrm>
      </p:grpSpPr>
      <p:sp>
        <p:nvSpPr>
          <p:cNvPr id="7288" name="Google Shape;7288;p3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289" name="Google Shape;7289;p3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Stands for Transmission Control Protocol</a:t>
            </a:r>
            <a:endParaRPr/>
          </a:p>
          <a:p>
            <a:pPr indent="-342900" lvl="0" marL="457200" rtl="0" algn="l">
              <a:lnSpc>
                <a:spcPct val="125000"/>
              </a:lnSpc>
              <a:spcBef>
                <a:spcPts val="0"/>
              </a:spcBef>
              <a:spcAft>
                <a:spcPts val="0"/>
              </a:spcAft>
              <a:buSzPts val="1800"/>
              <a:buChar char="●"/>
            </a:pPr>
            <a:r>
              <a:rPr lang="en"/>
              <a:t>Layer 4 protocol</a:t>
            </a:r>
            <a:endParaRPr/>
          </a:p>
          <a:p>
            <a:pPr indent="-342900" lvl="0" marL="457200" rtl="0" algn="l">
              <a:lnSpc>
                <a:spcPct val="125000"/>
              </a:lnSpc>
              <a:spcBef>
                <a:spcPts val="0"/>
              </a:spcBef>
              <a:spcAft>
                <a:spcPts val="0"/>
              </a:spcAft>
              <a:buSzPts val="1800"/>
              <a:buChar char="●"/>
            </a:pPr>
            <a:r>
              <a:rPr lang="en"/>
              <a:t>“Controls” the transmission unlike UDP which is a firehose</a:t>
            </a:r>
            <a:endParaRPr/>
          </a:p>
          <a:p>
            <a:pPr indent="-342900" lvl="0" marL="457200" rtl="0" algn="l">
              <a:lnSpc>
                <a:spcPct val="125000"/>
              </a:lnSpc>
              <a:spcBef>
                <a:spcPts val="0"/>
              </a:spcBef>
              <a:spcAft>
                <a:spcPts val="0"/>
              </a:spcAft>
              <a:buSzPts val="1800"/>
              <a:buChar char="●"/>
            </a:pPr>
            <a:r>
              <a:rPr lang="en"/>
              <a:t>Introduces Connection concept</a:t>
            </a:r>
            <a:endParaRPr/>
          </a:p>
          <a:p>
            <a:pPr indent="-342900" lvl="0" marL="457200" rtl="0" algn="l">
              <a:lnSpc>
                <a:spcPct val="125000"/>
              </a:lnSpc>
              <a:spcBef>
                <a:spcPts val="0"/>
              </a:spcBef>
              <a:spcAft>
                <a:spcPts val="0"/>
              </a:spcAft>
              <a:buSzPts val="1800"/>
              <a:buChar char="●"/>
            </a:pPr>
            <a:r>
              <a:rPr lang="en"/>
              <a:t>Retransmission, acknowledgement, guaranteed delivery</a:t>
            </a:r>
            <a:endParaRPr/>
          </a:p>
          <a:p>
            <a:pPr indent="-342900" lvl="0" marL="457200" rtl="0" algn="l">
              <a:lnSpc>
                <a:spcPct val="125000"/>
              </a:lnSpc>
              <a:spcBef>
                <a:spcPts val="0"/>
              </a:spcBef>
              <a:spcAft>
                <a:spcPts val="0"/>
              </a:spcAft>
              <a:buSzPts val="1800"/>
              <a:buChar char="●"/>
            </a:pPr>
            <a:r>
              <a:rPr lang="en"/>
              <a:t>Stateful, connection has a state</a:t>
            </a:r>
            <a:endParaRPr/>
          </a:p>
        </p:txBody>
      </p:sp>
      <p:sp>
        <p:nvSpPr>
          <p:cNvPr id="7290" name="Google Shape;7290;p38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rPr lang="en" sz="825"/>
              <a:t>husseinnasser</a:t>
            </a:r>
            <a:endParaRPr sz="825"/>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4" name="Shape 7294"/>
        <p:cNvGrpSpPr/>
        <p:nvPr/>
      </p:nvGrpSpPr>
      <p:grpSpPr>
        <a:xfrm>
          <a:off x="0" y="0"/>
          <a:ext cx="0" cy="0"/>
          <a:chOff x="0" y="0"/>
          <a:chExt cx="0" cy="0"/>
        </a:xfrm>
      </p:grpSpPr>
      <p:sp>
        <p:nvSpPr>
          <p:cNvPr id="7295" name="Google Shape;7295;p385"/>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Sockets, Connections and Queues</a:t>
            </a:r>
            <a:endParaRPr/>
          </a:p>
        </p:txBody>
      </p:sp>
      <p:sp>
        <p:nvSpPr>
          <p:cNvPr id="7296" name="Google Shape;7296;p385"/>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Kernel </a:t>
            </a:r>
            <a:r>
              <a:rPr lang="en"/>
              <a:t>networking</a:t>
            </a:r>
            <a:r>
              <a:rPr lang="en"/>
              <a:t> structures</a:t>
            </a:r>
            <a:endParaRPr/>
          </a:p>
        </p:txBody>
      </p:sp>
      <p:sp>
        <p:nvSpPr>
          <p:cNvPr id="7297" name="Google Shape;7297;p385"/>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1" name="Shape 7301"/>
        <p:cNvGrpSpPr/>
        <p:nvPr/>
      </p:nvGrpSpPr>
      <p:grpSpPr>
        <a:xfrm>
          <a:off x="0" y="0"/>
          <a:ext cx="0" cy="0"/>
          <a:chOff x="0" y="0"/>
          <a:chExt cx="0" cy="0"/>
        </a:xfrm>
      </p:grpSpPr>
      <p:sp>
        <p:nvSpPr>
          <p:cNvPr id="7302" name="Google Shape;7302;p3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Socket</a:t>
            </a:r>
            <a:endParaRPr/>
          </a:p>
        </p:txBody>
      </p:sp>
      <p:sp>
        <p:nvSpPr>
          <p:cNvPr id="7303" name="Google Shape;7303;p386"/>
          <p:cNvSpPr txBox="1"/>
          <p:nvPr>
            <p:ph idx="1" type="body"/>
          </p:nvPr>
        </p:nvSpPr>
        <p:spPr>
          <a:xfrm>
            <a:off x="311700" y="1152475"/>
            <a:ext cx="65694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When a process listens on an IP/Port it produces a socket</a:t>
            </a:r>
            <a:endParaRPr/>
          </a:p>
          <a:p>
            <a:pPr indent="-342900" lvl="0" marL="457200" rtl="0" algn="l">
              <a:lnSpc>
                <a:spcPct val="125000"/>
              </a:lnSpc>
              <a:spcBef>
                <a:spcPts val="0"/>
              </a:spcBef>
              <a:spcAft>
                <a:spcPts val="0"/>
              </a:spcAft>
              <a:buSzPts val="1800"/>
              <a:buChar char="●"/>
            </a:pPr>
            <a:r>
              <a:rPr lang="en"/>
              <a:t>Socket is a file (at least in linux)</a:t>
            </a:r>
            <a:endParaRPr/>
          </a:p>
          <a:p>
            <a:pPr indent="-342900" lvl="0" marL="457200" rtl="0" algn="l">
              <a:lnSpc>
                <a:spcPct val="125000"/>
              </a:lnSpc>
              <a:spcBef>
                <a:spcPts val="0"/>
              </a:spcBef>
              <a:spcAft>
                <a:spcPts val="0"/>
              </a:spcAft>
              <a:buSzPts val="1800"/>
              <a:buChar char="●"/>
            </a:pPr>
            <a:r>
              <a:rPr lang="en"/>
              <a:t>The process owns the socket</a:t>
            </a:r>
            <a:endParaRPr/>
          </a:p>
          <a:p>
            <a:pPr indent="-342900" lvl="0" marL="457200" rtl="0" algn="l">
              <a:lnSpc>
                <a:spcPct val="125000"/>
              </a:lnSpc>
              <a:spcBef>
                <a:spcPts val="0"/>
              </a:spcBef>
              <a:spcAft>
                <a:spcPts val="0"/>
              </a:spcAft>
              <a:buSzPts val="1800"/>
              <a:buChar char="●"/>
            </a:pPr>
            <a:r>
              <a:rPr lang="en"/>
              <a:t>Can be shared during fork</a:t>
            </a:r>
            <a:endParaRPr/>
          </a:p>
        </p:txBody>
      </p:sp>
      <p:sp>
        <p:nvSpPr>
          <p:cNvPr id="7304" name="Google Shape;7304;p386"/>
          <p:cNvSpPr/>
          <p:nvPr/>
        </p:nvSpPr>
        <p:spPr>
          <a:xfrm>
            <a:off x="6347100" y="1834500"/>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A</a:t>
            </a:r>
            <a:endParaRPr/>
          </a:p>
        </p:txBody>
      </p:sp>
      <p:sp>
        <p:nvSpPr>
          <p:cNvPr id="7305" name="Google Shape;7305;p386"/>
          <p:cNvSpPr/>
          <p:nvPr/>
        </p:nvSpPr>
        <p:spPr>
          <a:xfrm>
            <a:off x="6347100" y="2208425"/>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Socket file descriptor</a:t>
            </a:r>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9" name="Shape 7309"/>
        <p:cNvGrpSpPr/>
        <p:nvPr/>
      </p:nvGrpSpPr>
      <p:grpSpPr>
        <a:xfrm>
          <a:off x="0" y="0"/>
          <a:ext cx="0" cy="0"/>
          <a:chOff x="0" y="0"/>
          <a:chExt cx="0" cy="0"/>
        </a:xfrm>
      </p:grpSpPr>
      <p:sp>
        <p:nvSpPr>
          <p:cNvPr id="7310" name="Google Shape;7310;p3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a:t>
            </a:r>
            <a:r>
              <a:rPr lang="en"/>
              <a:t> Queue, Accept Queues</a:t>
            </a:r>
            <a:endParaRPr/>
          </a:p>
        </p:txBody>
      </p:sp>
      <p:sp>
        <p:nvSpPr>
          <p:cNvPr id="7311" name="Google Shape;7311;p387"/>
          <p:cNvSpPr txBox="1"/>
          <p:nvPr>
            <p:ph idx="1" type="body"/>
          </p:nvPr>
        </p:nvSpPr>
        <p:spPr>
          <a:xfrm>
            <a:off x="311700" y="1152475"/>
            <a:ext cx="58980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When a socket is created we get two queues with it</a:t>
            </a:r>
            <a:endParaRPr/>
          </a:p>
          <a:p>
            <a:pPr indent="-342900" lvl="0" marL="457200" rtl="0" algn="l">
              <a:lnSpc>
                <a:spcPct val="125000"/>
              </a:lnSpc>
              <a:spcBef>
                <a:spcPts val="0"/>
              </a:spcBef>
              <a:spcAft>
                <a:spcPts val="0"/>
              </a:spcAft>
              <a:buSzPts val="1800"/>
              <a:buChar char="●"/>
            </a:pPr>
            <a:r>
              <a:rPr lang="en"/>
              <a:t>SYN Queue, stores incoming SYNs</a:t>
            </a:r>
            <a:endParaRPr/>
          </a:p>
          <a:p>
            <a:pPr indent="-342900" lvl="0" marL="457200" rtl="0" algn="l">
              <a:lnSpc>
                <a:spcPct val="125000"/>
              </a:lnSpc>
              <a:spcBef>
                <a:spcPts val="0"/>
              </a:spcBef>
              <a:spcAft>
                <a:spcPts val="0"/>
              </a:spcAft>
              <a:buSzPts val="1800"/>
              <a:buChar char="●"/>
            </a:pPr>
            <a:r>
              <a:rPr lang="en"/>
              <a:t>Accept Queue, stores completed connections</a:t>
            </a:r>
            <a:endParaRPr/>
          </a:p>
          <a:p>
            <a:pPr indent="-342900" lvl="0" marL="457200" rtl="0" algn="l">
              <a:lnSpc>
                <a:spcPct val="125000"/>
              </a:lnSpc>
              <a:spcBef>
                <a:spcPts val="0"/>
              </a:spcBef>
              <a:spcAft>
                <a:spcPts val="0"/>
              </a:spcAft>
              <a:buSzPts val="1800"/>
              <a:buChar char="●"/>
            </a:pPr>
            <a:r>
              <a:rPr lang="en"/>
              <a:t>The size of the queues is </a:t>
            </a:r>
            <a:r>
              <a:rPr lang="en"/>
              <a:t>determined</a:t>
            </a:r>
            <a:r>
              <a:rPr lang="en"/>
              <a:t> by the backlog</a:t>
            </a:r>
            <a:endParaRPr/>
          </a:p>
          <a:p>
            <a:pPr indent="-342900" lvl="0" marL="457200" rtl="0" algn="l">
              <a:lnSpc>
                <a:spcPct val="125000"/>
              </a:lnSpc>
              <a:spcBef>
                <a:spcPts val="0"/>
              </a:spcBef>
              <a:spcAft>
                <a:spcPts val="0"/>
              </a:spcAft>
              <a:buSzPts val="1800"/>
              <a:buChar char="●"/>
            </a:pPr>
            <a:r>
              <a:rPr lang="en"/>
              <a:t>Not really queues but hash tables</a:t>
            </a:r>
            <a:endParaRPr/>
          </a:p>
        </p:txBody>
      </p:sp>
      <p:sp>
        <p:nvSpPr>
          <p:cNvPr id="7312" name="Google Shape;7312;p387"/>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t/>
            </a:r>
            <a:endParaRPr sz="825"/>
          </a:p>
        </p:txBody>
      </p:sp>
      <p:sp>
        <p:nvSpPr>
          <p:cNvPr id="7313" name="Google Shape;7313;p387"/>
          <p:cNvSpPr/>
          <p:nvPr/>
        </p:nvSpPr>
        <p:spPr>
          <a:xfrm>
            <a:off x="6444025" y="445025"/>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A</a:t>
            </a:r>
            <a:endParaRPr/>
          </a:p>
        </p:txBody>
      </p:sp>
      <p:sp>
        <p:nvSpPr>
          <p:cNvPr id="7314" name="Google Shape;7314;p387"/>
          <p:cNvSpPr/>
          <p:nvPr/>
        </p:nvSpPr>
        <p:spPr>
          <a:xfrm>
            <a:off x="6444025" y="818950"/>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Socket S</a:t>
            </a:r>
            <a:endParaRPr/>
          </a:p>
        </p:txBody>
      </p:sp>
      <p:pic>
        <p:nvPicPr>
          <p:cNvPr id="7315" name="Google Shape;7315;p387"/>
          <p:cNvPicPr preferRelativeResize="0"/>
          <p:nvPr/>
        </p:nvPicPr>
        <p:blipFill>
          <a:blip r:embed="rId3">
            <a:alphaModFix/>
          </a:blip>
          <a:stretch>
            <a:fillRect/>
          </a:stretch>
        </p:blipFill>
        <p:spPr>
          <a:xfrm>
            <a:off x="426863" y="3464888"/>
            <a:ext cx="4524375" cy="885825"/>
          </a:xfrm>
          <a:prstGeom prst="rect">
            <a:avLst/>
          </a:prstGeom>
          <a:noFill/>
          <a:ln>
            <a:noFill/>
          </a:ln>
        </p:spPr>
      </p:pic>
      <p:cxnSp>
        <p:nvCxnSpPr>
          <p:cNvPr id="7316" name="Google Shape;7316;p387"/>
          <p:cNvCxnSpPr/>
          <p:nvPr/>
        </p:nvCxnSpPr>
        <p:spPr>
          <a:xfrm>
            <a:off x="1682200" y="2755200"/>
            <a:ext cx="2173800" cy="1260000"/>
          </a:xfrm>
          <a:prstGeom prst="straightConnector1">
            <a:avLst/>
          </a:prstGeom>
          <a:noFill/>
          <a:ln cap="flat" cmpd="sng" w="9525">
            <a:solidFill>
              <a:srgbClr val="FF0000"/>
            </a:solidFill>
            <a:prstDash val="solid"/>
            <a:round/>
            <a:headEnd len="med" w="med" type="none"/>
            <a:tailEnd len="med" w="med" type="triangle"/>
          </a:ln>
        </p:spPr>
      </p:cxnSp>
      <p:sp>
        <p:nvSpPr>
          <p:cNvPr id="7317" name="Google Shape;7317;p387"/>
          <p:cNvSpPr/>
          <p:nvPr/>
        </p:nvSpPr>
        <p:spPr>
          <a:xfrm>
            <a:off x="6444025" y="1648950"/>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 Accept Queue</a:t>
            </a:r>
            <a:endParaRPr/>
          </a:p>
        </p:txBody>
      </p:sp>
      <p:sp>
        <p:nvSpPr>
          <p:cNvPr id="7318" name="Google Shape;7318;p387"/>
          <p:cNvSpPr/>
          <p:nvPr/>
        </p:nvSpPr>
        <p:spPr>
          <a:xfrm>
            <a:off x="6444025" y="1316775"/>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 SYN Queue</a:t>
            </a:r>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2" name="Shape 7322"/>
        <p:cNvGrpSpPr/>
        <p:nvPr/>
      </p:nvGrpSpPr>
      <p:grpSpPr>
        <a:xfrm>
          <a:off x="0" y="0"/>
          <a:ext cx="0" cy="0"/>
          <a:chOff x="0" y="0"/>
          <a:chExt cx="0" cy="0"/>
        </a:xfrm>
      </p:grpSpPr>
      <p:sp>
        <p:nvSpPr>
          <p:cNvPr id="7323" name="Google Shape;7323;p388"/>
          <p:cNvSpPr txBox="1"/>
          <p:nvPr>
            <p:ph type="title"/>
          </p:nvPr>
        </p:nvSpPr>
        <p:spPr>
          <a:xfrm>
            <a:off x="311700" y="445025"/>
            <a:ext cx="578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a:t>
            </a:r>
            <a:r>
              <a:rPr lang="en"/>
              <a:t>Receive and Send queue</a:t>
            </a:r>
            <a:endParaRPr/>
          </a:p>
        </p:txBody>
      </p:sp>
      <p:sp>
        <p:nvSpPr>
          <p:cNvPr id="7324" name="Google Shape;7324;p388"/>
          <p:cNvSpPr txBox="1"/>
          <p:nvPr>
            <p:ph idx="1" type="body"/>
          </p:nvPr>
        </p:nvSpPr>
        <p:spPr>
          <a:xfrm>
            <a:off x="311700" y="114372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Completed connections are placed in the accept queue</a:t>
            </a:r>
            <a:endParaRPr/>
          </a:p>
          <a:p>
            <a:pPr indent="-342900" lvl="0" marL="457200" rtl="0" algn="l">
              <a:lnSpc>
                <a:spcPct val="125000"/>
              </a:lnSpc>
              <a:spcBef>
                <a:spcPts val="0"/>
              </a:spcBef>
              <a:spcAft>
                <a:spcPts val="0"/>
              </a:spcAft>
              <a:buSzPts val="1800"/>
              <a:buChar char="●"/>
            </a:pPr>
            <a:r>
              <a:rPr lang="en"/>
              <a:t>When a process “accepts” a connection is created</a:t>
            </a:r>
            <a:endParaRPr/>
          </a:p>
          <a:p>
            <a:pPr indent="-342900" lvl="0" marL="457200" rtl="0" algn="l">
              <a:lnSpc>
                <a:spcPct val="125000"/>
              </a:lnSpc>
              <a:spcBef>
                <a:spcPts val="0"/>
              </a:spcBef>
              <a:spcAft>
                <a:spcPts val="0"/>
              </a:spcAft>
              <a:buSzPts val="1800"/>
              <a:buChar char="●"/>
            </a:pPr>
            <a:r>
              <a:rPr lang="en"/>
              <a:t>Accept returns a file desc for the connection</a:t>
            </a:r>
            <a:endParaRPr/>
          </a:p>
          <a:p>
            <a:pPr indent="-342900" lvl="0" marL="457200" rtl="0" algn="l">
              <a:lnSpc>
                <a:spcPct val="125000"/>
              </a:lnSpc>
              <a:spcBef>
                <a:spcPts val="0"/>
              </a:spcBef>
              <a:spcAft>
                <a:spcPts val="0"/>
              </a:spcAft>
              <a:buSzPts val="1800"/>
              <a:buChar char="●"/>
            </a:pPr>
            <a:r>
              <a:rPr lang="en"/>
              <a:t>Two new queues created </a:t>
            </a:r>
            <a:r>
              <a:rPr lang="en"/>
              <a:t>with the connection </a:t>
            </a:r>
            <a:endParaRPr/>
          </a:p>
          <a:p>
            <a:pPr indent="-342900" lvl="0" marL="457200" rtl="0" algn="l">
              <a:lnSpc>
                <a:spcPct val="125000"/>
              </a:lnSpc>
              <a:spcBef>
                <a:spcPts val="0"/>
              </a:spcBef>
              <a:spcAft>
                <a:spcPts val="0"/>
              </a:spcAft>
              <a:buSzPts val="1800"/>
              <a:buChar char="●"/>
            </a:pPr>
            <a:r>
              <a:rPr lang="en"/>
              <a:t>Send queue stores connection outgoing data</a:t>
            </a:r>
            <a:endParaRPr/>
          </a:p>
          <a:p>
            <a:pPr indent="-342900" lvl="0" marL="457200" rtl="0" algn="l">
              <a:lnSpc>
                <a:spcPct val="125000"/>
              </a:lnSpc>
              <a:spcBef>
                <a:spcPts val="0"/>
              </a:spcBef>
              <a:spcAft>
                <a:spcPts val="0"/>
              </a:spcAft>
              <a:buSzPts val="1800"/>
              <a:buChar char="●"/>
            </a:pPr>
            <a:r>
              <a:rPr lang="en"/>
              <a:t>Receive queue stores incoming connection data</a:t>
            </a:r>
            <a:endParaRPr/>
          </a:p>
        </p:txBody>
      </p:sp>
      <p:sp>
        <p:nvSpPr>
          <p:cNvPr id="7325" name="Google Shape;7325;p388"/>
          <p:cNvSpPr/>
          <p:nvPr/>
        </p:nvSpPr>
        <p:spPr>
          <a:xfrm>
            <a:off x="6561725" y="107250"/>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A</a:t>
            </a:r>
            <a:endParaRPr/>
          </a:p>
        </p:txBody>
      </p:sp>
      <p:sp>
        <p:nvSpPr>
          <p:cNvPr id="7326" name="Google Shape;7326;p388"/>
          <p:cNvSpPr/>
          <p:nvPr/>
        </p:nvSpPr>
        <p:spPr>
          <a:xfrm>
            <a:off x="6561725" y="481175"/>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Socket S</a:t>
            </a:r>
            <a:endParaRPr/>
          </a:p>
        </p:txBody>
      </p:sp>
      <p:sp>
        <p:nvSpPr>
          <p:cNvPr id="7327" name="Google Shape;7327;p388"/>
          <p:cNvSpPr/>
          <p:nvPr/>
        </p:nvSpPr>
        <p:spPr>
          <a:xfrm>
            <a:off x="6561725" y="1157613"/>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 Accept Queue</a:t>
            </a:r>
            <a:endParaRPr/>
          </a:p>
        </p:txBody>
      </p:sp>
      <p:sp>
        <p:nvSpPr>
          <p:cNvPr id="7328" name="Google Shape;7328;p388"/>
          <p:cNvSpPr/>
          <p:nvPr/>
        </p:nvSpPr>
        <p:spPr>
          <a:xfrm>
            <a:off x="6561725" y="825438"/>
            <a:ext cx="2485200" cy="28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 SYN Queue</a:t>
            </a:r>
            <a:endParaRPr/>
          </a:p>
        </p:txBody>
      </p:sp>
      <p:sp>
        <p:nvSpPr>
          <p:cNvPr id="7329" name="Google Shape;7329;p388"/>
          <p:cNvSpPr/>
          <p:nvPr/>
        </p:nvSpPr>
        <p:spPr>
          <a:xfrm>
            <a:off x="6561725" y="1543650"/>
            <a:ext cx="24852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Connection</a:t>
            </a:r>
            <a:r>
              <a:rPr lang="en"/>
              <a:t> C</a:t>
            </a:r>
            <a:endParaRPr/>
          </a:p>
        </p:txBody>
      </p:sp>
      <p:sp>
        <p:nvSpPr>
          <p:cNvPr id="7330" name="Google Shape;7330;p388"/>
          <p:cNvSpPr/>
          <p:nvPr/>
        </p:nvSpPr>
        <p:spPr>
          <a:xfrm>
            <a:off x="6561725" y="1906525"/>
            <a:ext cx="24852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 Send Queue</a:t>
            </a:r>
            <a:endParaRPr/>
          </a:p>
        </p:txBody>
      </p:sp>
      <p:sp>
        <p:nvSpPr>
          <p:cNvPr id="7331" name="Google Shape;7331;p388"/>
          <p:cNvSpPr/>
          <p:nvPr/>
        </p:nvSpPr>
        <p:spPr>
          <a:xfrm>
            <a:off x="6561725" y="2287950"/>
            <a:ext cx="2485200" cy="283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 Receive Queue</a:t>
            </a:r>
            <a:endParaRPr/>
          </a:p>
        </p:txBody>
      </p:sp>
      <p:pic>
        <p:nvPicPr>
          <p:cNvPr id="7332" name="Google Shape;7332;p388"/>
          <p:cNvPicPr preferRelativeResize="0"/>
          <p:nvPr/>
        </p:nvPicPr>
        <p:blipFill>
          <a:blip r:embed="rId3">
            <a:alphaModFix/>
          </a:blip>
          <a:stretch>
            <a:fillRect/>
          </a:stretch>
        </p:blipFill>
        <p:spPr>
          <a:xfrm>
            <a:off x="359250" y="3935250"/>
            <a:ext cx="4728875" cy="710775"/>
          </a:xfrm>
          <a:prstGeom prst="rect">
            <a:avLst/>
          </a:prstGeom>
          <a:noFill/>
          <a:ln>
            <a:noFill/>
          </a:ln>
        </p:spPr>
      </p:pic>
      <p:cxnSp>
        <p:nvCxnSpPr>
          <p:cNvPr id="7333" name="Google Shape;7333;p388"/>
          <p:cNvCxnSpPr/>
          <p:nvPr/>
        </p:nvCxnSpPr>
        <p:spPr>
          <a:xfrm>
            <a:off x="5725000" y="1889850"/>
            <a:ext cx="110700" cy="2208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7" name="Shape 7337"/>
        <p:cNvGrpSpPr/>
        <p:nvPr/>
      </p:nvGrpSpPr>
      <p:grpSpPr>
        <a:xfrm>
          <a:off x="0" y="0"/>
          <a:ext cx="0" cy="0"/>
          <a:chOff x="0" y="0"/>
          <a:chExt cx="0" cy="0"/>
        </a:xfrm>
      </p:grpSpPr>
      <p:sp>
        <p:nvSpPr>
          <p:cNvPr id="7338" name="Google Shape;7338;p3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Establishment</a:t>
            </a:r>
            <a:endParaRPr/>
          </a:p>
        </p:txBody>
      </p:sp>
      <p:sp>
        <p:nvSpPr>
          <p:cNvPr id="7339" name="Google Shape;7339;p389"/>
          <p:cNvSpPr txBox="1"/>
          <p:nvPr>
            <p:ph idx="1" type="body"/>
          </p:nvPr>
        </p:nvSpPr>
        <p:spPr>
          <a:xfrm>
            <a:off x="311700" y="1152475"/>
            <a:ext cx="8520600" cy="3157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381000" lvl="0" marL="457200" rtl="0" algn="l">
              <a:lnSpc>
                <a:spcPct val="150000"/>
              </a:lnSpc>
              <a:spcBef>
                <a:spcPts val="1200"/>
              </a:spcBef>
              <a:spcAft>
                <a:spcPts val="0"/>
              </a:spcAft>
              <a:buSzPts val="2400"/>
              <a:buChar char="●"/>
            </a:pPr>
            <a:r>
              <a:rPr lang="en" sz="2400"/>
              <a:t>TCP Three way handshake</a:t>
            </a:r>
            <a:endParaRPr sz="2400"/>
          </a:p>
          <a:p>
            <a:pPr indent="-381000" lvl="0" marL="457200" rtl="0" algn="l">
              <a:lnSpc>
                <a:spcPct val="150000"/>
              </a:lnSpc>
              <a:spcBef>
                <a:spcPts val="0"/>
              </a:spcBef>
              <a:spcAft>
                <a:spcPts val="0"/>
              </a:spcAft>
              <a:buSzPts val="2400"/>
              <a:buChar char="●"/>
            </a:pPr>
            <a:r>
              <a:rPr lang="en" sz="2400"/>
              <a:t>SYN/SYN-ACK/ACK</a:t>
            </a:r>
            <a:endParaRPr sz="2400"/>
          </a:p>
          <a:p>
            <a:pPr indent="-381000" lvl="0" marL="457200" rtl="0" algn="l">
              <a:lnSpc>
                <a:spcPct val="150000"/>
              </a:lnSpc>
              <a:spcBef>
                <a:spcPts val="0"/>
              </a:spcBef>
              <a:spcAft>
                <a:spcPts val="0"/>
              </a:spcAft>
              <a:buSzPts val="2400"/>
              <a:buChar char="●"/>
            </a:pPr>
            <a:r>
              <a:rPr lang="en" sz="2400"/>
              <a:t>But what happens on the backend?</a:t>
            </a:r>
            <a:endParaRPr sz="2400"/>
          </a:p>
          <a:p>
            <a:pPr indent="0" lvl="0" marL="457200" rtl="0" algn="l">
              <a:lnSpc>
                <a:spcPct val="150000"/>
              </a:lnSpc>
              <a:spcBef>
                <a:spcPts val="1200"/>
              </a:spcBef>
              <a:spcAft>
                <a:spcPts val="1200"/>
              </a:spcAft>
              <a:buNone/>
            </a:pPr>
            <a:r>
              <a:t/>
            </a:r>
            <a:endParaRPr sz="2400"/>
          </a:p>
        </p:txBody>
      </p:sp>
      <p:grpSp>
        <p:nvGrpSpPr>
          <p:cNvPr id="7340" name="Google Shape;7340;p389"/>
          <p:cNvGrpSpPr/>
          <p:nvPr/>
        </p:nvGrpSpPr>
        <p:grpSpPr>
          <a:xfrm>
            <a:off x="4365288" y="3090325"/>
            <a:ext cx="790176" cy="523250"/>
            <a:chOff x="6861863" y="3530550"/>
            <a:chExt cx="790176" cy="523250"/>
          </a:xfrm>
        </p:grpSpPr>
        <p:pic>
          <p:nvPicPr>
            <p:cNvPr id="7341" name="Google Shape;7341;p389"/>
            <p:cNvPicPr preferRelativeResize="0"/>
            <p:nvPr/>
          </p:nvPicPr>
          <p:blipFill rotWithShape="1">
            <a:blip r:embed="rId3">
              <a:alphaModFix/>
            </a:blip>
            <a:srcRect b="7747" l="12647" r="11801" t="6452"/>
            <a:stretch/>
          </p:blipFill>
          <p:spPr>
            <a:xfrm>
              <a:off x="6861863" y="3530550"/>
              <a:ext cx="790176" cy="523250"/>
            </a:xfrm>
            <a:prstGeom prst="rect">
              <a:avLst/>
            </a:prstGeom>
            <a:noFill/>
            <a:ln>
              <a:noFill/>
            </a:ln>
          </p:spPr>
        </p:pic>
        <p:sp>
          <p:nvSpPr>
            <p:cNvPr id="7342" name="Google Shape;7342;p389"/>
            <p:cNvSpPr txBox="1"/>
            <p:nvPr/>
          </p:nvSpPr>
          <p:spPr>
            <a:xfrm>
              <a:off x="7071113" y="3592075"/>
              <a:ext cx="3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pSp>
      <p:pic>
        <p:nvPicPr>
          <p:cNvPr id="7343" name="Google Shape;7343;p389"/>
          <p:cNvPicPr preferRelativeResize="0"/>
          <p:nvPr/>
        </p:nvPicPr>
        <p:blipFill rotWithShape="1">
          <a:blip r:embed="rId3">
            <a:alphaModFix/>
          </a:blip>
          <a:srcRect b="7747" l="12647" r="11801" t="6452"/>
          <a:stretch/>
        </p:blipFill>
        <p:spPr>
          <a:xfrm>
            <a:off x="586875" y="3090325"/>
            <a:ext cx="790176" cy="523250"/>
          </a:xfrm>
          <a:prstGeom prst="rect">
            <a:avLst/>
          </a:prstGeom>
          <a:noFill/>
          <a:ln>
            <a:noFill/>
          </a:ln>
        </p:spPr>
      </p:pic>
      <p:cxnSp>
        <p:nvCxnSpPr>
          <p:cNvPr id="7344" name="Google Shape;7344;p389"/>
          <p:cNvCxnSpPr/>
          <p:nvPr/>
        </p:nvCxnSpPr>
        <p:spPr>
          <a:xfrm flipH="1" rot="10800000">
            <a:off x="1658050" y="3076225"/>
            <a:ext cx="2377800" cy="14100"/>
          </a:xfrm>
          <a:prstGeom prst="straightConnector1">
            <a:avLst/>
          </a:prstGeom>
          <a:noFill/>
          <a:ln cap="flat" cmpd="sng" w="9525">
            <a:solidFill>
              <a:schemeClr val="lt2"/>
            </a:solidFill>
            <a:prstDash val="solid"/>
            <a:round/>
            <a:headEnd len="med" w="med" type="none"/>
            <a:tailEnd len="med" w="med" type="triangle"/>
          </a:ln>
        </p:spPr>
      </p:cxnSp>
      <p:cxnSp>
        <p:nvCxnSpPr>
          <p:cNvPr id="7345" name="Google Shape;7345;p389"/>
          <p:cNvCxnSpPr/>
          <p:nvPr/>
        </p:nvCxnSpPr>
        <p:spPr>
          <a:xfrm flipH="1" rot="10800000">
            <a:off x="1658050" y="3420538"/>
            <a:ext cx="2377800" cy="14100"/>
          </a:xfrm>
          <a:prstGeom prst="straightConnector1">
            <a:avLst/>
          </a:prstGeom>
          <a:noFill/>
          <a:ln cap="flat" cmpd="sng" w="9525">
            <a:solidFill>
              <a:schemeClr val="lt2"/>
            </a:solidFill>
            <a:prstDash val="solid"/>
            <a:round/>
            <a:headEnd len="med" w="med" type="triangle"/>
            <a:tailEnd len="med" w="med" type="none"/>
          </a:ln>
        </p:spPr>
      </p:cxnSp>
      <p:cxnSp>
        <p:nvCxnSpPr>
          <p:cNvPr id="7346" name="Google Shape;7346;p389"/>
          <p:cNvCxnSpPr/>
          <p:nvPr/>
        </p:nvCxnSpPr>
        <p:spPr>
          <a:xfrm flipH="1" rot="10800000">
            <a:off x="1658050" y="3764850"/>
            <a:ext cx="2377800" cy="14100"/>
          </a:xfrm>
          <a:prstGeom prst="straightConnector1">
            <a:avLst/>
          </a:prstGeom>
          <a:noFill/>
          <a:ln cap="flat" cmpd="sng" w="9525">
            <a:solidFill>
              <a:schemeClr val="lt2"/>
            </a:solidFill>
            <a:prstDash val="solid"/>
            <a:round/>
            <a:headEnd len="med" w="med" type="none"/>
            <a:tailEnd len="med" w="med" type="triangle"/>
          </a:ln>
        </p:spPr>
      </p:cxnSp>
      <p:sp>
        <p:nvSpPr>
          <p:cNvPr id="7347" name="Google Shape;7347;p389"/>
          <p:cNvSpPr txBox="1"/>
          <p:nvPr/>
        </p:nvSpPr>
        <p:spPr>
          <a:xfrm>
            <a:off x="2525900" y="2765775"/>
            <a:ext cx="61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SYN</a:t>
            </a:r>
            <a:endParaRPr>
              <a:solidFill>
                <a:schemeClr val="accent2"/>
              </a:solidFill>
            </a:endParaRPr>
          </a:p>
        </p:txBody>
      </p:sp>
      <p:sp>
        <p:nvSpPr>
          <p:cNvPr id="7348" name="Google Shape;7348;p389"/>
          <p:cNvSpPr txBox="1"/>
          <p:nvPr/>
        </p:nvSpPr>
        <p:spPr>
          <a:xfrm>
            <a:off x="2370688" y="3111500"/>
            <a:ext cx="1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SYN/ACK</a:t>
            </a:r>
            <a:endParaRPr>
              <a:solidFill>
                <a:schemeClr val="accent2"/>
              </a:solidFill>
            </a:endParaRPr>
          </a:p>
        </p:txBody>
      </p:sp>
      <p:sp>
        <p:nvSpPr>
          <p:cNvPr id="7349" name="Google Shape;7349;p389"/>
          <p:cNvSpPr txBox="1"/>
          <p:nvPr/>
        </p:nvSpPr>
        <p:spPr>
          <a:xfrm>
            <a:off x="2532943" y="3476422"/>
            <a:ext cx="1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ACK</a:t>
            </a:r>
            <a:endParaRPr>
              <a:solidFill>
                <a:schemeClr val="accent2"/>
              </a:solidFill>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3" name="Shape 7353"/>
        <p:cNvGrpSpPr/>
        <p:nvPr/>
      </p:nvGrpSpPr>
      <p:grpSpPr>
        <a:xfrm>
          <a:off x="0" y="0"/>
          <a:ext cx="0" cy="0"/>
          <a:chOff x="0" y="0"/>
          <a:chExt cx="0" cy="0"/>
        </a:xfrm>
      </p:grpSpPr>
      <p:sp>
        <p:nvSpPr>
          <p:cNvPr id="7354" name="Google Shape;7354;p3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Establishment</a:t>
            </a:r>
            <a:endParaRPr/>
          </a:p>
        </p:txBody>
      </p:sp>
      <p:sp>
        <p:nvSpPr>
          <p:cNvPr id="7355" name="Google Shape;7355;p390"/>
          <p:cNvSpPr txBox="1"/>
          <p:nvPr>
            <p:ph idx="1" type="body"/>
          </p:nvPr>
        </p:nvSpPr>
        <p:spPr>
          <a:xfrm>
            <a:off x="311700" y="1152475"/>
            <a:ext cx="4824900" cy="3157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a:bodyPr>
          <a:lstStyle/>
          <a:p>
            <a:pPr indent="-358140" lvl="0" marL="457200" rtl="0" algn="l">
              <a:lnSpc>
                <a:spcPct val="150000"/>
              </a:lnSpc>
              <a:spcBef>
                <a:spcPts val="1200"/>
              </a:spcBef>
              <a:spcAft>
                <a:spcPts val="0"/>
              </a:spcAft>
              <a:buSzPct val="100000"/>
              <a:buChar char="●"/>
            </a:pPr>
            <a:r>
              <a:rPr lang="en" sz="2400"/>
              <a:t>Server Listens on an address:port</a:t>
            </a:r>
            <a:endParaRPr sz="2400"/>
          </a:p>
          <a:p>
            <a:pPr indent="-358140" lvl="0" marL="457200" rtl="0" algn="l">
              <a:lnSpc>
                <a:spcPct val="150000"/>
              </a:lnSpc>
              <a:spcBef>
                <a:spcPts val="0"/>
              </a:spcBef>
              <a:spcAft>
                <a:spcPts val="0"/>
              </a:spcAft>
              <a:buSzPct val="100000"/>
              <a:buChar char="●"/>
            </a:pPr>
            <a:r>
              <a:rPr lang="en" sz="2400"/>
              <a:t>Client connects</a:t>
            </a:r>
            <a:endParaRPr sz="2400"/>
          </a:p>
          <a:p>
            <a:pPr indent="-358140" lvl="0" marL="457200" rtl="0" algn="l">
              <a:lnSpc>
                <a:spcPct val="150000"/>
              </a:lnSpc>
              <a:spcBef>
                <a:spcPts val="0"/>
              </a:spcBef>
              <a:spcAft>
                <a:spcPts val="0"/>
              </a:spcAft>
              <a:buSzPct val="100000"/>
              <a:buChar char="●"/>
            </a:pPr>
            <a:r>
              <a:rPr lang="en" sz="2400"/>
              <a:t>Kernel does the handshake creating a connection</a:t>
            </a:r>
            <a:endParaRPr sz="2400"/>
          </a:p>
          <a:p>
            <a:pPr indent="-358140" lvl="0" marL="457200" rtl="0" algn="l">
              <a:lnSpc>
                <a:spcPct val="150000"/>
              </a:lnSpc>
              <a:spcBef>
                <a:spcPts val="0"/>
              </a:spcBef>
              <a:spcAft>
                <a:spcPts val="0"/>
              </a:spcAft>
              <a:buSzPct val="100000"/>
              <a:buChar char="●"/>
            </a:pPr>
            <a:r>
              <a:rPr lang="en" sz="2400"/>
              <a:t>Backend process “Accepts” the connection</a:t>
            </a:r>
            <a:endParaRPr sz="2400"/>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9" name="Shape 7359"/>
        <p:cNvGrpSpPr/>
        <p:nvPr/>
      </p:nvGrpSpPr>
      <p:grpSpPr>
        <a:xfrm>
          <a:off x="0" y="0"/>
          <a:ext cx="0" cy="0"/>
          <a:chOff x="0" y="0"/>
          <a:chExt cx="0" cy="0"/>
        </a:xfrm>
      </p:grpSpPr>
      <p:sp>
        <p:nvSpPr>
          <p:cNvPr id="7360" name="Google Shape;7360;p391"/>
          <p:cNvSpPr txBox="1"/>
          <p:nvPr>
            <p:ph type="title"/>
          </p:nvPr>
        </p:nvSpPr>
        <p:spPr>
          <a:xfrm>
            <a:off x="311700" y="445025"/>
            <a:ext cx="446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Establishment</a:t>
            </a:r>
            <a:endParaRPr/>
          </a:p>
        </p:txBody>
      </p:sp>
      <p:sp>
        <p:nvSpPr>
          <p:cNvPr id="7361" name="Google Shape;7361;p391"/>
          <p:cNvSpPr txBox="1"/>
          <p:nvPr>
            <p:ph idx="1" type="body"/>
          </p:nvPr>
        </p:nvSpPr>
        <p:spPr>
          <a:xfrm>
            <a:off x="311700" y="1152475"/>
            <a:ext cx="5509200" cy="375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62500"/>
          </a:bodyPr>
          <a:lstStyle/>
          <a:p>
            <a:pPr indent="-323850" lvl="0" marL="457200" rtl="0" algn="l">
              <a:lnSpc>
                <a:spcPct val="150000"/>
              </a:lnSpc>
              <a:spcBef>
                <a:spcPts val="1200"/>
              </a:spcBef>
              <a:spcAft>
                <a:spcPts val="0"/>
              </a:spcAft>
              <a:buSzPct val="100000"/>
              <a:buChar char="●"/>
            </a:pPr>
            <a:r>
              <a:rPr lang="en" sz="2400"/>
              <a:t>Kernel creates a socket &amp; two queues SYN and Accept</a:t>
            </a:r>
            <a:endParaRPr sz="2400"/>
          </a:p>
          <a:p>
            <a:pPr indent="-323850" lvl="0" marL="457200" rtl="0" algn="l">
              <a:lnSpc>
                <a:spcPct val="150000"/>
              </a:lnSpc>
              <a:spcBef>
                <a:spcPts val="0"/>
              </a:spcBef>
              <a:spcAft>
                <a:spcPts val="0"/>
              </a:spcAft>
              <a:buSzPct val="100000"/>
              <a:buChar char="●"/>
            </a:pPr>
            <a:r>
              <a:rPr lang="en" sz="2400"/>
              <a:t>Client sends a SYN</a:t>
            </a:r>
            <a:endParaRPr sz="2400"/>
          </a:p>
          <a:p>
            <a:pPr indent="-323850" lvl="0" marL="457200" rtl="0" algn="l">
              <a:lnSpc>
                <a:spcPct val="150000"/>
              </a:lnSpc>
              <a:spcBef>
                <a:spcPts val="0"/>
              </a:spcBef>
              <a:spcAft>
                <a:spcPts val="0"/>
              </a:spcAft>
              <a:buSzPct val="100000"/>
              <a:buChar char="●"/>
            </a:pPr>
            <a:r>
              <a:rPr lang="en" sz="2400"/>
              <a:t>Kernels adds to SYN queue, replies with SYN/ACK</a:t>
            </a:r>
            <a:endParaRPr sz="2400"/>
          </a:p>
          <a:p>
            <a:pPr indent="-323850" lvl="0" marL="457200" rtl="0" algn="l">
              <a:lnSpc>
                <a:spcPct val="150000"/>
              </a:lnSpc>
              <a:spcBef>
                <a:spcPts val="0"/>
              </a:spcBef>
              <a:spcAft>
                <a:spcPts val="0"/>
              </a:spcAft>
              <a:buSzPct val="100000"/>
              <a:buChar char="●"/>
            </a:pPr>
            <a:r>
              <a:rPr lang="en" sz="2400"/>
              <a:t>Client replies with ACK</a:t>
            </a:r>
            <a:endParaRPr sz="2400"/>
          </a:p>
          <a:p>
            <a:pPr indent="-323850" lvl="0" marL="457200" rtl="0" algn="l">
              <a:lnSpc>
                <a:spcPct val="150000"/>
              </a:lnSpc>
              <a:spcBef>
                <a:spcPts val="0"/>
              </a:spcBef>
              <a:spcAft>
                <a:spcPts val="0"/>
              </a:spcAft>
              <a:buSzPct val="100000"/>
              <a:buChar char="●"/>
            </a:pPr>
            <a:r>
              <a:rPr lang="en" sz="2400"/>
              <a:t>Kernel finish the connection</a:t>
            </a:r>
            <a:endParaRPr sz="2400"/>
          </a:p>
          <a:p>
            <a:pPr indent="-323850" lvl="0" marL="457200" rtl="0" algn="l">
              <a:lnSpc>
                <a:spcPct val="150000"/>
              </a:lnSpc>
              <a:spcBef>
                <a:spcPts val="0"/>
              </a:spcBef>
              <a:spcAft>
                <a:spcPts val="0"/>
              </a:spcAft>
              <a:buSzPct val="100000"/>
              <a:buChar char="●"/>
            </a:pPr>
            <a:r>
              <a:rPr lang="en" sz="2400"/>
              <a:t>Kernel removes SYN from SYN queue</a:t>
            </a:r>
            <a:endParaRPr sz="2400"/>
          </a:p>
          <a:p>
            <a:pPr indent="-323850" lvl="0" marL="457200" rtl="0" algn="l">
              <a:lnSpc>
                <a:spcPct val="150000"/>
              </a:lnSpc>
              <a:spcBef>
                <a:spcPts val="0"/>
              </a:spcBef>
              <a:spcAft>
                <a:spcPts val="0"/>
              </a:spcAft>
              <a:buSzPct val="100000"/>
              <a:buChar char="●"/>
            </a:pPr>
            <a:r>
              <a:rPr lang="en" sz="2400"/>
              <a:t>Kernel adds full connection to Accept queue</a:t>
            </a:r>
            <a:endParaRPr sz="2400"/>
          </a:p>
          <a:p>
            <a:pPr indent="-323850" lvl="0" marL="457200" rtl="0" algn="l">
              <a:lnSpc>
                <a:spcPct val="150000"/>
              </a:lnSpc>
              <a:spcBef>
                <a:spcPts val="0"/>
              </a:spcBef>
              <a:spcAft>
                <a:spcPts val="0"/>
              </a:spcAft>
              <a:buSzPct val="100000"/>
              <a:buChar char="●"/>
            </a:pPr>
            <a:r>
              <a:rPr lang="en" sz="2400"/>
              <a:t>Backend accepts a connection, removed from accept queue</a:t>
            </a:r>
            <a:endParaRPr sz="2400"/>
          </a:p>
          <a:p>
            <a:pPr indent="-323850" lvl="0" marL="457200" rtl="0" algn="l">
              <a:lnSpc>
                <a:spcPct val="150000"/>
              </a:lnSpc>
              <a:spcBef>
                <a:spcPts val="0"/>
              </a:spcBef>
              <a:spcAft>
                <a:spcPts val="0"/>
              </a:spcAft>
              <a:buSzPct val="100000"/>
              <a:buChar char="●"/>
            </a:pPr>
            <a:r>
              <a:rPr lang="en" sz="2400"/>
              <a:t>A file descriptor is created for the connection</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Compiling</a:t>
            </a:r>
            <a:endParaRPr/>
          </a:p>
        </p:txBody>
      </p:sp>
      <p:pic>
        <p:nvPicPr>
          <p:cNvPr id="375" name="Google Shape;375;p50"/>
          <p:cNvPicPr preferRelativeResize="0"/>
          <p:nvPr/>
        </p:nvPicPr>
        <p:blipFill rotWithShape="1">
          <a:blip r:embed="rId3">
            <a:alphaModFix/>
          </a:blip>
          <a:srcRect b="0" l="12018" r="0" t="0"/>
          <a:stretch/>
        </p:blipFill>
        <p:spPr>
          <a:xfrm>
            <a:off x="484575" y="1489675"/>
            <a:ext cx="3351575" cy="1617400"/>
          </a:xfrm>
          <a:prstGeom prst="rect">
            <a:avLst/>
          </a:prstGeom>
          <a:noFill/>
          <a:ln>
            <a:noFill/>
          </a:ln>
        </p:spPr>
      </p:pic>
      <p:sp>
        <p:nvSpPr>
          <p:cNvPr id="376" name="Google Shape;376;p50"/>
          <p:cNvSpPr/>
          <p:nvPr/>
        </p:nvSpPr>
        <p:spPr>
          <a:xfrm>
            <a:off x="396600" y="1349925"/>
            <a:ext cx="3570000" cy="189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50"/>
          <p:cNvSpPr txBox="1"/>
          <p:nvPr/>
        </p:nvSpPr>
        <p:spPr>
          <a:xfrm>
            <a:off x="1302070" y="3419775"/>
            <a:ext cx="13527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Assembly</a:t>
            </a:r>
            <a:endParaRPr sz="1800">
              <a:solidFill>
                <a:schemeClr val="lt2"/>
              </a:solidFill>
            </a:endParaRPr>
          </a:p>
        </p:txBody>
      </p:sp>
      <p:sp>
        <p:nvSpPr>
          <p:cNvPr id="378" name="Google Shape;378;p50"/>
          <p:cNvSpPr txBox="1"/>
          <p:nvPr/>
        </p:nvSpPr>
        <p:spPr>
          <a:xfrm>
            <a:off x="101124" y="4458275"/>
            <a:ext cx="38100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lt2"/>
                </a:solidFill>
              </a:rPr>
              <a:t>Note, machine code is different from assembly,</a:t>
            </a:r>
            <a:endParaRPr i="1" sz="800">
              <a:solidFill>
                <a:schemeClr val="lt2"/>
              </a:solidFill>
            </a:endParaRPr>
          </a:p>
          <a:p>
            <a:pPr indent="0" lvl="0" marL="0" rtl="0" algn="l">
              <a:spcBef>
                <a:spcPts val="0"/>
              </a:spcBef>
              <a:spcAft>
                <a:spcPts val="0"/>
              </a:spcAft>
              <a:buNone/>
            </a:pPr>
            <a:r>
              <a:rPr i="1" lang="en" sz="800">
                <a:solidFill>
                  <a:schemeClr val="lt2"/>
                </a:solidFill>
              </a:rPr>
              <a:t> or sake of illustration I’ll use assembly as machine code for readability </a:t>
            </a:r>
            <a:endParaRPr i="1" sz="800">
              <a:solidFill>
                <a:schemeClr val="lt2"/>
              </a:solidFill>
            </a:endParaRPr>
          </a:p>
          <a:p>
            <a:pPr indent="0" lvl="0" marL="0" rtl="0" algn="l">
              <a:spcBef>
                <a:spcPts val="0"/>
              </a:spcBef>
              <a:spcAft>
                <a:spcPts val="0"/>
              </a:spcAft>
              <a:buNone/>
            </a:pPr>
            <a:r>
              <a:rPr i="1" lang="en" sz="800">
                <a:solidFill>
                  <a:schemeClr val="lt2"/>
                </a:solidFill>
              </a:rPr>
              <a:t>as most instructions are 1 to 1</a:t>
            </a:r>
            <a:endParaRPr i="1" sz="800">
              <a:solidFill>
                <a:schemeClr val="lt2"/>
              </a:solidFill>
            </a:endParaRPr>
          </a:p>
        </p:txBody>
      </p:sp>
      <p:sp>
        <p:nvSpPr>
          <p:cNvPr id="379" name="Google Shape;379;p50"/>
          <p:cNvSpPr txBox="1"/>
          <p:nvPr/>
        </p:nvSpPr>
        <p:spPr>
          <a:xfrm>
            <a:off x="5935320" y="3419775"/>
            <a:ext cx="22887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Machine code</a:t>
            </a:r>
            <a:endParaRPr sz="1800">
              <a:solidFill>
                <a:schemeClr val="lt2"/>
              </a:solidFill>
            </a:endParaRPr>
          </a:p>
        </p:txBody>
      </p:sp>
      <p:pic>
        <p:nvPicPr>
          <p:cNvPr id="380" name="Google Shape;380;p50"/>
          <p:cNvPicPr preferRelativeResize="0"/>
          <p:nvPr/>
        </p:nvPicPr>
        <p:blipFill>
          <a:blip r:embed="rId4">
            <a:alphaModFix/>
          </a:blip>
          <a:stretch>
            <a:fillRect/>
          </a:stretch>
        </p:blipFill>
        <p:spPr>
          <a:xfrm>
            <a:off x="4308950" y="1443414"/>
            <a:ext cx="4761006" cy="1709925"/>
          </a:xfrm>
          <a:prstGeom prst="rect">
            <a:avLst/>
          </a:prstGeom>
          <a:noFill/>
          <a:ln>
            <a:noFill/>
          </a:ln>
        </p:spPr>
      </p:pic>
      <p:sp>
        <p:nvSpPr>
          <p:cNvPr id="381" name="Google Shape;381;p50"/>
          <p:cNvSpPr/>
          <p:nvPr/>
        </p:nvSpPr>
        <p:spPr>
          <a:xfrm>
            <a:off x="4252600" y="1349950"/>
            <a:ext cx="4670700" cy="189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5" name="Shape 7365"/>
        <p:cNvGrpSpPr/>
        <p:nvPr/>
      </p:nvGrpSpPr>
      <p:grpSpPr>
        <a:xfrm>
          <a:off x="0" y="0"/>
          <a:ext cx="0" cy="0"/>
          <a:chOff x="0" y="0"/>
          <a:chExt cx="0" cy="0"/>
        </a:xfrm>
      </p:grpSpPr>
      <p:sp>
        <p:nvSpPr>
          <p:cNvPr id="7366" name="Google Shape;7366;p392"/>
          <p:cNvSpPr/>
          <p:nvPr/>
        </p:nvSpPr>
        <p:spPr>
          <a:xfrm>
            <a:off x="17497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392"/>
          <p:cNvSpPr/>
          <p:nvPr/>
        </p:nvSpPr>
        <p:spPr>
          <a:xfrm>
            <a:off x="17497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392"/>
          <p:cNvSpPr txBox="1"/>
          <p:nvPr>
            <p:ph type="title"/>
          </p:nvPr>
        </p:nvSpPr>
        <p:spPr>
          <a:xfrm>
            <a:off x="311700" y="445025"/>
            <a:ext cx="446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 Establishment</a:t>
            </a:r>
            <a:endParaRPr/>
          </a:p>
        </p:txBody>
      </p:sp>
      <p:sp>
        <p:nvSpPr>
          <p:cNvPr id="7369" name="Google Shape;7369;p392"/>
          <p:cNvSpPr/>
          <p:nvPr/>
        </p:nvSpPr>
        <p:spPr>
          <a:xfrm>
            <a:off x="1749775" y="1723950"/>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392"/>
          <p:cNvSpPr/>
          <p:nvPr/>
        </p:nvSpPr>
        <p:spPr>
          <a:xfrm>
            <a:off x="36907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392"/>
          <p:cNvSpPr/>
          <p:nvPr/>
        </p:nvSpPr>
        <p:spPr>
          <a:xfrm>
            <a:off x="40789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392"/>
          <p:cNvSpPr/>
          <p:nvPr/>
        </p:nvSpPr>
        <p:spPr>
          <a:xfrm>
            <a:off x="44671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392"/>
          <p:cNvSpPr/>
          <p:nvPr/>
        </p:nvSpPr>
        <p:spPr>
          <a:xfrm>
            <a:off x="1758225" y="2969950"/>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392"/>
          <p:cNvSpPr txBox="1"/>
          <p:nvPr/>
        </p:nvSpPr>
        <p:spPr>
          <a:xfrm>
            <a:off x="2610550" y="1238400"/>
            <a:ext cx="12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SYN Queue</a:t>
            </a:r>
            <a:endParaRPr>
              <a:solidFill>
                <a:schemeClr val="lt2"/>
              </a:solidFill>
            </a:endParaRPr>
          </a:p>
        </p:txBody>
      </p:sp>
      <p:sp>
        <p:nvSpPr>
          <p:cNvPr id="7375" name="Google Shape;7375;p392"/>
          <p:cNvSpPr txBox="1"/>
          <p:nvPr/>
        </p:nvSpPr>
        <p:spPr>
          <a:xfrm>
            <a:off x="2526175" y="2569750"/>
            <a:ext cx="17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Accept Queue</a:t>
            </a:r>
            <a:endParaRPr>
              <a:solidFill>
                <a:schemeClr val="lt2"/>
              </a:solidFill>
            </a:endParaRPr>
          </a:p>
        </p:txBody>
      </p:sp>
      <p:sp>
        <p:nvSpPr>
          <p:cNvPr id="7376" name="Google Shape;7376;p392"/>
          <p:cNvSpPr/>
          <p:nvPr/>
        </p:nvSpPr>
        <p:spPr>
          <a:xfrm>
            <a:off x="2549025" y="3718275"/>
            <a:ext cx="1021200" cy="8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PID</a:t>
            </a:r>
            <a:endParaRPr/>
          </a:p>
        </p:txBody>
      </p:sp>
      <p:pic>
        <p:nvPicPr>
          <p:cNvPr id="7377" name="Google Shape;7377;p392"/>
          <p:cNvPicPr preferRelativeResize="0"/>
          <p:nvPr/>
        </p:nvPicPr>
        <p:blipFill rotWithShape="1">
          <a:blip r:embed="rId3">
            <a:alphaModFix/>
          </a:blip>
          <a:srcRect b="7747" l="12647" r="11801" t="6452"/>
          <a:stretch/>
        </p:blipFill>
        <p:spPr>
          <a:xfrm>
            <a:off x="248200" y="1017725"/>
            <a:ext cx="790176" cy="523250"/>
          </a:xfrm>
          <a:prstGeom prst="rect">
            <a:avLst/>
          </a:prstGeom>
          <a:noFill/>
          <a:ln>
            <a:noFill/>
          </a:ln>
        </p:spPr>
      </p:pic>
      <p:sp>
        <p:nvSpPr>
          <p:cNvPr id="7378" name="Google Shape;7378;p392"/>
          <p:cNvSpPr/>
          <p:nvPr/>
        </p:nvSpPr>
        <p:spPr>
          <a:xfrm>
            <a:off x="1051275" y="1227675"/>
            <a:ext cx="839625" cy="613825"/>
          </a:xfrm>
          <a:custGeom>
            <a:rect b="b" l="l" r="r" t="t"/>
            <a:pathLst>
              <a:path extrusionOk="0" h="24553" w="33585">
                <a:moveTo>
                  <a:pt x="0" y="0"/>
                </a:moveTo>
                <a:cubicBezTo>
                  <a:pt x="3199" y="329"/>
                  <a:pt x="16416" y="-565"/>
                  <a:pt x="19191" y="1975"/>
                </a:cubicBezTo>
                <a:cubicBezTo>
                  <a:pt x="21966" y="4515"/>
                  <a:pt x="14252" y="11477"/>
                  <a:pt x="16651" y="15240"/>
                </a:cubicBezTo>
                <a:cubicBezTo>
                  <a:pt x="19050" y="19003"/>
                  <a:pt x="30763" y="23001"/>
                  <a:pt x="33585" y="24553"/>
                </a:cubicBezTo>
              </a:path>
            </a:pathLst>
          </a:custGeom>
          <a:noFill/>
          <a:ln cap="flat" cmpd="sng" w="9525">
            <a:solidFill>
              <a:schemeClr val="accent2"/>
            </a:solidFill>
            <a:prstDash val="solid"/>
            <a:round/>
            <a:headEnd len="med" w="med" type="none"/>
            <a:tailEnd len="med" w="med" type="triangle"/>
          </a:ln>
        </p:spPr>
      </p:sp>
      <p:sp>
        <p:nvSpPr>
          <p:cNvPr id="7379" name="Google Shape;7379;p392"/>
          <p:cNvSpPr txBox="1"/>
          <p:nvPr/>
        </p:nvSpPr>
        <p:spPr>
          <a:xfrm>
            <a:off x="1530313" y="1079250"/>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SYN</a:t>
            </a:r>
            <a:endParaRPr>
              <a:solidFill>
                <a:schemeClr val="lt2"/>
              </a:solidFill>
            </a:endParaRPr>
          </a:p>
        </p:txBody>
      </p:sp>
      <p:sp>
        <p:nvSpPr>
          <p:cNvPr id="7380" name="Google Shape;7380;p392"/>
          <p:cNvSpPr/>
          <p:nvPr/>
        </p:nvSpPr>
        <p:spPr>
          <a:xfrm>
            <a:off x="25261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392"/>
          <p:cNvSpPr/>
          <p:nvPr/>
        </p:nvSpPr>
        <p:spPr>
          <a:xfrm>
            <a:off x="29143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392"/>
          <p:cNvSpPr/>
          <p:nvPr/>
        </p:nvSpPr>
        <p:spPr>
          <a:xfrm>
            <a:off x="33025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392"/>
          <p:cNvSpPr/>
          <p:nvPr/>
        </p:nvSpPr>
        <p:spPr>
          <a:xfrm>
            <a:off x="21379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392"/>
          <p:cNvSpPr/>
          <p:nvPr/>
        </p:nvSpPr>
        <p:spPr>
          <a:xfrm>
            <a:off x="585600" y="1587500"/>
            <a:ext cx="1305300" cy="360725"/>
          </a:xfrm>
          <a:custGeom>
            <a:rect b="b" l="l" r="r" t="t"/>
            <a:pathLst>
              <a:path extrusionOk="0" h="14429" w="52212">
                <a:moveTo>
                  <a:pt x="52212" y="12418"/>
                </a:moveTo>
                <a:cubicBezTo>
                  <a:pt x="48496" y="12653"/>
                  <a:pt x="33961" y="15664"/>
                  <a:pt x="29916" y="13829"/>
                </a:cubicBezTo>
                <a:cubicBezTo>
                  <a:pt x="25871" y="11995"/>
                  <a:pt x="31750" y="1411"/>
                  <a:pt x="27940" y="1411"/>
                </a:cubicBezTo>
                <a:cubicBezTo>
                  <a:pt x="24130" y="1411"/>
                  <a:pt x="11713" y="14064"/>
                  <a:pt x="7056" y="13829"/>
                </a:cubicBezTo>
                <a:cubicBezTo>
                  <a:pt x="2399" y="13594"/>
                  <a:pt x="1176" y="2305"/>
                  <a:pt x="0" y="0"/>
                </a:cubicBezTo>
              </a:path>
            </a:pathLst>
          </a:custGeom>
          <a:noFill/>
          <a:ln cap="flat" cmpd="sng" w="9525">
            <a:solidFill>
              <a:schemeClr val="accent2"/>
            </a:solidFill>
            <a:prstDash val="solid"/>
            <a:round/>
            <a:headEnd len="med" w="med" type="none"/>
            <a:tailEnd len="med" w="med" type="triangle"/>
          </a:ln>
        </p:spPr>
      </p:sp>
      <p:sp>
        <p:nvSpPr>
          <p:cNvPr id="7385" name="Google Shape;7385;p392"/>
          <p:cNvSpPr txBox="1"/>
          <p:nvPr/>
        </p:nvSpPr>
        <p:spPr>
          <a:xfrm>
            <a:off x="585598" y="1901925"/>
            <a:ext cx="1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SYN/ACK</a:t>
            </a:r>
            <a:endParaRPr>
              <a:solidFill>
                <a:schemeClr val="lt2"/>
              </a:solidFill>
            </a:endParaRPr>
          </a:p>
        </p:txBody>
      </p:sp>
      <p:sp>
        <p:nvSpPr>
          <p:cNvPr id="7386" name="Google Shape;7386;p392"/>
          <p:cNvSpPr/>
          <p:nvPr/>
        </p:nvSpPr>
        <p:spPr>
          <a:xfrm>
            <a:off x="431055" y="1531050"/>
            <a:ext cx="1488050" cy="980375"/>
          </a:xfrm>
          <a:custGeom>
            <a:rect b="b" l="l" r="r" t="t"/>
            <a:pathLst>
              <a:path extrusionOk="0" h="39215" w="59522">
                <a:moveTo>
                  <a:pt x="1102" y="0"/>
                </a:moveTo>
                <a:cubicBezTo>
                  <a:pt x="961" y="4375"/>
                  <a:pt x="-544" y="20085"/>
                  <a:pt x="256" y="26247"/>
                </a:cubicBezTo>
                <a:cubicBezTo>
                  <a:pt x="1056" y="32409"/>
                  <a:pt x="256" y="35466"/>
                  <a:pt x="5900" y="36971"/>
                </a:cubicBezTo>
                <a:cubicBezTo>
                  <a:pt x="11544" y="38476"/>
                  <a:pt x="25985" y="34996"/>
                  <a:pt x="34122" y="35278"/>
                </a:cubicBezTo>
                <a:cubicBezTo>
                  <a:pt x="42260" y="35560"/>
                  <a:pt x="50492" y="40829"/>
                  <a:pt x="54725" y="38665"/>
                </a:cubicBezTo>
                <a:cubicBezTo>
                  <a:pt x="58958" y="36501"/>
                  <a:pt x="58723" y="25024"/>
                  <a:pt x="59522" y="22296"/>
                </a:cubicBezTo>
              </a:path>
            </a:pathLst>
          </a:custGeom>
          <a:noFill/>
          <a:ln cap="flat" cmpd="sng" w="9525">
            <a:solidFill>
              <a:schemeClr val="accent2"/>
            </a:solidFill>
            <a:prstDash val="solid"/>
            <a:round/>
            <a:headEnd len="med" w="med" type="none"/>
            <a:tailEnd len="med" w="med" type="triangle"/>
          </a:ln>
        </p:spPr>
      </p:sp>
      <p:sp>
        <p:nvSpPr>
          <p:cNvPr id="7387" name="Google Shape;7387;p392"/>
          <p:cNvSpPr txBox="1"/>
          <p:nvPr/>
        </p:nvSpPr>
        <p:spPr>
          <a:xfrm>
            <a:off x="825888" y="2438150"/>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ACK</a:t>
            </a:r>
            <a:endParaRPr>
              <a:solidFill>
                <a:schemeClr val="lt2"/>
              </a:solidFill>
            </a:endParaRPr>
          </a:p>
        </p:txBody>
      </p:sp>
      <p:sp>
        <p:nvSpPr>
          <p:cNvPr id="7388" name="Google Shape;7388;p392"/>
          <p:cNvSpPr/>
          <p:nvPr/>
        </p:nvSpPr>
        <p:spPr>
          <a:xfrm>
            <a:off x="36907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392"/>
          <p:cNvSpPr/>
          <p:nvPr/>
        </p:nvSpPr>
        <p:spPr>
          <a:xfrm>
            <a:off x="40789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392"/>
          <p:cNvSpPr/>
          <p:nvPr/>
        </p:nvSpPr>
        <p:spPr>
          <a:xfrm>
            <a:off x="44671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392"/>
          <p:cNvSpPr/>
          <p:nvPr/>
        </p:nvSpPr>
        <p:spPr>
          <a:xfrm>
            <a:off x="25261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392"/>
          <p:cNvSpPr/>
          <p:nvPr/>
        </p:nvSpPr>
        <p:spPr>
          <a:xfrm>
            <a:off x="29143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392"/>
          <p:cNvSpPr/>
          <p:nvPr/>
        </p:nvSpPr>
        <p:spPr>
          <a:xfrm>
            <a:off x="33025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392"/>
          <p:cNvSpPr/>
          <p:nvPr/>
        </p:nvSpPr>
        <p:spPr>
          <a:xfrm>
            <a:off x="2137975" y="2969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392"/>
          <p:cNvSpPr/>
          <p:nvPr/>
        </p:nvSpPr>
        <p:spPr>
          <a:xfrm>
            <a:off x="1749265" y="3344325"/>
            <a:ext cx="826000" cy="720900"/>
          </a:xfrm>
          <a:custGeom>
            <a:rect b="b" l="l" r="r" t="t"/>
            <a:pathLst>
              <a:path extrusionOk="0" h="28836" w="33040">
                <a:moveTo>
                  <a:pt x="33040" y="28505"/>
                </a:moveTo>
                <a:cubicBezTo>
                  <a:pt x="29795" y="28505"/>
                  <a:pt x="18882" y="29211"/>
                  <a:pt x="13567" y="28505"/>
                </a:cubicBezTo>
                <a:cubicBezTo>
                  <a:pt x="8252" y="27799"/>
                  <a:pt x="3266" y="27470"/>
                  <a:pt x="1149" y="24271"/>
                </a:cubicBezTo>
                <a:cubicBezTo>
                  <a:pt x="-968" y="21073"/>
                  <a:pt x="491" y="13359"/>
                  <a:pt x="867" y="9314"/>
                </a:cubicBezTo>
                <a:cubicBezTo>
                  <a:pt x="1243" y="5269"/>
                  <a:pt x="2984" y="1552"/>
                  <a:pt x="3407" y="0"/>
                </a:cubicBezTo>
              </a:path>
            </a:pathLst>
          </a:custGeom>
          <a:noFill/>
          <a:ln cap="flat" cmpd="sng" w="9525">
            <a:solidFill>
              <a:schemeClr val="accent2"/>
            </a:solidFill>
            <a:prstDash val="solid"/>
            <a:round/>
            <a:headEnd len="med" w="med" type="none"/>
            <a:tailEnd len="med" w="med" type="triangle"/>
          </a:ln>
        </p:spPr>
      </p:sp>
      <p:sp>
        <p:nvSpPr>
          <p:cNvPr id="7396" name="Google Shape;7396;p392"/>
          <p:cNvSpPr txBox="1"/>
          <p:nvPr/>
        </p:nvSpPr>
        <p:spPr>
          <a:xfrm>
            <a:off x="938782" y="3435000"/>
            <a:ext cx="92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accept()</a:t>
            </a:r>
            <a:endParaRPr>
              <a:solidFill>
                <a:schemeClr val="lt2"/>
              </a:solidFill>
            </a:endParaRPr>
          </a:p>
          <a:p>
            <a:pPr indent="0" lvl="0" marL="0" rtl="0" algn="l">
              <a:spcBef>
                <a:spcPts val="0"/>
              </a:spcBef>
              <a:spcAft>
                <a:spcPts val="0"/>
              </a:spcAft>
              <a:buNone/>
            </a:pPr>
            <a:r>
              <a:rPr lang="en">
                <a:solidFill>
                  <a:schemeClr val="lt2"/>
                </a:solidFill>
              </a:rPr>
              <a:t>copy</a:t>
            </a:r>
            <a:endParaRPr>
              <a:solidFill>
                <a:schemeClr val="lt2"/>
              </a:solidFill>
            </a:endParaRPr>
          </a:p>
        </p:txBody>
      </p:sp>
      <p:sp>
        <p:nvSpPr>
          <p:cNvPr id="7397" name="Google Shape;7397;p392"/>
          <p:cNvSpPr/>
          <p:nvPr/>
        </p:nvSpPr>
        <p:spPr>
          <a:xfrm>
            <a:off x="2549025" y="3718275"/>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8"/>
                                        </p:tgtEl>
                                        <p:attrNameLst>
                                          <p:attrName>style.visibility</p:attrName>
                                        </p:attrNameLst>
                                      </p:cBhvr>
                                      <p:to>
                                        <p:strVal val="visible"/>
                                      </p:to>
                                    </p:set>
                                    <p:animEffect filter="fade" transition="in">
                                      <p:cBhvr>
                                        <p:cTn dur="1000"/>
                                        <p:tgtEl>
                                          <p:spTgt spid="7378"/>
                                        </p:tgtEl>
                                      </p:cBhvr>
                                    </p:animEffect>
                                  </p:childTnLst>
                                </p:cTn>
                              </p:par>
                              <p:par>
                                <p:cTn fill="hold" nodeType="withEffect" presetClass="entr" presetID="10" presetSubtype="0">
                                  <p:stCondLst>
                                    <p:cond delay="0"/>
                                  </p:stCondLst>
                                  <p:childTnLst>
                                    <p:set>
                                      <p:cBhvr>
                                        <p:cTn dur="1" fill="hold">
                                          <p:stCondLst>
                                            <p:cond delay="0"/>
                                          </p:stCondLst>
                                        </p:cTn>
                                        <p:tgtEl>
                                          <p:spTgt spid="7379"/>
                                        </p:tgtEl>
                                        <p:attrNameLst>
                                          <p:attrName>style.visibility</p:attrName>
                                        </p:attrNameLst>
                                      </p:cBhvr>
                                      <p:to>
                                        <p:strVal val="visible"/>
                                      </p:to>
                                    </p:set>
                                    <p:animEffect filter="fade" transition="in">
                                      <p:cBhvr>
                                        <p:cTn dur="1000"/>
                                        <p:tgtEl>
                                          <p:spTgt spid="7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9"/>
                                        </p:tgtEl>
                                        <p:attrNameLst>
                                          <p:attrName>style.visibility</p:attrName>
                                        </p:attrNameLst>
                                      </p:cBhvr>
                                      <p:to>
                                        <p:strVal val="visible"/>
                                      </p:to>
                                    </p:set>
                                    <p:animEffect filter="fade" transition="in">
                                      <p:cBhvr>
                                        <p:cTn dur="1000"/>
                                        <p:tgtEl>
                                          <p:spTgt spid="7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4"/>
                                        </p:tgtEl>
                                        <p:attrNameLst>
                                          <p:attrName>style.visibility</p:attrName>
                                        </p:attrNameLst>
                                      </p:cBhvr>
                                      <p:to>
                                        <p:strVal val="visible"/>
                                      </p:to>
                                    </p:set>
                                    <p:animEffect filter="fade" transition="in">
                                      <p:cBhvr>
                                        <p:cTn dur="1000"/>
                                        <p:tgtEl>
                                          <p:spTgt spid="7384"/>
                                        </p:tgtEl>
                                      </p:cBhvr>
                                    </p:animEffect>
                                  </p:childTnLst>
                                </p:cTn>
                              </p:par>
                              <p:par>
                                <p:cTn fill="hold" nodeType="withEffect" presetClass="entr" presetID="10" presetSubtype="0">
                                  <p:stCondLst>
                                    <p:cond delay="0"/>
                                  </p:stCondLst>
                                  <p:childTnLst>
                                    <p:set>
                                      <p:cBhvr>
                                        <p:cTn dur="1" fill="hold">
                                          <p:stCondLst>
                                            <p:cond delay="0"/>
                                          </p:stCondLst>
                                        </p:cTn>
                                        <p:tgtEl>
                                          <p:spTgt spid="7385"/>
                                        </p:tgtEl>
                                        <p:attrNameLst>
                                          <p:attrName>style.visibility</p:attrName>
                                        </p:attrNameLst>
                                      </p:cBhvr>
                                      <p:to>
                                        <p:strVal val="visible"/>
                                      </p:to>
                                    </p:set>
                                    <p:animEffect filter="fade" transition="in">
                                      <p:cBhvr>
                                        <p:cTn dur="1000"/>
                                        <p:tgtEl>
                                          <p:spTgt spid="7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6"/>
                                        </p:tgtEl>
                                        <p:attrNameLst>
                                          <p:attrName>style.visibility</p:attrName>
                                        </p:attrNameLst>
                                      </p:cBhvr>
                                      <p:to>
                                        <p:strVal val="visible"/>
                                      </p:to>
                                    </p:set>
                                    <p:animEffect filter="fade" transition="in">
                                      <p:cBhvr>
                                        <p:cTn dur="1000"/>
                                        <p:tgtEl>
                                          <p:spTgt spid="7386"/>
                                        </p:tgtEl>
                                      </p:cBhvr>
                                    </p:animEffect>
                                  </p:childTnLst>
                                </p:cTn>
                              </p:par>
                              <p:par>
                                <p:cTn fill="hold" nodeType="withEffect" presetClass="entr" presetID="10" presetSubtype="0">
                                  <p:stCondLst>
                                    <p:cond delay="0"/>
                                  </p:stCondLst>
                                  <p:childTnLst>
                                    <p:set>
                                      <p:cBhvr>
                                        <p:cTn dur="1" fill="hold">
                                          <p:stCondLst>
                                            <p:cond delay="0"/>
                                          </p:stCondLst>
                                        </p:cTn>
                                        <p:tgtEl>
                                          <p:spTgt spid="7387"/>
                                        </p:tgtEl>
                                        <p:attrNameLst>
                                          <p:attrName>style.visibility</p:attrName>
                                        </p:attrNameLst>
                                      </p:cBhvr>
                                      <p:to>
                                        <p:strVal val="visible"/>
                                      </p:to>
                                    </p:set>
                                    <p:animEffect filter="fade" transition="in">
                                      <p:cBhvr>
                                        <p:cTn dur="1000"/>
                                        <p:tgtEl>
                                          <p:spTgt spid="7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69"/>
                                        </p:tgtEl>
                                      </p:cBhvr>
                                    </p:animEffect>
                                    <p:set>
                                      <p:cBhvr>
                                        <p:cTn dur="1" fill="hold">
                                          <p:stCondLst>
                                            <p:cond delay="1000"/>
                                          </p:stCondLst>
                                        </p:cTn>
                                        <p:tgtEl>
                                          <p:spTgt spid="73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3"/>
                                        </p:tgtEl>
                                        <p:attrNameLst>
                                          <p:attrName>style.visibility</p:attrName>
                                        </p:attrNameLst>
                                      </p:cBhvr>
                                      <p:to>
                                        <p:strVal val="visible"/>
                                      </p:to>
                                    </p:set>
                                    <p:animEffect filter="fade" transition="in">
                                      <p:cBhvr>
                                        <p:cTn dur="1000"/>
                                        <p:tgtEl>
                                          <p:spTgt spid="7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5"/>
                                        </p:tgtEl>
                                        <p:attrNameLst>
                                          <p:attrName>style.visibility</p:attrName>
                                        </p:attrNameLst>
                                      </p:cBhvr>
                                      <p:to>
                                        <p:strVal val="visible"/>
                                      </p:to>
                                    </p:set>
                                    <p:animEffect filter="fade" transition="in">
                                      <p:cBhvr>
                                        <p:cTn dur="1000"/>
                                        <p:tgtEl>
                                          <p:spTgt spid="7395"/>
                                        </p:tgtEl>
                                      </p:cBhvr>
                                    </p:animEffect>
                                  </p:childTnLst>
                                </p:cTn>
                              </p:par>
                              <p:par>
                                <p:cTn fill="hold" nodeType="withEffect" presetClass="entr" presetID="10" presetSubtype="0">
                                  <p:stCondLst>
                                    <p:cond delay="0"/>
                                  </p:stCondLst>
                                  <p:childTnLst>
                                    <p:set>
                                      <p:cBhvr>
                                        <p:cTn dur="1" fill="hold">
                                          <p:stCondLst>
                                            <p:cond delay="0"/>
                                          </p:stCondLst>
                                        </p:cTn>
                                        <p:tgtEl>
                                          <p:spTgt spid="7396"/>
                                        </p:tgtEl>
                                        <p:attrNameLst>
                                          <p:attrName>style.visibility</p:attrName>
                                        </p:attrNameLst>
                                      </p:cBhvr>
                                      <p:to>
                                        <p:strVal val="visible"/>
                                      </p:to>
                                    </p:set>
                                    <p:animEffect filter="fade" transition="in">
                                      <p:cBhvr>
                                        <p:cTn dur="1000"/>
                                        <p:tgtEl>
                                          <p:spTgt spid="7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373"/>
                                        </p:tgtEl>
                                      </p:cBhvr>
                                    </p:animEffect>
                                    <p:set>
                                      <p:cBhvr>
                                        <p:cTn dur="1" fill="hold">
                                          <p:stCondLst>
                                            <p:cond delay="1000"/>
                                          </p:stCondLst>
                                        </p:cTn>
                                        <p:tgtEl>
                                          <p:spTgt spid="73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7"/>
                                        </p:tgtEl>
                                        <p:attrNameLst>
                                          <p:attrName>style.visibility</p:attrName>
                                        </p:attrNameLst>
                                      </p:cBhvr>
                                      <p:to>
                                        <p:strVal val="visible"/>
                                      </p:to>
                                    </p:set>
                                    <p:animEffect filter="fade" transition="in">
                                      <p:cBhvr>
                                        <p:cTn dur="1000"/>
                                        <p:tgtEl>
                                          <p:spTgt spid="7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1" name="Shape 7401"/>
        <p:cNvGrpSpPr/>
        <p:nvPr/>
      </p:nvGrpSpPr>
      <p:grpSpPr>
        <a:xfrm>
          <a:off x="0" y="0"/>
          <a:ext cx="0" cy="0"/>
          <a:chOff x="0" y="0"/>
          <a:chExt cx="0" cy="0"/>
        </a:xfrm>
      </p:grpSpPr>
      <p:sp>
        <p:nvSpPr>
          <p:cNvPr id="7402" name="Google Shape;7402;p393"/>
          <p:cNvSpPr txBox="1"/>
          <p:nvPr>
            <p:ph type="title"/>
          </p:nvPr>
        </p:nvSpPr>
        <p:spPr>
          <a:xfrm>
            <a:off x="311700" y="445025"/>
            <a:ext cx="673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accepting connections</a:t>
            </a:r>
            <a:endParaRPr/>
          </a:p>
        </p:txBody>
      </p:sp>
      <p:sp>
        <p:nvSpPr>
          <p:cNvPr id="7403" name="Google Shape;7403;p393"/>
          <p:cNvSpPr txBox="1"/>
          <p:nvPr>
            <p:ph idx="1" type="body"/>
          </p:nvPr>
        </p:nvSpPr>
        <p:spPr>
          <a:xfrm>
            <a:off x="311700" y="1152475"/>
            <a:ext cx="8733600" cy="375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81000" lvl="0" marL="457200" rtl="0" algn="l">
              <a:lnSpc>
                <a:spcPct val="150000"/>
              </a:lnSpc>
              <a:spcBef>
                <a:spcPts val="1200"/>
              </a:spcBef>
              <a:spcAft>
                <a:spcPts val="0"/>
              </a:spcAft>
              <a:buSzPts val="2400"/>
              <a:buChar char="●"/>
            </a:pPr>
            <a:r>
              <a:rPr lang="en" sz="2400"/>
              <a:t>Backend doesn’t accept fast enough</a:t>
            </a:r>
            <a:endParaRPr sz="2400"/>
          </a:p>
          <a:p>
            <a:pPr indent="-381000" lvl="0" marL="457200" rtl="0" algn="l">
              <a:lnSpc>
                <a:spcPct val="150000"/>
              </a:lnSpc>
              <a:spcBef>
                <a:spcPts val="0"/>
              </a:spcBef>
              <a:spcAft>
                <a:spcPts val="0"/>
              </a:spcAft>
              <a:buSzPts val="2400"/>
              <a:buChar char="●"/>
            </a:pPr>
            <a:r>
              <a:rPr lang="en" sz="2400"/>
              <a:t>Clients who don’t ACK</a:t>
            </a:r>
            <a:endParaRPr sz="2400"/>
          </a:p>
          <a:p>
            <a:pPr indent="-381000" lvl="0" marL="457200" rtl="0" algn="l">
              <a:lnSpc>
                <a:spcPct val="150000"/>
              </a:lnSpc>
              <a:spcBef>
                <a:spcPts val="0"/>
              </a:spcBef>
              <a:spcAft>
                <a:spcPts val="0"/>
              </a:spcAft>
              <a:buSzPts val="2400"/>
              <a:buChar char="●"/>
            </a:pPr>
            <a:r>
              <a:rPr lang="en" sz="2400"/>
              <a:t>Small backlog</a:t>
            </a:r>
            <a:endParaRPr sz="2400"/>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7" name="Shape 7407"/>
        <p:cNvGrpSpPr/>
        <p:nvPr/>
      </p:nvGrpSpPr>
      <p:grpSpPr>
        <a:xfrm>
          <a:off x="0" y="0"/>
          <a:ext cx="0" cy="0"/>
          <a:chOff x="0" y="0"/>
          <a:chExt cx="0" cy="0"/>
        </a:xfrm>
      </p:grpSpPr>
      <p:sp>
        <p:nvSpPr>
          <p:cNvPr id="7408" name="Google Shape;7408;p3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Socket Sharding</a:t>
            </a:r>
            <a:endParaRPr/>
          </a:p>
        </p:txBody>
      </p:sp>
      <p:sp>
        <p:nvSpPr>
          <p:cNvPr id="7409" name="Google Shape;7409;p3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SzPts val="1800"/>
              <a:buChar char="●"/>
            </a:pPr>
            <a:r>
              <a:rPr lang="en"/>
              <a:t>Normally listening on active port/ip fails</a:t>
            </a:r>
            <a:endParaRPr/>
          </a:p>
          <a:p>
            <a:pPr indent="-342900" lvl="0" marL="457200" rtl="0" algn="l">
              <a:lnSpc>
                <a:spcPct val="125000"/>
              </a:lnSpc>
              <a:spcBef>
                <a:spcPts val="0"/>
              </a:spcBef>
              <a:spcAft>
                <a:spcPts val="0"/>
              </a:spcAft>
              <a:buSzPts val="1800"/>
              <a:buChar char="●"/>
            </a:pPr>
            <a:r>
              <a:rPr lang="en"/>
              <a:t>But you can override it with </a:t>
            </a:r>
            <a:r>
              <a:rPr lang="en"/>
              <a:t>SO_REUSEPORT</a:t>
            </a:r>
            <a:endParaRPr/>
          </a:p>
          <a:p>
            <a:pPr indent="-342900" lvl="0" marL="457200" rtl="0" algn="l">
              <a:lnSpc>
                <a:spcPct val="125000"/>
              </a:lnSpc>
              <a:spcBef>
                <a:spcPts val="0"/>
              </a:spcBef>
              <a:spcAft>
                <a:spcPts val="0"/>
              </a:spcAft>
              <a:buSzPts val="1800"/>
              <a:buChar char="●"/>
            </a:pPr>
            <a:r>
              <a:rPr lang="en"/>
              <a:t>Two distinct sockets different processes on the same ip/port pair </a:t>
            </a:r>
            <a:endParaRPr/>
          </a:p>
        </p:txBody>
      </p:sp>
      <p:sp>
        <p:nvSpPr>
          <p:cNvPr id="7410" name="Google Shape;7410;p394"/>
          <p:cNvSpPr txBox="1"/>
          <p:nvPr>
            <p:ph idx="4294967295"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1200"/>
              </a:spcAft>
              <a:buSzPts val="688"/>
              <a:buNone/>
            </a:pPr>
            <a:r>
              <a:t/>
            </a:r>
            <a:endParaRPr sz="825"/>
          </a:p>
        </p:txBody>
      </p:sp>
      <p:pic>
        <p:nvPicPr>
          <p:cNvPr id="7411" name="Google Shape;7411;p394"/>
          <p:cNvPicPr preferRelativeResize="0"/>
          <p:nvPr/>
        </p:nvPicPr>
        <p:blipFill rotWithShape="1">
          <a:blip r:embed="rId3">
            <a:alphaModFix/>
          </a:blip>
          <a:srcRect b="6524" l="0" r="0" t="0"/>
          <a:stretch/>
        </p:blipFill>
        <p:spPr>
          <a:xfrm>
            <a:off x="768525" y="2222125"/>
            <a:ext cx="2903175" cy="2713700"/>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5" name="Shape 7415"/>
        <p:cNvGrpSpPr/>
        <p:nvPr/>
      </p:nvGrpSpPr>
      <p:grpSpPr>
        <a:xfrm>
          <a:off x="0" y="0"/>
          <a:ext cx="0" cy="0"/>
          <a:chOff x="0" y="0"/>
          <a:chExt cx="0" cy="0"/>
        </a:xfrm>
      </p:grpSpPr>
      <p:sp>
        <p:nvSpPr>
          <p:cNvPr id="7416" name="Google Shape;7416;p395"/>
          <p:cNvSpPr txBox="1"/>
          <p:nvPr>
            <p:ph type="title"/>
          </p:nvPr>
        </p:nvSpPr>
        <p:spPr>
          <a:xfrm>
            <a:off x="311700" y="445025"/>
            <a:ext cx="673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417" name="Google Shape;7417;p395"/>
          <p:cNvSpPr txBox="1"/>
          <p:nvPr>
            <p:ph idx="1" type="body"/>
          </p:nvPr>
        </p:nvSpPr>
        <p:spPr>
          <a:xfrm>
            <a:off x="311700" y="1152475"/>
            <a:ext cx="8733600" cy="3751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81000" lvl="0" marL="457200" rtl="0" algn="l">
              <a:lnSpc>
                <a:spcPct val="150000"/>
              </a:lnSpc>
              <a:spcBef>
                <a:spcPts val="1200"/>
              </a:spcBef>
              <a:spcAft>
                <a:spcPts val="0"/>
              </a:spcAft>
              <a:buSzPts val="2400"/>
              <a:buChar char="●"/>
            </a:pPr>
            <a:r>
              <a:rPr lang="en" sz="2400"/>
              <a:t>Kernel manages networking</a:t>
            </a:r>
            <a:endParaRPr sz="2400"/>
          </a:p>
          <a:p>
            <a:pPr indent="-381000" lvl="0" marL="457200" rtl="0" algn="l">
              <a:lnSpc>
                <a:spcPct val="150000"/>
              </a:lnSpc>
              <a:spcBef>
                <a:spcPts val="0"/>
              </a:spcBef>
              <a:spcAft>
                <a:spcPts val="0"/>
              </a:spcAft>
              <a:buSzPts val="2400"/>
              <a:buChar char="●"/>
            </a:pPr>
            <a:r>
              <a:rPr lang="en" sz="2400"/>
              <a:t>Socket </a:t>
            </a:r>
            <a:r>
              <a:rPr lang="en" sz="2400"/>
              <a:t>r</a:t>
            </a:r>
            <a:r>
              <a:rPr lang="en" sz="2400"/>
              <a:t>epresents a port/ip</a:t>
            </a:r>
            <a:endParaRPr sz="2400"/>
          </a:p>
          <a:p>
            <a:pPr indent="-381000" lvl="0" marL="457200" rtl="0" algn="l">
              <a:lnSpc>
                <a:spcPct val="150000"/>
              </a:lnSpc>
              <a:spcBef>
                <a:spcPts val="0"/>
              </a:spcBef>
              <a:spcAft>
                <a:spcPts val="0"/>
              </a:spcAft>
              <a:buSzPts val="2400"/>
              <a:buChar char="●"/>
            </a:pPr>
            <a:r>
              <a:rPr lang="en" sz="2400"/>
              <a:t>Each connected client gets a connection</a:t>
            </a:r>
            <a:endParaRPr sz="2400"/>
          </a:p>
          <a:p>
            <a:pPr indent="-381000" lvl="0" marL="457200" rtl="0" algn="l">
              <a:lnSpc>
                <a:spcPct val="150000"/>
              </a:lnSpc>
              <a:spcBef>
                <a:spcPts val="0"/>
              </a:spcBef>
              <a:spcAft>
                <a:spcPts val="0"/>
              </a:spcAft>
              <a:buSzPts val="2400"/>
              <a:buChar char="●"/>
            </a:pPr>
            <a:r>
              <a:rPr lang="en" sz="2400"/>
              <a:t>Kernel managed data structures</a:t>
            </a:r>
            <a:endParaRPr sz="2400"/>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1" name="Shape 7421"/>
        <p:cNvGrpSpPr/>
        <p:nvPr/>
      </p:nvGrpSpPr>
      <p:grpSpPr>
        <a:xfrm>
          <a:off x="0" y="0"/>
          <a:ext cx="0" cy="0"/>
          <a:chOff x="0" y="0"/>
          <a:chExt cx="0" cy="0"/>
        </a:xfrm>
      </p:grpSpPr>
      <p:sp>
        <p:nvSpPr>
          <p:cNvPr id="7422" name="Google Shape;7422;p396"/>
          <p:cNvSpPr txBox="1"/>
          <p:nvPr>
            <p:ph type="ctrTitle"/>
          </p:nvPr>
        </p:nvSpPr>
        <p:spPr>
          <a:xfrm>
            <a:off x="311708" y="380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Reading and Sending Data</a:t>
            </a:r>
            <a:endParaRPr/>
          </a:p>
        </p:txBody>
      </p:sp>
      <p:sp>
        <p:nvSpPr>
          <p:cNvPr id="7423" name="Google Shape;7423;p396"/>
          <p:cNvSpPr txBox="1"/>
          <p:nvPr>
            <p:ph idx="1" type="subTitle"/>
          </p:nvPr>
        </p:nvSpPr>
        <p:spPr>
          <a:xfrm>
            <a:off x="311700" y="2657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Receive vs Send buffers</a:t>
            </a:r>
            <a:endParaRPr/>
          </a:p>
        </p:txBody>
      </p:sp>
      <p:sp>
        <p:nvSpPr>
          <p:cNvPr id="7424" name="Google Shape;7424;p39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8" name="Shape 7428"/>
        <p:cNvGrpSpPr/>
        <p:nvPr/>
      </p:nvGrpSpPr>
      <p:grpSpPr>
        <a:xfrm>
          <a:off x="0" y="0"/>
          <a:ext cx="0" cy="0"/>
          <a:chOff x="0" y="0"/>
          <a:chExt cx="0" cy="0"/>
        </a:xfrm>
      </p:grpSpPr>
      <p:sp>
        <p:nvSpPr>
          <p:cNvPr id="7429" name="Google Shape;7429;p397"/>
          <p:cNvSpPr txBox="1"/>
          <p:nvPr>
            <p:ph type="title"/>
          </p:nvPr>
        </p:nvSpPr>
        <p:spPr>
          <a:xfrm>
            <a:off x="311700" y="445025"/>
            <a:ext cx="673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 and receive buffers</a:t>
            </a:r>
            <a:endParaRPr/>
          </a:p>
        </p:txBody>
      </p:sp>
      <p:sp>
        <p:nvSpPr>
          <p:cNvPr id="7430" name="Google Shape;7430;p397"/>
          <p:cNvSpPr txBox="1"/>
          <p:nvPr>
            <p:ph idx="1" type="body"/>
          </p:nvPr>
        </p:nvSpPr>
        <p:spPr>
          <a:xfrm>
            <a:off x="311700" y="1152475"/>
            <a:ext cx="8733600" cy="375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81000" lvl="0" marL="457200" rtl="0" algn="l">
              <a:lnSpc>
                <a:spcPct val="150000"/>
              </a:lnSpc>
              <a:spcBef>
                <a:spcPts val="1200"/>
              </a:spcBef>
              <a:spcAft>
                <a:spcPts val="0"/>
              </a:spcAft>
              <a:buSzPts val="2400"/>
              <a:buChar char="●"/>
            </a:pPr>
            <a:r>
              <a:rPr lang="en" sz="2400"/>
              <a:t>Client sends data on a connection</a:t>
            </a:r>
            <a:endParaRPr sz="2400"/>
          </a:p>
          <a:p>
            <a:pPr indent="-381000" lvl="0" marL="457200" rtl="0" algn="l">
              <a:lnSpc>
                <a:spcPct val="150000"/>
              </a:lnSpc>
              <a:spcBef>
                <a:spcPts val="0"/>
              </a:spcBef>
              <a:spcAft>
                <a:spcPts val="0"/>
              </a:spcAft>
              <a:buSzPts val="2400"/>
              <a:buChar char="●"/>
            </a:pPr>
            <a:r>
              <a:rPr lang="en" sz="2400"/>
              <a:t>Kernel puts data in receive queue</a:t>
            </a:r>
            <a:endParaRPr sz="2400"/>
          </a:p>
          <a:p>
            <a:pPr indent="-381000" lvl="0" marL="457200" rtl="0" algn="l">
              <a:lnSpc>
                <a:spcPct val="150000"/>
              </a:lnSpc>
              <a:spcBef>
                <a:spcPts val="0"/>
              </a:spcBef>
              <a:spcAft>
                <a:spcPts val="0"/>
              </a:spcAft>
              <a:buSzPts val="2400"/>
              <a:buChar char="●"/>
            </a:pPr>
            <a:r>
              <a:rPr lang="en" sz="2400"/>
              <a:t>Kernel ACKs (may delay) and update window</a:t>
            </a:r>
            <a:endParaRPr sz="2400"/>
          </a:p>
          <a:p>
            <a:pPr indent="-381000" lvl="0" marL="457200" rtl="0" algn="l">
              <a:lnSpc>
                <a:spcPct val="150000"/>
              </a:lnSpc>
              <a:spcBef>
                <a:spcPts val="0"/>
              </a:spcBef>
              <a:spcAft>
                <a:spcPts val="0"/>
              </a:spcAft>
              <a:buSzPts val="2400"/>
              <a:buChar char="●"/>
            </a:pPr>
            <a:r>
              <a:rPr lang="en" sz="2400"/>
              <a:t>App calls read to copy data</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0">
                                            <p:txEl>
                                              <p:pRg end="0" st="0"/>
                                            </p:txEl>
                                          </p:spTgt>
                                        </p:tgtEl>
                                        <p:attrNameLst>
                                          <p:attrName>style.visibility</p:attrName>
                                        </p:attrNameLst>
                                      </p:cBhvr>
                                      <p:to>
                                        <p:strVal val="visible"/>
                                      </p:to>
                                    </p:set>
                                    <p:animEffect filter="fade" transition="in">
                                      <p:cBhvr>
                                        <p:cTn dur="1000"/>
                                        <p:tgtEl>
                                          <p:spTgt spid="7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0">
                                            <p:txEl>
                                              <p:pRg end="1" st="1"/>
                                            </p:txEl>
                                          </p:spTgt>
                                        </p:tgtEl>
                                        <p:attrNameLst>
                                          <p:attrName>style.visibility</p:attrName>
                                        </p:attrNameLst>
                                      </p:cBhvr>
                                      <p:to>
                                        <p:strVal val="visible"/>
                                      </p:to>
                                    </p:set>
                                    <p:animEffect filter="fade" transition="in">
                                      <p:cBhvr>
                                        <p:cTn dur="1000"/>
                                        <p:tgtEl>
                                          <p:spTgt spid="74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0">
                                            <p:txEl>
                                              <p:pRg end="2" st="2"/>
                                            </p:txEl>
                                          </p:spTgt>
                                        </p:tgtEl>
                                        <p:attrNameLst>
                                          <p:attrName>style.visibility</p:attrName>
                                        </p:attrNameLst>
                                      </p:cBhvr>
                                      <p:to>
                                        <p:strVal val="visible"/>
                                      </p:to>
                                    </p:set>
                                    <p:animEffect filter="fade" transition="in">
                                      <p:cBhvr>
                                        <p:cTn dur="1000"/>
                                        <p:tgtEl>
                                          <p:spTgt spid="74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0">
                                            <p:txEl>
                                              <p:pRg end="3" st="3"/>
                                            </p:txEl>
                                          </p:spTgt>
                                        </p:tgtEl>
                                        <p:attrNameLst>
                                          <p:attrName>style.visibility</p:attrName>
                                        </p:attrNameLst>
                                      </p:cBhvr>
                                      <p:to>
                                        <p:strVal val="visible"/>
                                      </p:to>
                                    </p:set>
                                    <p:animEffect filter="fade" transition="in">
                                      <p:cBhvr>
                                        <p:cTn dur="1000"/>
                                        <p:tgtEl>
                                          <p:spTgt spid="74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4" name="Shape 7434"/>
        <p:cNvGrpSpPr/>
        <p:nvPr/>
      </p:nvGrpSpPr>
      <p:grpSpPr>
        <a:xfrm>
          <a:off x="0" y="0"/>
          <a:ext cx="0" cy="0"/>
          <a:chOff x="0" y="0"/>
          <a:chExt cx="0" cy="0"/>
        </a:xfrm>
      </p:grpSpPr>
      <p:sp>
        <p:nvSpPr>
          <p:cNvPr id="7435" name="Google Shape;7435;p398"/>
          <p:cNvSpPr/>
          <p:nvPr/>
        </p:nvSpPr>
        <p:spPr>
          <a:xfrm>
            <a:off x="17497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398"/>
          <p:cNvSpPr/>
          <p:nvPr/>
        </p:nvSpPr>
        <p:spPr>
          <a:xfrm>
            <a:off x="1749775" y="1723950"/>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398"/>
          <p:cNvSpPr txBox="1"/>
          <p:nvPr>
            <p:ph type="title"/>
          </p:nvPr>
        </p:nvSpPr>
        <p:spPr>
          <a:xfrm>
            <a:off x="311700" y="445025"/>
            <a:ext cx="446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Receive buffers</a:t>
            </a:r>
            <a:endParaRPr/>
          </a:p>
        </p:txBody>
      </p:sp>
      <p:sp>
        <p:nvSpPr>
          <p:cNvPr id="7438" name="Google Shape;7438;p398"/>
          <p:cNvSpPr/>
          <p:nvPr/>
        </p:nvSpPr>
        <p:spPr>
          <a:xfrm>
            <a:off x="36907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398"/>
          <p:cNvSpPr/>
          <p:nvPr/>
        </p:nvSpPr>
        <p:spPr>
          <a:xfrm>
            <a:off x="40789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398"/>
          <p:cNvSpPr/>
          <p:nvPr/>
        </p:nvSpPr>
        <p:spPr>
          <a:xfrm>
            <a:off x="44671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398"/>
          <p:cNvSpPr txBox="1"/>
          <p:nvPr/>
        </p:nvSpPr>
        <p:spPr>
          <a:xfrm>
            <a:off x="2610550" y="1238400"/>
            <a:ext cx="24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Receive buffer</a:t>
            </a:r>
            <a:endParaRPr>
              <a:solidFill>
                <a:schemeClr val="lt2"/>
              </a:solidFill>
            </a:endParaRPr>
          </a:p>
        </p:txBody>
      </p:sp>
      <p:sp>
        <p:nvSpPr>
          <p:cNvPr id="7442" name="Google Shape;7442;p398"/>
          <p:cNvSpPr/>
          <p:nvPr/>
        </p:nvSpPr>
        <p:spPr>
          <a:xfrm>
            <a:off x="2549025" y="3718275"/>
            <a:ext cx="1021200" cy="8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PID</a:t>
            </a:r>
            <a:endParaRPr/>
          </a:p>
        </p:txBody>
      </p:sp>
      <p:pic>
        <p:nvPicPr>
          <p:cNvPr id="7443" name="Google Shape;7443;p398"/>
          <p:cNvPicPr preferRelativeResize="0"/>
          <p:nvPr/>
        </p:nvPicPr>
        <p:blipFill rotWithShape="1">
          <a:blip r:embed="rId3">
            <a:alphaModFix/>
          </a:blip>
          <a:srcRect b="7747" l="12647" r="11801" t="6452"/>
          <a:stretch/>
        </p:blipFill>
        <p:spPr>
          <a:xfrm>
            <a:off x="248200" y="1017725"/>
            <a:ext cx="790176" cy="523250"/>
          </a:xfrm>
          <a:prstGeom prst="rect">
            <a:avLst/>
          </a:prstGeom>
          <a:noFill/>
          <a:ln>
            <a:noFill/>
          </a:ln>
        </p:spPr>
      </p:pic>
      <p:sp>
        <p:nvSpPr>
          <p:cNvPr id="7444" name="Google Shape;7444;p398"/>
          <p:cNvSpPr/>
          <p:nvPr/>
        </p:nvSpPr>
        <p:spPr>
          <a:xfrm>
            <a:off x="1051275" y="1227675"/>
            <a:ext cx="839625" cy="613825"/>
          </a:xfrm>
          <a:custGeom>
            <a:rect b="b" l="l" r="r" t="t"/>
            <a:pathLst>
              <a:path extrusionOk="0" h="24553" w="33585">
                <a:moveTo>
                  <a:pt x="0" y="0"/>
                </a:moveTo>
                <a:cubicBezTo>
                  <a:pt x="3199" y="329"/>
                  <a:pt x="16416" y="-565"/>
                  <a:pt x="19191" y="1975"/>
                </a:cubicBezTo>
                <a:cubicBezTo>
                  <a:pt x="21966" y="4515"/>
                  <a:pt x="14252" y="11477"/>
                  <a:pt x="16651" y="15240"/>
                </a:cubicBezTo>
                <a:cubicBezTo>
                  <a:pt x="19050" y="19003"/>
                  <a:pt x="30763" y="23001"/>
                  <a:pt x="33585" y="24553"/>
                </a:cubicBezTo>
              </a:path>
            </a:pathLst>
          </a:custGeom>
          <a:noFill/>
          <a:ln cap="flat" cmpd="sng" w="9525">
            <a:solidFill>
              <a:schemeClr val="accent2"/>
            </a:solidFill>
            <a:prstDash val="solid"/>
            <a:round/>
            <a:headEnd len="med" w="med" type="none"/>
            <a:tailEnd len="med" w="med" type="triangle"/>
          </a:ln>
        </p:spPr>
      </p:sp>
      <p:sp>
        <p:nvSpPr>
          <p:cNvPr id="7445" name="Google Shape;7445;p398"/>
          <p:cNvSpPr txBox="1"/>
          <p:nvPr/>
        </p:nvSpPr>
        <p:spPr>
          <a:xfrm>
            <a:off x="1480938" y="1074288"/>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data</a:t>
            </a:r>
            <a:endParaRPr>
              <a:solidFill>
                <a:schemeClr val="lt2"/>
              </a:solidFill>
            </a:endParaRPr>
          </a:p>
        </p:txBody>
      </p:sp>
      <p:sp>
        <p:nvSpPr>
          <p:cNvPr id="7446" name="Google Shape;7446;p398"/>
          <p:cNvSpPr/>
          <p:nvPr/>
        </p:nvSpPr>
        <p:spPr>
          <a:xfrm>
            <a:off x="25261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398"/>
          <p:cNvSpPr/>
          <p:nvPr/>
        </p:nvSpPr>
        <p:spPr>
          <a:xfrm>
            <a:off x="29143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398"/>
          <p:cNvSpPr/>
          <p:nvPr/>
        </p:nvSpPr>
        <p:spPr>
          <a:xfrm>
            <a:off x="33025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398"/>
          <p:cNvSpPr/>
          <p:nvPr/>
        </p:nvSpPr>
        <p:spPr>
          <a:xfrm>
            <a:off x="21379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398"/>
          <p:cNvSpPr/>
          <p:nvPr/>
        </p:nvSpPr>
        <p:spPr>
          <a:xfrm>
            <a:off x="431055" y="1531050"/>
            <a:ext cx="1488050" cy="980375"/>
          </a:xfrm>
          <a:custGeom>
            <a:rect b="b" l="l" r="r" t="t"/>
            <a:pathLst>
              <a:path extrusionOk="0" h="39215" w="59522">
                <a:moveTo>
                  <a:pt x="1102" y="0"/>
                </a:moveTo>
                <a:cubicBezTo>
                  <a:pt x="961" y="4375"/>
                  <a:pt x="-544" y="20085"/>
                  <a:pt x="256" y="26247"/>
                </a:cubicBezTo>
                <a:cubicBezTo>
                  <a:pt x="1056" y="32409"/>
                  <a:pt x="256" y="35466"/>
                  <a:pt x="5900" y="36971"/>
                </a:cubicBezTo>
                <a:cubicBezTo>
                  <a:pt x="11544" y="38476"/>
                  <a:pt x="25985" y="34996"/>
                  <a:pt x="34122" y="35278"/>
                </a:cubicBezTo>
                <a:cubicBezTo>
                  <a:pt x="42260" y="35560"/>
                  <a:pt x="50492" y="40829"/>
                  <a:pt x="54725" y="38665"/>
                </a:cubicBezTo>
                <a:cubicBezTo>
                  <a:pt x="58958" y="36501"/>
                  <a:pt x="58723" y="25024"/>
                  <a:pt x="59522" y="22296"/>
                </a:cubicBezTo>
              </a:path>
            </a:pathLst>
          </a:custGeom>
          <a:noFill/>
          <a:ln cap="flat" cmpd="sng" w="9525">
            <a:solidFill>
              <a:schemeClr val="accent2"/>
            </a:solidFill>
            <a:prstDash val="solid"/>
            <a:round/>
            <a:headEnd len="med" w="med" type="triangle"/>
            <a:tailEnd len="med" w="med" type="none"/>
          </a:ln>
        </p:spPr>
      </p:sp>
      <p:sp>
        <p:nvSpPr>
          <p:cNvPr id="7451" name="Google Shape;7451;p398"/>
          <p:cNvSpPr txBox="1"/>
          <p:nvPr/>
        </p:nvSpPr>
        <p:spPr>
          <a:xfrm>
            <a:off x="825888" y="2438150"/>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ACK</a:t>
            </a:r>
            <a:endParaRPr>
              <a:solidFill>
                <a:schemeClr val="lt2"/>
              </a:solidFill>
            </a:endParaRPr>
          </a:p>
        </p:txBody>
      </p:sp>
      <p:sp>
        <p:nvSpPr>
          <p:cNvPr id="7452" name="Google Shape;7452;p398"/>
          <p:cNvSpPr txBox="1"/>
          <p:nvPr/>
        </p:nvSpPr>
        <p:spPr>
          <a:xfrm>
            <a:off x="1214582" y="3216275"/>
            <a:ext cx="92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read()</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Copy</a:t>
            </a:r>
            <a:endParaRPr>
              <a:solidFill>
                <a:schemeClr val="lt2"/>
              </a:solidFill>
            </a:endParaRPr>
          </a:p>
        </p:txBody>
      </p:sp>
      <p:sp>
        <p:nvSpPr>
          <p:cNvPr id="7453" name="Google Shape;7453;p398"/>
          <p:cNvSpPr/>
          <p:nvPr/>
        </p:nvSpPr>
        <p:spPr>
          <a:xfrm>
            <a:off x="2549025" y="3718275"/>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398"/>
          <p:cNvSpPr/>
          <p:nvPr/>
        </p:nvSpPr>
        <p:spPr>
          <a:xfrm>
            <a:off x="1924126" y="2130775"/>
            <a:ext cx="728775" cy="1742725"/>
          </a:xfrm>
          <a:custGeom>
            <a:rect b="b" l="l" r="r" t="t"/>
            <a:pathLst>
              <a:path extrusionOk="0" h="69709" w="29151">
                <a:moveTo>
                  <a:pt x="29151" y="69709"/>
                </a:moveTo>
                <a:cubicBezTo>
                  <a:pt x="24447" y="65899"/>
                  <a:pt x="4550" y="54328"/>
                  <a:pt x="928" y="46849"/>
                </a:cubicBezTo>
                <a:cubicBezTo>
                  <a:pt x="-2694" y="39370"/>
                  <a:pt x="5961" y="30716"/>
                  <a:pt x="7419" y="24836"/>
                </a:cubicBezTo>
                <a:cubicBezTo>
                  <a:pt x="8877" y="18956"/>
                  <a:pt x="10100" y="15710"/>
                  <a:pt x="9677" y="11571"/>
                </a:cubicBezTo>
                <a:cubicBezTo>
                  <a:pt x="9254" y="7432"/>
                  <a:pt x="5679" y="1929"/>
                  <a:pt x="4879" y="0"/>
                </a:cubicBezTo>
              </a:path>
            </a:pathLst>
          </a:custGeom>
          <a:noFill/>
          <a:ln cap="flat" cmpd="sng" w="9525">
            <a:solidFill>
              <a:schemeClr val="lt2"/>
            </a:solidFill>
            <a:prstDash val="solid"/>
            <a:round/>
            <a:headEnd len="med" w="med" type="triangl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5"/>
                                        </p:tgtEl>
                                        <p:attrNameLst>
                                          <p:attrName>style.visibility</p:attrName>
                                        </p:attrNameLst>
                                      </p:cBhvr>
                                      <p:to>
                                        <p:strVal val="visible"/>
                                      </p:to>
                                    </p:set>
                                    <p:animEffect filter="fade" transition="in">
                                      <p:cBhvr>
                                        <p:cTn dur="1000"/>
                                        <p:tgtEl>
                                          <p:spTgt spid="7445"/>
                                        </p:tgtEl>
                                      </p:cBhvr>
                                    </p:animEffect>
                                  </p:childTnLst>
                                </p:cTn>
                              </p:par>
                              <p:par>
                                <p:cTn fill="hold" nodeType="withEffect" presetClass="entr" presetID="10" presetSubtype="0">
                                  <p:stCondLst>
                                    <p:cond delay="0"/>
                                  </p:stCondLst>
                                  <p:childTnLst>
                                    <p:set>
                                      <p:cBhvr>
                                        <p:cTn dur="1" fill="hold">
                                          <p:stCondLst>
                                            <p:cond delay="0"/>
                                          </p:stCondLst>
                                        </p:cTn>
                                        <p:tgtEl>
                                          <p:spTgt spid="7444"/>
                                        </p:tgtEl>
                                        <p:attrNameLst>
                                          <p:attrName>style.visibility</p:attrName>
                                        </p:attrNameLst>
                                      </p:cBhvr>
                                      <p:to>
                                        <p:strVal val="visible"/>
                                      </p:to>
                                    </p:set>
                                    <p:animEffect filter="fade" transition="in">
                                      <p:cBhvr>
                                        <p:cTn dur="1000"/>
                                        <p:tgtEl>
                                          <p:spTgt spid="7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6"/>
                                        </p:tgtEl>
                                        <p:attrNameLst>
                                          <p:attrName>style.visibility</p:attrName>
                                        </p:attrNameLst>
                                      </p:cBhvr>
                                      <p:to>
                                        <p:strVal val="visible"/>
                                      </p:to>
                                    </p:set>
                                    <p:animEffect filter="fade" transition="in">
                                      <p:cBhvr>
                                        <p:cTn dur="1000"/>
                                        <p:tgtEl>
                                          <p:spTgt spid="7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0"/>
                                        </p:tgtEl>
                                        <p:attrNameLst>
                                          <p:attrName>style.visibility</p:attrName>
                                        </p:attrNameLst>
                                      </p:cBhvr>
                                      <p:to>
                                        <p:strVal val="visible"/>
                                      </p:to>
                                    </p:set>
                                    <p:animEffect filter="fade" transition="in">
                                      <p:cBhvr>
                                        <p:cTn dur="1000"/>
                                        <p:tgtEl>
                                          <p:spTgt spid="7450"/>
                                        </p:tgtEl>
                                      </p:cBhvr>
                                    </p:animEffect>
                                  </p:childTnLst>
                                </p:cTn>
                              </p:par>
                              <p:par>
                                <p:cTn fill="hold" nodeType="withEffect" presetClass="entr" presetID="10" presetSubtype="0">
                                  <p:stCondLst>
                                    <p:cond delay="0"/>
                                  </p:stCondLst>
                                  <p:childTnLst>
                                    <p:set>
                                      <p:cBhvr>
                                        <p:cTn dur="1" fill="hold">
                                          <p:stCondLst>
                                            <p:cond delay="0"/>
                                          </p:stCondLst>
                                        </p:cTn>
                                        <p:tgtEl>
                                          <p:spTgt spid="7451"/>
                                        </p:tgtEl>
                                        <p:attrNameLst>
                                          <p:attrName>style.visibility</p:attrName>
                                        </p:attrNameLst>
                                      </p:cBhvr>
                                      <p:to>
                                        <p:strVal val="visible"/>
                                      </p:to>
                                    </p:set>
                                    <p:animEffect filter="fade" transition="in">
                                      <p:cBhvr>
                                        <p:cTn dur="1000"/>
                                        <p:tgtEl>
                                          <p:spTgt spid="7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2"/>
                                        </p:tgtEl>
                                        <p:attrNameLst>
                                          <p:attrName>style.visibility</p:attrName>
                                        </p:attrNameLst>
                                      </p:cBhvr>
                                      <p:to>
                                        <p:strVal val="visible"/>
                                      </p:to>
                                    </p:set>
                                    <p:animEffect filter="fade" transition="in">
                                      <p:cBhvr>
                                        <p:cTn dur="1000"/>
                                        <p:tgtEl>
                                          <p:spTgt spid="7452"/>
                                        </p:tgtEl>
                                      </p:cBhvr>
                                    </p:animEffect>
                                  </p:childTnLst>
                                </p:cTn>
                              </p:par>
                              <p:par>
                                <p:cTn fill="hold" nodeType="withEffect" presetClass="entr" presetID="10" presetSubtype="0">
                                  <p:stCondLst>
                                    <p:cond delay="0"/>
                                  </p:stCondLst>
                                  <p:childTnLst>
                                    <p:set>
                                      <p:cBhvr>
                                        <p:cTn dur="1" fill="hold">
                                          <p:stCondLst>
                                            <p:cond delay="0"/>
                                          </p:stCondLst>
                                        </p:cTn>
                                        <p:tgtEl>
                                          <p:spTgt spid="7454"/>
                                        </p:tgtEl>
                                        <p:attrNameLst>
                                          <p:attrName>style.visibility</p:attrName>
                                        </p:attrNameLst>
                                      </p:cBhvr>
                                      <p:to>
                                        <p:strVal val="visible"/>
                                      </p:to>
                                    </p:set>
                                    <p:animEffect filter="fade" transition="in">
                                      <p:cBhvr>
                                        <p:cTn dur="1000"/>
                                        <p:tgtEl>
                                          <p:spTgt spid="7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36"/>
                                        </p:tgtEl>
                                      </p:cBhvr>
                                    </p:animEffect>
                                    <p:set>
                                      <p:cBhvr>
                                        <p:cTn dur="1" fill="hold">
                                          <p:stCondLst>
                                            <p:cond delay="1000"/>
                                          </p:stCondLst>
                                        </p:cTn>
                                        <p:tgtEl>
                                          <p:spTgt spid="74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3"/>
                                        </p:tgtEl>
                                        <p:attrNameLst>
                                          <p:attrName>style.visibility</p:attrName>
                                        </p:attrNameLst>
                                      </p:cBhvr>
                                      <p:to>
                                        <p:strVal val="visible"/>
                                      </p:to>
                                    </p:set>
                                    <p:animEffect filter="fade" transition="in">
                                      <p:cBhvr>
                                        <p:cTn dur="1000"/>
                                        <p:tgtEl>
                                          <p:spTgt spid="7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8" name="Shape 7458"/>
        <p:cNvGrpSpPr/>
        <p:nvPr/>
      </p:nvGrpSpPr>
      <p:grpSpPr>
        <a:xfrm>
          <a:off x="0" y="0"/>
          <a:ext cx="0" cy="0"/>
          <a:chOff x="0" y="0"/>
          <a:chExt cx="0" cy="0"/>
        </a:xfrm>
      </p:grpSpPr>
      <p:sp>
        <p:nvSpPr>
          <p:cNvPr id="7459" name="Google Shape;7459;p399"/>
          <p:cNvSpPr/>
          <p:nvPr/>
        </p:nvSpPr>
        <p:spPr>
          <a:xfrm>
            <a:off x="17497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399"/>
          <p:cNvSpPr/>
          <p:nvPr/>
        </p:nvSpPr>
        <p:spPr>
          <a:xfrm>
            <a:off x="1749775" y="1723950"/>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399"/>
          <p:cNvSpPr txBox="1"/>
          <p:nvPr>
            <p:ph type="title"/>
          </p:nvPr>
        </p:nvSpPr>
        <p:spPr>
          <a:xfrm>
            <a:off x="311700" y="445025"/>
            <a:ext cx="446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Send buffers</a:t>
            </a:r>
            <a:endParaRPr/>
          </a:p>
        </p:txBody>
      </p:sp>
      <p:sp>
        <p:nvSpPr>
          <p:cNvPr id="7462" name="Google Shape;7462;p399"/>
          <p:cNvSpPr/>
          <p:nvPr/>
        </p:nvSpPr>
        <p:spPr>
          <a:xfrm>
            <a:off x="36907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399"/>
          <p:cNvSpPr/>
          <p:nvPr/>
        </p:nvSpPr>
        <p:spPr>
          <a:xfrm>
            <a:off x="40789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399"/>
          <p:cNvSpPr/>
          <p:nvPr/>
        </p:nvSpPr>
        <p:spPr>
          <a:xfrm>
            <a:off x="44671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399"/>
          <p:cNvSpPr txBox="1"/>
          <p:nvPr/>
        </p:nvSpPr>
        <p:spPr>
          <a:xfrm>
            <a:off x="2610550" y="1238400"/>
            <a:ext cx="24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Send buffer</a:t>
            </a:r>
            <a:endParaRPr>
              <a:solidFill>
                <a:schemeClr val="lt2"/>
              </a:solidFill>
            </a:endParaRPr>
          </a:p>
        </p:txBody>
      </p:sp>
      <p:sp>
        <p:nvSpPr>
          <p:cNvPr id="7466" name="Google Shape;7466;p399"/>
          <p:cNvSpPr/>
          <p:nvPr/>
        </p:nvSpPr>
        <p:spPr>
          <a:xfrm>
            <a:off x="2549025" y="3718275"/>
            <a:ext cx="1021200" cy="8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PID</a:t>
            </a:r>
            <a:endParaRPr/>
          </a:p>
        </p:txBody>
      </p:sp>
      <p:pic>
        <p:nvPicPr>
          <p:cNvPr id="7467" name="Google Shape;7467;p399"/>
          <p:cNvPicPr preferRelativeResize="0"/>
          <p:nvPr/>
        </p:nvPicPr>
        <p:blipFill rotWithShape="1">
          <a:blip r:embed="rId3">
            <a:alphaModFix/>
          </a:blip>
          <a:srcRect b="7747" l="12647" r="11801" t="6452"/>
          <a:stretch/>
        </p:blipFill>
        <p:spPr>
          <a:xfrm>
            <a:off x="248200" y="1017725"/>
            <a:ext cx="790176" cy="523250"/>
          </a:xfrm>
          <a:prstGeom prst="rect">
            <a:avLst/>
          </a:prstGeom>
          <a:noFill/>
          <a:ln>
            <a:noFill/>
          </a:ln>
        </p:spPr>
      </p:pic>
      <p:sp>
        <p:nvSpPr>
          <p:cNvPr id="7468" name="Google Shape;7468;p399"/>
          <p:cNvSpPr/>
          <p:nvPr/>
        </p:nvSpPr>
        <p:spPr>
          <a:xfrm>
            <a:off x="1051275" y="1227675"/>
            <a:ext cx="839625" cy="613825"/>
          </a:xfrm>
          <a:custGeom>
            <a:rect b="b" l="l" r="r" t="t"/>
            <a:pathLst>
              <a:path extrusionOk="0" h="24553" w="33585">
                <a:moveTo>
                  <a:pt x="0" y="0"/>
                </a:moveTo>
                <a:cubicBezTo>
                  <a:pt x="3199" y="329"/>
                  <a:pt x="16416" y="-565"/>
                  <a:pt x="19191" y="1975"/>
                </a:cubicBezTo>
                <a:cubicBezTo>
                  <a:pt x="21966" y="4515"/>
                  <a:pt x="14252" y="11477"/>
                  <a:pt x="16651" y="15240"/>
                </a:cubicBezTo>
                <a:cubicBezTo>
                  <a:pt x="19050" y="19003"/>
                  <a:pt x="30763" y="23001"/>
                  <a:pt x="33585" y="24553"/>
                </a:cubicBezTo>
              </a:path>
            </a:pathLst>
          </a:custGeom>
          <a:noFill/>
          <a:ln cap="flat" cmpd="sng" w="9525">
            <a:solidFill>
              <a:schemeClr val="accent2"/>
            </a:solidFill>
            <a:prstDash val="solid"/>
            <a:round/>
            <a:headEnd len="med" w="med" type="triangle"/>
            <a:tailEnd len="med" w="med" type="none"/>
          </a:ln>
        </p:spPr>
      </p:sp>
      <p:sp>
        <p:nvSpPr>
          <p:cNvPr id="7469" name="Google Shape;7469;p399"/>
          <p:cNvSpPr txBox="1"/>
          <p:nvPr/>
        </p:nvSpPr>
        <p:spPr>
          <a:xfrm>
            <a:off x="1480938" y="1074288"/>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data</a:t>
            </a:r>
            <a:endParaRPr>
              <a:solidFill>
                <a:schemeClr val="lt2"/>
              </a:solidFill>
            </a:endParaRPr>
          </a:p>
        </p:txBody>
      </p:sp>
      <p:sp>
        <p:nvSpPr>
          <p:cNvPr id="7470" name="Google Shape;7470;p399"/>
          <p:cNvSpPr/>
          <p:nvPr/>
        </p:nvSpPr>
        <p:spPr>
          <a:xfrm>
            <a:off x="25261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399"/>
          <p:cNvSpPr/>
          <p:nvPr/>
        </p:nvSpPr>
        <p:spPr>
          <a:xfrm>
            <a:off x="29143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399"/>
          <p:cNvSpPr/>
          <p:nvPr/>
        </p:nvSpPr>
        <p:spPr>
          <a:xfrm>
            <a:off x="33025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399"/>
          <p:cNvSpPr/>
          <p:nvPr/>
        </p:nvSpPr>
        <p:spPr>
          <a:xfrm>
            <a:off x="2137975" y="1723950"/>
            <a:ext cx="388200" cy="300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399"/>
          <p:cNvSpPr/>
          <p:nvPr/>
        </p:nvSpPr>
        <p:spPr>
          <a:xfrm>
            <a:off x="431055" y="1531050"/>
            <a:ext cx="1488050" cy="980375"/>
          </a:xfrm>
          <a:custGeom>
            <a:rect b="b" l="l" r="r" t="t"/>
            <a:pathLst>
              <a:path extrusionOk="0" h="39215" w="59522">
                <a:moveTo>
                  <a:pt x="1102" y="0"/>
                </a:moveTo>
                <a:cubicBezTo>
                  <a:pt x="961" y="4375"/>
                  <a:pt x="-544" y="20085"/>
                  <a:pt x="256" y="26247"/>
                </a:cubicBezTo>
                <a:cubicBezTo>
                  <a:pt x="1056" y="32409"/>
                  <a:pt x="256" y="35466"/>
                  <a:pt x="5900" y="36971"/>
                </a:cubicBezTo>
                <a:cubicBezTo>
                  <a:pt x="11544" y="38476"/>
                  <a:pt x="25985" y="34996"/>
                  <a:pt x="34122" y="35278"/>
                </a:cubicBezTo>
                <a:cubicBezTo>
                  <a:pt x="42260" y="35560"/>
                  <a:pt x="50492" y="40829"/>
                  <a:pt x="54725" y="38665"/>
                </a:cubicBezTo>
                <a:cubicBezTo>
                  <a:pt x="58958" y="36501"/>
                  <a:pt x="58723" y="25024"/>
                  <a:pt x="59522" y="22296"/>
                </a:cubicBezTo>
              </a:path>
            </a:pathLst>
          </a:custGeom>
          <a:noFill/>
          <a:ln cap="flat" cmpd="sng" w="9525">
            <a:solidFill>
              <a:schemeClr val="accent2"/>
            </a:solidFill>
            <a:prstDash val="solid"/>
            <a:round/>
            <a:headEnd len="med" w="med" type="none"/>
            <a:tailEnd len="med" w="med" type="triangle"/>
          </a:ln>
        </p:spPr>
      </p:sp>
      <p:sp>
        <p:nvSpPr>
          <p:cNvPr id="7475" name="Google Shape;7475;p399"/>
          <p:cNvSpPr txBox="1"/>
          <p:nvPr/>
        </p:nvSpPr>
        <p:spPr>
          <a:xfrm>
            <a:off x="825888" y="2438150"/>
            <a:ext cx="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ACK</a:t>
            </a:r>
            <a:endParaRPr>
              <a:solidFill>
                <a:schemeClr val="lt2"/>
              </a:solidFill>
            </a:endParaRPr>
          </a:p>
        </p:txBody>
      </p:sp>
      <p:sp>
        <p:nvSpPr>
          <p:cNvPr id="7476" name="Google Shape;7476;p399"/>
          <p:cNvSpPr txBox="1"/>
          <p:nvPr/>
        </p:nvSpPr>
        <p:spPr>
          <a:xfrm>
            <a:off x="1214582" y="3216275"/>
            <a:ext cx="92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send()</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Copy</a:t>
            </a:r>
            <a:endParaRPr>
              <a:solidFill>
                <a:schemeClr val="lt2"/>
              </a:solidFill>
            </a:endParaRPr>
          </a:p>
        </p:txBody>
      </p:sp>
      <p:sp>
        <p:nvSpPr>
          <p:cNvPr id="7477" name="Google Shape;7477;p399"/>
          <p:cNvSpPr/>
          <p:nvPr/>
        </p:nvSpPr>
        <p:spPr>
          <a:xfrm>
            <a:off x="2549025" y="3718275"/>
            <a:ext cx="388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399"/>
          <p:cNvSpPr/>
          <p:nvPr/>
        </p:nvSpPr>
        <p:spPr>
          <a:xfrm>
            <a:off x="1924126" y="2130775"/>
            <a:ext cx="728775" cy="1742725"/>
          </a:xfrm>
          <a:custGeom>
            <a:rect b="b" l="l" r="r" t="t"/>
            <a:pathLst>
              <a:path extrusionOk="0" h="69709" w="29151">
                <a:moveTo>
                  <a:pt x="29151" y="69709"/>
                </a:moveTo>
                <a:cubicBezTo>
                  <a:pt x="24447" y="65899"/>
                  <a:pt x="4550" y="54328"/>
                  <a:pt x="928" y="46849"/>
                </a:cubicBezTo>
                <a:cubicBezTo>
                  <a:pt x="-2694" y="39370"/>
                  <a:pt x="5961" y="30716"/>
                  <a:pt x="7419" y="24836"/>
                </a:cubicBezTo>
                <a:cubicBezTo>
                  <a:pt x="8877" y="18956"/>
                  <a:pt x="10100" y="15710"/>
                  <a:pt x="9677" y="11571"/>
                </a:cubicBezTo>
                <a:cubicBezTo>
                  <a:pt x="9254" y="7432"/>
                  <a:pt x="5679" y="1929"/>
                  <a:pt x="4879" y="0"/>
                </a:cubicBezTo>
              </a:path>
            </a:pathLst>
          </a:custGeom>
          <a:noFill/>
          <a:ln cap="flat" cmpd="sng" w="9525">
            <a:solidFill>
              <a:schemeClr val="lt2"/>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8"/>
                                        </p:tgtEl>
                                        <p:attrNameLst>
                                          <p:attrName>style.visibility</p:attrName>
                                        </p:attrNameLst>
                                      </p:cBhvr>
                                      <p:to>
                                        <p:strVal val="visible"/>
                                      </p:to>
                                    </p:set>
                                    <p:animEffect filter="fade" transition="in">
                                      <p:cBhvr>
                                        <p:cTn dur="1000"/>
                                        <p:tgtEl>
                                          <p:spTgt spid="7478"/>
                                        </p:tgtEl>
                                      </p:cBhvr>
                                    </p:animEffect>
                                  </p:childTnLst>
                                </p:cTn>
                              </p:par>
                              <p:par>
                                <p:cTn fill="hold" nodeType="withEffect" presetClass="entr" presetID="10" presetSubtype="0">
                                  <p:stCondLst>
                                    <p:cond delay="0"/>
                                  </p:stCondLst>
                                  <p:childTnLst>
                                    <p:set>
                                      <p:cBhvr>
                                        <p:cTn dur="1" fill="hold">
                                          <p:stCondLst>
                                            <p:cond delay="0"/>
                                          </p:stCondLst>
                                        </p:cTn>
                                        <p:tgtEl>
                                          <p:spTgt spid="7476"/>
                                        </p:tgtEl>
                                        <p:attrNameLst>
                                          <p:attrName>style.visibility</p:attrName>
                                        </p:attrNameLst>
                                      </p:cBhvr>
                                      <p:to>
                                        <p:strVal val="visible"/>
                                      </p:to>
                                    </p:set>
                                    <p:animEffect filter="fade" transition="in">
                                      <p:cBhvr>
                                        <p:cTn dur="1000"/>
                                        <p:tgtEl>
                                          <p:spTgt spid="7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0"/>
                                        </p:tgtEl>
                                        <p:attrNameLst>
                                          <p:attrName>style.visibility</p:attrName>
                                        </p:attrNameLst>
                                      </p:cBhvr>
                                      <p:to>
                                        <p:strVal val="visible"/>
                                      </p:to>
                                    </p:set>
                                    <p:animEffect filter="fade" transition="in">
                                      <p:cBhvr>
                                        <p:cTn dur="1000"/>
                                        <p:tgtEl>
                                          <p:spTgt spid="7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9"/>
                                        </p:tgtEl>
                                        <p:attrNameLst>
                                          <p:attrName>style.visibility</p:attrName>
                                        </p:attrNameLst>
                                      </p:cBhvr>
                                      <p:to>
                                        <p:strVal val="visible"/>
                                      </p:to>
                                    </p:set>
                                    <p:animEffect filter="fade" transition="in">
                                      <p:cBhvr>
                                        <p:cTn dur="1000"/>
                                        <p:tgtEl>
                                          <p:spTgt spid="7469"/>
                                        </p:tgtEl>
                                      </p:cBhvr>
                                    </p:animEffect>
                                  </p:childTnLst>
                                </p:cTn>
                              </p:par>
                              <p:par>
                                <p:cTn fill="hold" nodeType="withEffect" presetClass="entr" presetID="10" presetSubtype="0">
                                  <p:stCondLst>
                                    <p:cond delay="0"/>
                                  </p:stCondLst>
                                  <p:childTnLst>
                                    <p:set>
                                      <p:cBhvr>
                                        <p:cTn dur="1" fill="hold">
                                          <p:stCondLst>
                                            <p:cond delay="0"/>
                                          </p:stCondLst>
                                        </p:cTn>
                                        <p:tgtEl>
                                          <p:spTgt spid="7468"/>
                                        </p:tgtEl>
                                        <p:attrNameLst>
                                          <p:attrName>style.visibility</p:attrName>
                                        </p:attrNameLst>
                                      </p:cBhvr>
                                      <p:to>
                                        <p:strVal val="visible"/>
                                      </p:to>
                                    </p:set>
                                    <p:animEffect filter="fade" transition="in">
                                      <p:cBhvr>
                                        <p:cTn dur="1000"/>
                                        <p:tgtEl>
                                          <p:spTgt spid="7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4"/>
                                        </p:tgtEl>
                                        <p:attrNameLst>
                                          <p:attrName>style.visibility</p:attrName>
                                        </p:attrNameLst>
                                      </p:cBhvr>
                                      <p:to>
                                        <p:strVal val="visible"/>
                                      </p:to>
                                    </p:set>
                                    <p:animEffect filter="fade" transition="in">
                                      <p:cBhvr>
                                        <p:cTn dur="1000"/>
                                        <p:tgtEl>
                                          <p:spTgt spid="7474"/>
                                        </p:tgtEl>
                                      </p:cBhvr>
                                    </p:animEffect>
                                  </p:childTnLst>
                                </p:cTn>
                              </p:par>
                              <p:par>
                                <p:cTn fill="hold" nodeType="withEffect" presetClass="entr" presetID="10" presetSubtype="0">
                                  <p:stCondLst>
                                    <p:cond delay="0"/>
                                  </p:stCondLst>
                                  <p:childTnLst>
                                    <p:set>
                                      <p:cBhvr>
                                        <p:cTn dur="1" fill="hold">
                                          <p:stCondLst>
                                            <p:cond delay="0"/>
                                          </p:stCondLst>
                                        </p:cTn>
                                        <p:tgtEl>
                                          <p:spTgt spid="7475"/>
                                        </p:tgtEl>
                                        <p:attrNameLst>
                                          <p:attrName>style.visibility</p:attrName>
                                        </p:attrNameLst>
                                      </p:cBhvr>
                                      <p:to>
                                        <p:strVal val="visible"/>
                                      </p:to>
                                    </p:set>
                                    <p:animEffect filter="fade" transition="in">
                                      <p:cBhvr>
                                        <p:cTn dur="1000"/>
                                        <p:tgtEl>
                                          <p:spTgt spid="7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60"/>
                                        </p:tgtEl>
                                      </p:cBhvr>
                                    </p:animEffect>
                                    <p:set>
                                      <p:cBhvr>
                                        <p:cTn dur="1" fill="hold">
                                          <p:stCondLst>
                                            <p:cond delay="1000"/>
                                          </p:stCondLst>
                                        </p:cTn>
                                        <p:tgtEl>
                                          <p:spTgt spid="74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2" name="Shape 7482"/>
        <p:cNvGrpSpPr/>
        <p:nvPr/>
      </p:nvGrpSpPr>
      <p:grpSpPr>
        <a:xfrm>
          <a:off x="0" y="0"/>
          <a:ext cx="0" cy="0"/>
          <a:chOff x="0" y="0"/>
          <a:chExt cx="0" cy="0"/>
        </a:xfrm>
      </p:grpSpPr>
      <p:sp>
        <p:nvSpPr>
          <p:cNvPr id="7483" name="Google Shape;7483;p400"/>
          <p:cNvSpPr txBox="1"/>
          <p:nvPr>
            <p:ph type="title"/>
          </p:nvPr>
        </p:nvSpPr>
        <p:spPr>
          <a:xfrm>
            <a:off x="311700" y="445025"/>
            <a:ext cx="673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reading and sending</a:t>
            </a:r>
            <a:endParaRPr/>
          </a:p>
        </p:txBody>
      </p:sp>
      <p:sp>
        <p:nvSpPr>
          <p:cNvPr id="7484" name="Google Shape;7484;p400"/>
          <p:cNvSpPr txBox="1"/>
          <p:nvPr>
            <p:ph idx="1" type="body"/>
          </p:nvPr>
        </p:nvSpPr>
        <p:spPr>
          <a:xfrm>
            <a:off x="311700" y="1152475"/>
            <a:ext cx="8733600" cy="3751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81000" lvl="0" marL="457200" rtl="0" algn="l">
              <a:lnSpc>
                <a:spcPct val="150000"/>
              </a:lnSpc>
              <a:spcBef>
                <a:spcPts val="1200"/>
              </a:spcBef>
              <a:spcAft>
                <a:spcPts val="0"/>
              </a:spcAft>
              <a:buSzPts val="2400"/>
              <a:buChar char="●"/>
            </a:pPr>
            <a:r>
              <a:rPr lang="en" sz="2400"/>
              <a:t>Backend doesn’t read fast enough</a:t>
            </a:r>
            <a:endParaRPr sz="2400"/>
          </a:p>
          <a:p>
            <a:pPr indent="-381000" lvl="0" marL="457200" rtl="0" algn="l">
              <a:lnSpc>
                <a:spcPct val="150000"/>
              </a:lnSpc>
              <a:spcBef>
                <a:spcPts val="0"/>
              </a:spcBef>
              <a:spcAft>
                <a:spcPts val="0"/>
              </a:spcAft>
              <a:buSzPts val="2400"/>
              <a:buChar char="●"/>
            </a:pPr>
            <a:r>
              <a:rPr lang="en" sz="2400"/>
              <a:t>Receive queue is full </a:t>
            </a:r>
            <a:endParaRPr sz="2400"/>
          </a:p>
          <a:p>
            <a:pPr indent="-381000" lvl="0" marL="457200" rtl="0" algn="l">
              <a:lnSpc>
                <a:spcPct val="150000"/>
              </a:lnSpc>
              <a:spcBef>
                <a:spcPts val="0"/>
              </a:spcBef>
              <a:spcAft>
                <a:spcPts val="0"/>
              </a:spcAft>
              <a:buSzPts val="2400"/>
              <a:buChar char="●"/>
            </a:pPr>
            <a:r>
              <a:rPr lang="en" sz="2400"/>
              <a:t>Client slows down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4">
                                            <p:txEl>
                                              <p:pRg end="0" st="0"/>
                                            </p:txEl>
                                          </p:spTgt>
                                        </p:tgtEl>
                                        <p:attrNameLst>
                                          <p:attrName>style.visibility</p:attrName>
                                        </p:attrNameLst>
                                      </p:cBhvr>
                                      <p:to>
                                        <p:strVal val="visible"/>
                                      </p:to>
                                    </p:set>
                                    <p:animEffect filter="fade" transition="in">
                                      <p:cBhvr>
                                        <p:cTn dur="1000"/>
                                        <p:tgtEl>
                                          <p:spTgt spid="7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4">
                                            <p:txEl>
                                              <p:pRg end="1" st="1"/>
                                            </p:txEl>
                                          </p:spTgt>
                                        </p:tgtEl>
                                        <p:attrNameLst>
                                          <p:attrName>style.visibility</p:attrName>
                                        </p:attrNameLst>
                                      </p:cBhvr>
                                      <p:to>
                                        <p:strVal val="visible"/>
                                      </p:to>
                                    </p:set>
                                    <p:animEffect filter="fade" transition="in">
                                      <p:cBhvr>
                                        <p:cTn dur="1000"/>
                                        <p:tgtEl>
                                          <p:spTgt spid="74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4">
                                            <p:txEl>
                                              <p:pRg end="2" st="2"/>
                                            </p:txEl>
                                          </p:spTgt>
                                        </p:tgtEl>
                                        <p:attrNameLst>
                                          <p:attrName>style.visibility</p:attrName>
                                        </p:attrNameLst>
                                      </p:cBhvr>
                                      <p:to>
                                        <p:strVal val="visible"/>
                                      </p:to>
                                    </p:set>
                                    <p:animEffect filter="fade" transition="in">
                                      <p:cBhvr>
                                        <p:cTn dur="1000"/>
                                        <p:tgtEl>
                                          <p:spTgt spid="748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8" name="Shape 7488"/>
        <p:cNvGrpSpPr/>
        <p:nvPr/>
      </p:nvGrpSpPr>
      <p:grpSpPr>
        <a:xfrm>
          <a:off x="0" y="0"/>
          <a:ext cx="0" cy="0"/>
          <a:chOff x="0" y="0"/>
          <a:chExt cx="0" cy="0"/>
        </a:xfrm>
      </p:grpSpPr>
      <p:sp>
        <p:nvSpPr>
          <p:cNvPr id="7489" name="Google Shape;7489;p401"/>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Socket Programming Patterns</a:t>
            </a:r>
            <a:endParaRPr/>
          </a:p>
        </p:txBody>
      </p:sp>
      <p:sp>
        <p:nvSpPr>
          <p:cNvPr id="7490" name="Google Shape;7490;p40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Common socket patterns</a:t>
            </a:r>
            <a:endParaRPr/>
          </a:p>
        </p:txBody>
      </p:sp>
      <p:sp>
        <p:nvSpPr>
          <p:cNvPr id="7491" name="Google Shape;7491;p401"/>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a:t>
            </a:r>
            <a:endParaRPr/>
          </a:p>
        </p:txBody>
      </p:sp>
      <p:sp>
        <p:nvSpPr>
          <p:cNvPr id="387" name="Google Shape;387;p51"/>
          <p:cNvSpPr txBox="1"/>
          <p:nvPr/>
        </p:nvSpPr>
        <p:spPr>
          <a:xfrm>
            <a:off x="1302070" y="3419775"/>
            <a:ext cx="13527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Executable (program)</a:t>
            </a:r>
            <a:endParaRPr sz="1800">
              <a:solidFill>
                <a:schemeClr val="lt2"/>
              </a:solidFill>
            </a:endParaRPr>
          </a:p>
        </p:txBody>
      </p:sp>
      <p:pic>
        <p:nvPicPr>
          <p:cNvPr id="388" name="Google Shape;388;p51"/>
          <p:cNvPicPr preferRelativeResize="0"/>
          <p:nvPr/>
        </p:nvPicPr>
        <p:blipFill>
          <a:blip r:embed="rId3">
            <a:alphaModFix/>
          </a:blip>
          <a:stretch>
            <a:fillRect/>
          </a:stretch>
        </p:blipFill>
        <p:spPr>
          <a:xfrm>
            <a:off x="266150" y="1408789"/>
            <a:ext cx="4761006" cy="1709925"/>
          </a:xfrm>
          <a:prstGeom prst="rect">
            <a:avLst/>
          </a:prstGeom>
          <a:noFill/>
          <a:ln>
            <a:noFill/>
          </a:ln>
        </p:spPr>
      </p:pic>
      <p:sp>
        <p:nvSpPr>
          <p:cNvPr id="389" name="Google Shape;389;p51"/>
          <p:cNvSpPr/>
          <p:nvPr/>
        </p:nvSpPr>
        <p:spPr>
          <a:xfrm>
            <a:off x="209800" y="1315325"/>
            <a:ext cx="4670700" cy="189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5" name="Shape 7495"/>
        <p:cNvGrpSpPr/>
        <p:nvPr/>
      </p:nvGrpSpPr>
      <p:grpSpPr>
        <a:xfrm>
          <a:off x="0" y="0"/>
          <a:ext cx="0" cy="0"/>
          <a:chOff x="0" y="0"/>
          <a:chExt cx="0" cy="0"/>
        </a:xfrm>
      </p:grpSpPr>
      <p:pic>
        <p:nvPicPr>
          <p:cNvPr id="7496" name="Google Shape;7496;p402"/>
          <p:cNvPicPr preferRelativeResize="0"/>
          <p:nvPr/>
        </p:nvPicPr>
        <p:blipFill>
          <a:blip r:embed="rId3">
            <a:alphaModFix/>
          </a:blip>
          <a:stretch>
            <a:fillRect/>
          </a:stretch>
        </p:blipFill>
        <p:spPr>
          <a:xfrm>
            <a:off x="346150" y="1114650"/>
            <a:ext cx="3938876" cy="3938876"/>
          </a:xfrm>
          <a:prstGeom prst="rect">
            <a:avLst/>
          </a:prstGeom>
          <a:noFill/>
          <a:ln>
            <a:noFill/>
          </a:ln>
        </p:spPr>
      </p:pic>
      <p:sp>
        <p:nvSpPr>
          <p:cNvPr id="7497" name="Google Shape;7497;p402"/>
          <p:cNvSpPr txBox="1"/>
          <p:nvPr/>
        </p:nvSpPr>
        <p:spPr>
          <a:xfrm>
            <a:off x="242300" y="159225"/>
            <a:ext cx="76494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dk1"/>
                </a:solidFill>
              </a:rPr>
              <a:t>Single Listener/Single Worker Thread </a:t>
            </a:r>
            <a:endParaRPr sz="3400">
              <a:solidFill>
                <a:schemeClr val="dk1"/>
              </a:solidFill>
            </a:endParaRPr>
          </a:p>
          <a:p>
            <a:pPr indent="0" lvl="0" marL="0" rtl="0" algn="l">
              <a:spcBef>
                <a:spcPts val="0"/>
              </a:spcBef>
              <a:spcAft>
                <a:spcPts val="0"/>
              </a:spcAft>
              <a:buNone/>
            </a:pPr>
            <a:r>
              <a:t/>
            </a:r>
            <a:endParaRPr sz="100">
              <a:solidFill>
                <a:schemeClr val="lt2"/>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1" name="Shape 7501"/>
        <p:cNvGrpSpPr/>
        <p:nvPr/>
      </p:nvGrpSpPr>
      <p:grpSpPr>
        <a:xfrm>
          <a:off x="0" y="0"/>
          <a:ext cx="0" cy="0"/>
          <a:chOff x="0" y="0"/>
          <a:chExt cx="0" cy="0"/>
        </a:xfrm>
      </p:grpSpPr>
      <p:pic>
        <p:nvPicPr>
          <p:cNvPr id="7502" name="Google Shape;7502;p403"/>
          <p:cNvPicPr preferRelativeResize="0"/>
          <p:nvPr/>
        </p:nvPicPr>
        <p:blipFill>
          <a:blip r:embed="rId3">
            <a:alphaModFix/>
          </a:blip>
          <a:stretch>
            <a:fillRect/>
          </a:stretch>
        </p:blipFill>
        <p:spPr>
          <a:xfrm>
            <a:off x="242300" y="723900"/>
            <a:ext cx="4260376" cy="4260376"/>
          </a:xfrm>
          <a:prstGeom prst="rect">
            <a:avLst/>
          </a:prstGeom>
          <a:noFill/>
          <a:ln>
            <a:noFill/>
          </a:ln>
        </p:spPr>
      </p:pic>
      <p:sp>
        <p:nvSpPr>
          <p:cNvPr id="7503" name="Google Shape;7503;p403"/>
          <p:cNvSpPr txBox="1"/>
          <p:nvPr/>
        </p:nvSpPr>
        <p:spPr>
          <a:xfrm>
            <a:off x="242300" y="159225"/>
            <a:ext cx="86118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dk1"/>
                </a:solidFill>
              </a:rPr>
              <a:t>Single Listener/Multiple Worker threads </a:t>
            </a:r>
            <a:endParaRPr sz="3100">
              <a:solidFill>
                <a:schemeClr val="dk1"/>
              </a:solidFill>
            </a:endParaRPr>
          </a:p>
          <a:p>
            <a:pPr indent="0" lvl="0" marL="0" rtl="0" algn="l">
              <a:spcBef>
                <a:spcPts val="0"/>
              </a:spcBef>
              <a:spcAft>
                <a:spcPts val="0"/>
              </a:spcAft>
              <a:buNone/>
            </a:pPr>
            <a:r>
              <a:t/>
            </a:r>
            <a:endParaRPr sz="100">
              <a:solidFill>
                <a:schemeClr val="lt2"/>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7" name="Shape 7507"/>
        <p:cNvGrpSpPr/>
        <p:nvPr/>
      </p:nvGrpSpPr>
      <p:grpSpPr>
        <a:xfrm>
          <a:off x="0" y="0"/>
          <a:ext cx="0" cy="0"/>
          <a:chOff x="0" y="0"/>
          <a:chExt cx="0" cy="0"/>
        </a:xfrm>
      </p:grpSpPr>
      <p:pic>
        <p:nvPicPr>
          <p:cNvPr id="7508" name="Google Shape;7508;p404"/>
          <p:cNvPicPr preferRelativeResize="0"/>
          <p:nvPr/>
        </p:nvPicPr>
        <p:blipFill>
          <a:blip r:embed="rId3">
            <a:alphaModFix/>
          </a:blip>
          <a:stretch>
            <a:fillRect/>
          </a:stretch>
        </p:blipFill>
        <p:spPr>
          <a:xfrm>
            <a:off x="152400" y="699175"/>
            <a:ext cx="4291925" cy="4291925"/>
          </a:xfrm>
          <a:prstGeom prst="rect">
            <a:avLst/>
          </a:prstGeom>
          <a:noFill/>
          <a:ln>
            <a:noFill/>
          </a:ln>
        </p:spPr>
      </p:pic>
      <p:sp>
        <p:nvSpPr>
          <p:cNvPr id="7509" name="Google Shape;7509;p404"/>
          <p:cNvSpPr txBox="1"/>
          <p:nvPr/>
        </p:nvSpPr>
        <p:spPr>
          <a:xfrm>
            <a:off x="0" y="76075"/>
            <a:ext cx="94839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rPr>
              <a:t>Single Listener/Multiple Worker threads with load balancing </a:t>
            </a:r>
            <a:endParaRPr sz="2600">
              <a:solidFill>
                <a:schemeClr val="dk1"/>
              </a:solidFill>
            </a:endParaRPr>
          </a:p>
          <a:p>
            <a:pPr indent="0" lvl="0" marL="0" rtl="0" algn="l">
              <a:spcBef>
                <a:spcPts val="0"/>
              </a:spcBef>
              <a:spcAft>
                <a:spcPts val="0"/>
              </a:spcAft>
              <a:buNone/>
            </a:pPr>
            <a:r>
              <a:t/>
            </a:r>
            <a:endParaRPr sz="100">
              <a:solidFill>
                <a:schemeClr val="lt2"/>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3" name="Shape 7513"/>
        <p:cNvGrpSpPr/>
        <p:nvPr/>
      </p:nvGrpSpPr>
      <p:grpSpPr>
        <a:xfrm>
          <a:off x="0" y="0"/>
          <a:ext cx="0" cy="0"/>
          <a:chOff x="0" y="0"/>
          <a:chExt cx="0" cy="0"/>
        </a:xfrm>
      </p:grpSpPr>
      <p:pic>
        <p:nvPicPr>
          <p:cNvPr id="7514" name="Google Shape;7514;p405"/>
          <p:cNvPicPr preferRelativeResize="0"/>
          <p:nvPr/>
        </p:nvPicPr>
        <p:blipFill>
          <a:blip r:embed="rId3">
            <a:alphaModFix/>
          </a:blip>
          <a:stretch>
            <a:fillRect/>
          </a:stretch>
        </p:blipFill>
        <p:spPr>
          <a:xfrm>
            <a:off x="152400" y="823800"/>
            <a:ext cx="4167299" cy="4167299"/>
          </a:xfrm>
          <a:prstGeom prst="rect">
            <a:avLst/>
          </a:prstGeom>
          <a:noFill/>
          <a:ln>
            <a:noFill/>
          </a:ln>
        </p:spPr>
      </p:pic>
      <p:sp>
        <p:nvSpPr>
          <p:cNvPr id="7515" name="Google Shape;7515;p405"/>
          <p:cNvSpPr txBox="1"/>
          <p:nvPr/>
        </p:nvSpPr>
        <p:spPr>
          <a:xfrm>
            <a:off x="242300" y="159225"/>
            <a:ext cx="83556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dk1"/>
                </a:solidFill>
              </a:rPr>
              <a:t>Multiple Acceptor Threads single Socket </a:t>
            </a:r>
            <a:endParaRPr sz="3400">
              <a:solidFill>
                <a:schemeClr val="dk1"/>
              </a:solidFill>
            </a:endParaRPr>
          </a:p>
          <a:p>
            <a:pPr indent="0" lvl="0" marL="0" rtl="0" algn="l">
              <a:spcBef>
                <a:spcPts val="0"/>
              </a:spcBef>
              <a:spcAft>
                <a:spcPts val="0"/>
              </a:spcAft>
              <a:buNone/>
            </a:pPr>
            <a:r>
              <a:t/>
            </a:r>
            <a:endParaRPr sz="100">
              <a:solidFill>
                <a:schemeClr val="lt2"/>
              </a:solidFill>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9" name="Shape 7519"/>
        <p:cNvGrpSpPr/>
        <p:nvPr/>
      </p:nvGrpSpPr>
      <p:grpSpPr>
        <a:xfrm>
          <a:off x="0" y="0"/>
          <a:ext cx="0" cy="0"/>
          <a:chOff x="0" y="0"/>
          <a:chExt cx="0" cy="0"/>
        </a:xfrm>
      </p:grpSpPr>
      <p:pic>
        <p:nvPicPr>
          <p:cNvPr id="7520" name="Google Shape;7520;p406"/>
          <p:cNvPicPr preferRelativeResize="0"/>
          <p:nvPr/>
        </p:nvPicPr>
        <p:blipFill rotWithShape="1">
          <a:blip r:embed="rId3">
            <a:alphaModFix/>
          </a:blip>
          <a:srcRect b="6524" l="0" r="0" t="0"/>
          <a:stretch/>
        </p:blipFill>
        <p:spPr>
          <a:xfrm>
            <a:off x="166250" y="1010700"/>
            <a:ext cx="4347300" cy="4063576"/>
          </a:xfrm>
          <a:prstGeom prst="rect">
            <a:avLst/>
          </a:prstGeom>
          <a:noFill/>
          <a:ln>
            <a:noFill/>
          </a:ln>
        </p:spPr>
      </p:pic>
      <p:sp>
        <p:nvSpPr>
          <p:cNvPr id="7521" name="Google Shape;7521;p406"/>
          <p:cNvSpPr txBox="1"/>
          <p:nvPr/>
        </p:nvSpPr>
        <p:spPr>
          <a:xfrm>
            <a:off x="242300" y="159225"/>
            <a:ext cx="76494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Multiple Listeners on the same port</a:t>
            </a:r>
            <a:endParaRPr sz="3000">
              <a:solidFill>
                <a:schemeClr val="dk1"/>
              </a:solidFill>
            </a:endParaRPr>
          </a:p>
          <a:p>
            <a:pPr indent="0" lvl="0" marL="0" rtl="0" algn="ctr">
              <a:spcBef>
                <a:spcPts val="0"/>
              </a:spcBef>
              <a:spcAft>
                <a:spcPts val="0"/>
              </a:spcAft>
              <a:buNone/>
            </a:pPr>
            <a:r>
              <a:t/>
            </a:r>
            <a:endParaRPr sz="3000">
              <a:solidFill>
                <a:schemeClr val="dk1"/>
              </a:solidFill>
            </a:endParaRPr>
          </a:p>
          <a:p>
            <a:pPr indent="0" lvl="0" marL="0" rtl="0" algn="l">
              <a:spcBef>
                <a:spcPts val="0"/>
              </a:spcBef>
              <a:spcAft>
                <a:spcPts val="0"/>
              </a:spcAft>
              <a:buNone/>
            </a:pPr>
            <a:r>
              <a:t/>
            </a:r>
            <a:endParaRPr sz="3000">
              <a:solidFill>
                <a:schemeClr val="lt2"/>
              </a:solidFill>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5" name="Shape 7525"/>
        <p:cNvGrpSpPr/>
        <p:nvPr/>
      </p:nvGrpSpPr>
      <p:grpSpPr>
        <a:xfrm>
          <a:off x="0" y="0"/>
          <a:ext cx="0" cy="0"/>
          <a:chOff x="0" y="0"/>
          <a:chExt cx="0" cy="0"/>
        </a:xfrm>
      </p:grpSpPr>
      <p:sp>
        <p:nvSpPr>
          <p:cNvPr id="7526" name="Google Shape;7526;p407"/>
          <p:cNvSpPr txBox="1"/>
          <p:nvPr>
            <p:ph type="ctrTitle"/>
          </p:nvPr>
        </p:nvSpPr>
        <p:spPr>
          <a:xfrm>
            <a:off x="311708" y="380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Asynchronous IO</a:t>
            </a:r>
            <a:endParaRPr/>
          </a:p>
        </p:txBody>
      </p:sp>
      <p:sp>
        <p:nvSpPr>
          <p:cNvPr id="7527" name="Google Shape;7527;p407"/>
          <p:cNvSpPr txBox="1"/>
          <p:nvPr>
            <p:ph idx="1" type="subTitle"/>
          </p:nvPr>
        </p:nvSpPr>
        <p:spPr>
          <a:xfrm>
            <a:off x="311700" y="2657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Non blocking reads and writes</a:t>
            </a:r>
            <a:endParaRPr/>
          </a:p>
        </p:txBody>
      </p:sp>
      <p:sp>
        <p:nvSpPr>
          <p:cNvPr id="7528" name="Google Shape;7528;p40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2" name="Shape 7532"/>
        <p:cNvGrpSpPr/>
        <p:nvPr/>
      </p:nvGrpSpPr>
      <p:grpSpPr>
        <a:xfrm>
          <a:off x="0" y="0"/>
          <a:ext cx="0" cy="0"/>
          <a:chOff x="0" y="0"/>
          <a:chExt cx="0" cy="0"/>
        </a:xfrm>
      </p:grpSpPr>
      <p:sp>
        <p:nvSpPr>
          <p:cNvPr id="7533" name="Google Shape;7533;p4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a:t>
            </a:r>
            <a:r>
              <a:rPr lang="en"/>
              <a:t> operations</a:t>
            </a:r>
            <a:endParaRPr/>
          </a:p>
        </p:txBody>
      </p:sp>
      <p:sp>
        <p:nvSpPr>
          <p:cNvPr id="7534" name="Google Shape;7534;p408"/>
          <p:cNvSpPr txBox="1"/>
          <p:nvPr>
            <p:ph idx="1" type="body"/>
          </p:nvPr>
        </p:nvSpPr>
        <p:spPr>
          <a:xfrm>
            <a:off x="345625" y="1138900"/>
            <a:ext cx="8798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Read, write and accept are blocking</a:t>
            </a:r>
            <a:endParaRPr sz="2200"/>
          </a:p>
          <a:p>
            <a:pPr indent="-368300" lvl="0" marL="457200" rtl="0" algn="l">
              <a:spcBef>
                <a:spcPts val="0"/>
              </a:spcBef>
              <a:spcAft>
                <a:spcPts val="0"/>
              </a:spcAft>
              <a:buSzPts val="2200"/>
              <a:buChar char="●"/>
            </a:pPr>
            <a:r>
              <a:rPr lang="en" sz="2200"/>
              <a:t>The process cannot move their Program counter</a:t>
            </a:r>
            <a:endParaRPr sz="2200"/>
          </a:p>
          <a:p>
            <a:pPr indent="-368300" lvl="0" marL="457200" rtl="0" algn="l">
              <a:spcBef>
                <a:spcPts val="0"/>
              </a:spcBef>
              <a:spcAft>
                <a:spcPts val="0"/>
              </a:spcAft>
              <a:buSzPts val="2200"/>
              <a:buChar char="●"/>
            </a:pPr>
            <a:r>
              <a:rPr lang="en" sz="2200"/>
              <a:t>Read blocks when no data</a:t>
            </a:r>
            <a:endParaRPr sz="2200"/>
          </a:p>
          <a:p>
            <a:pPr indent="-368300" lvl="0" marL="457200" rtl="0" algn="l">
              <a:spcBef>
                <a:spcPts val="0"/>
              </a:spcBef>
              <a:spcAft>
                <a:spcPts val="0"/>
              </a:spcAft>
              <a:buSzPts val="2200"/>
              <a:buChar char="●"/>
            </a:pPr>
            <a:r>
              <a:rPr lang="en" sz="2200"/>
              <a:t>accept blocks when no connections</a:t>
            </a:r>
            <a:endParaRPr sz="2200"/>
          </a:p>
          <a:p>
            <a:pPr indent="-368300" lvl="0" marL="457200" rtl="0" algn="l">
              <a:spcBef>
                <a:spcPts val="0"/>
              </a:spcBef>
              <a:spcAft>
                <a:spcPts val="0"/>
              </a:spcAft>
              <a:buSzPts val="2200"/>
              <a:buChar char="●"/>
            </a:pPr>
            <a:r>
              <a:rPr lang="en" sz="2200"/>
              <a:t>Leads to context switches and slow down</a:t>
            </a:r>
            <a:endParaRPr sz="2200"/>
          </a:p>
        </p:txBody>
      </p:sp>
      <p:sp>
        <p:nvSpPr>
          <p:cNvPr id="7535" name="Google Shape;7535;p408"/>
          <p:cNvSpPr/>
          <p:nvPr/>
        </p:nvSpPr>
        <p:spPr>
          <a:xfrm>
            <a:off x="858400" y="3772800"/>
            <a:ext cx="1460700" cy="63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7536" name="Google Shape;7536;p408"/>
          <p:cNvSpPr/>
          <p:nvPr/>
        </p:nvSpPr>
        <p:spPr>
          <a:xfrm>
            <a:off x="3579050" y="3772800"/>
            <a:ext cx="1460700" cy="63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OS kernel</a:t>
            </a:r>
            <a:endParaRPr/>
          </a:p>
        </p:txBody>
      </p:sp>
      <p:cxnSp>
        <p:nvCxnSpPr>
          <p:cNvPr id="7537" name="Google Shape;7537;p408"/>
          <p:cNvCxnSpPr>
            <a:stCxn id="7535" idx="3"/>
            <a:endCxn id="7536" idx="1"/>
          </p:cNvCxnSpPr>
          <p:nvPr/>
        </p:nvCxnSpPr>
        <p:spPr>
          <a:xfrm>
            <a:off x="2319100" y="4087800"/>
            <a:ext cx="1260000" cy="0"/>
          </a:xfrm>
          <a:prstGeom prst="straightConnector1">
            <a:avLst/>
          </a:prstGeom>
          <a:noFill/>
          <a:ln cap="flat" cmpd="sng" w="9525">
            <a:solidFill>
              <a:schemeClr val="accent2"/>
            </a:solidFill>
            <a:prstDash val="solid"/>
            <a:round/>
            <a:headEnd len="med" w="med" type="none"/>
            <a:tailEnd len="med" w="med" type="triangle"/>
          </a:ln>
        </p:spPr>
      </p:cxnSp>
      <p:pic>
        <p:nvPicPr>
          <p:cNvPr id="7538" name="Google Shape;7538;p408"/>
          <p:cNvPicPr preferRelativeResize="0"/>
          <p:nvPr/>
        </p:nvPicPr>
        <p:blipFill>
          <a:blip r:embed="rId3">
            <a:alphaModFix/>
          </a:blip>
          <a:stretch>
            <a:fillRect/>
          </a:stretch>
        </p:blipFill>
        <p:spPr>
          <a:xfrm>
            <a:off x="2719425" y="3549950"/>
            <a:ext cx="459300" cy="459300"/>
          </a:xfrm>
          <a:prstGeom prst="rect">
            <a:avLst/>
          </a:prstGeom>
          <a:noFill/>
          <a:ln>
            <a:noFill/>
          </a:ln>
        </p:spPr>
      </p:pic>
      <p:pic>
        <p:nvPicPr>
          <p:cNvPr id="7539" name="Google Shape;7539;p408"/>
          <p:cNvPicPr preferRelativeResize="0"/>
          <p:nvPr/>
        </p:nvPicPr>
        <p:blipFill>
          <a:blip r:embed="rId3">
            <a:alphaModFix/>
          </a:blip>
          <a:stretch>
            <a:fillRect/>
          </a:stretch>
        </p:blipFill>
        <p:spPr>
          <a:xfrm>
            <a:off x="2319100" y="4166350"/>
            <a:ext cx="312576" cy="312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4">
                                            <p:txEl>
                                              <p:pRg end="0" st="0"/>
                                            </p:txEl>
                                          </p:spTgt>
                                        </p:tgtEl>
                                        <p:attrNameLst>
                                          <p:attrName>style.visibility</p:attrName>
                                        </p:attrNameLst>
                                      </p:cBhvr>
                                      <p:to>
                                        <p:strVal val="visible"/>
                                      </p:to>
                                    </p:set>
                                    <p:animEffect filter="fade" transition="in">
                                      <p:cBhvr>
                                        <p:cTn dur="1000"/>
                                        <p:tgtEl>
                                          <p:spTgt spid="7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4">
                                            <p:txEl>
                                              <p:pRg end="1" st="1"/>
                                            </p:txEl>
                                          </p:spTgt>
                                        </p:tgtEl>
                                        <p:attrNameLst>
                                          <p:attrName>style.visibility</p:attrName>
                                        </p:attrNameLst>
                                      </p:cBhvr>
                                      <p:to>
                                        <p:strVal val="visible"/>
                                      </p:to>
                                    </p:set>
                                    <p:animEffect filter="fade" transition="in">
                                      <p:cBhvr>
                                        <p:cTn dur="1000"/>
                                        <p:tgtEl>
                                          <p:spTgt spid="75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4">
                                            <p:txEl>
                                              <p:pRg end="2" st="2"/>
                                            </p:txEl>
                                          </p:spTgt>
                                        </p:tgtEl>
                                        <p:attrNameLst>
                                          <p:attrName>style.visibility</p:attrName>
                                        </p:attrNameLst>
                                      </p:cBhvr>
                                      <p:to>
                                        <p:strVal val="visible"/>
                                      </p:to>
                                    </p:set>
                                    <p:animEffect filter="fade" transition="in">
                                      <p:cBhvr>
                                        <p:cTn dur="1000"/>
                                        <p:tgtEl>
                                          <p:spTgt spid="75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4">
                                            <p:txEl>
                                              <p:pRg end="3" st="3"/>
                                            </p:txEl>
                                          </p:spTgt>
                                        </p:tgtEl>
                                        <p:attrNameLst>
                                          <p:attrName>style.visibility</p:attrName>
                                        </p:attrNameLst>
                                      </p:cBhvr>
                                      <p:to>
                                        <p:strVal val="visible"/>
                                      </p:to>
                                    </p:set>
                                    <p:animEffect filter="fade" transition="in">
                                      <p:cBhvr>
                                        <p:cTn dur="1000"/>
                                        <p:tgtEl>
                                          <p:spTgt spid="75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4">
                                            <p:txEl>
                                              <p:pRg end="4" st="4"/>
                                            </p:txEl>
                                          </p:spTgt>
                                        </p:tgtEl>
                                        <p:attrNameLst>
                                          <p:attrName>style.visibility</p:attrName>
                                        </p:attrNameLst>
                                      </p:cBhvr>
                                      <p:to>
                                        <p:strVal val="visible"/>
                                      </p:to>
                                    </p:set>
                                    <p:animEffect filter="fade" transition="in">
                                      <p:cBhvr>
                                        <p:cTn dur="1000"/>
                                        <p:tgtEl>
                                          <p:spTgt spid="75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3" name="Shape 7543"/>
        <p:cNvGrpSpPr/>
        <p:nvPr/>
      </p:nvGrpSpPr>
      <p:grpSpPr>
        <a:xfrm>
          <a:off x="0" y="0"/>
          <a:ext cx="0" cy="0"/>
          <a:chOff x="0" y="0"/>
          <a:chExt cx="0" cy="0"/>
        </a:xfrm>
      </p:grpSpPr>
      <p:sp>
        <p:nvSpPr>
          <p:cNvPr id="7544" name="Google Shape;7544;p409"/>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operations</a:t>
            </a:r>
            <a:endParaRPr/>
          </a:p>
        </p:txBody>
      </p:sp>
      <p:pic>
        <p:nvPicPr>
          <p:cNvPr id="7545" name="Google Shape;7545;p409"/>
          <p:cNvPicPr preferRelativeResize="0"/>
          <p:nvPr/>
        </p:nvPicPr>
        <p:blipFill>
          <a:blip r:embed="rId3">
            <a:alphaModFix/>
          </a:blip>
          <a:stretch>
            <a:fillRect/>
          </a:stretch>
        </p:blipFill>
        <p:spPr>
          <a:xfrm>
            <a:off x="263175" y="1329325"/>
            <a:ext cx="4707274" cy="3180201"/>
          </a:xfrm>
          <a:prstGeom prst="rect">
            <a:avLst/>
          </a:prstGeom>
          <a:noFill/>
          <a:ln>
            <a:noFill/>
          </a:ln>
        </p:spPr>
      </p:pic>
      <p:sp>
        <p:nvSpPr>
          <p:cNvPr id="7546" name="Google Shape;7546;p409"/>
          <p:cNvSpPr/>
          <p:nvPr/>
        </p:nvSpPr>
        <p:spPr>
          <a:xfrm>
            <a:off x="7469525" y="685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547" name="Google Shape;7547;p409"/>
          <p:cNvSpPr/>
          <p:nvPr/>
        </p:nvSpPr>
        <p:spPr>
          <a:xfrm>
            <a:off x="7483480" y="11006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548" name="Google Shape;7548;p409"/>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549" name="Google Shape;7549;p409"/>
          <p:cNvSpPr/>
          <p:nvPr/>
        </p:nvSpPr>
        <p:spPr>
          <a:xfrm>
            <a:off x="7483480" y="19591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550" name="Google Shape;7550;p409"/>
          <p:cNvSpPr/>
          <p:nvPr/>
        </p:nvSpPr>
        <p:spPr>
          <a:xfrm>
            <a:off x="7476500" y="2402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551" name="Google Shape;7551;p409"/>
          <p:cNvSpPr/>
          <p:nvPr/>
        </p:nvSpPr>
        <p:spPr>
          <a:xfrm>
            <a:off x="7490455" y="28176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552" name="Google Shape;7552;p409"/>
          <p:cNvSpPr/>
          <p:nvPr/>
        </p:nvSpPr>
        <p:spPr>
          <a:xfrm>
            <a:off x="7490455" y="32330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553" name="Google Shape;7553;p409"/>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554" name="Google Shape;7554;p409"/>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555" name="Google Shape;7555;p409"/>
          <p:cNvSpPr/>
          <p:nvPr/>
        </p:nvSpPr>
        <p:spPr>
          <a:xfrm>
            <a:off x="7490455" y="45624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cxnSp>
        <p:nvCxnSpPr>
          <p:cNvPr id="7556" name="Google Shape;7556;p409"/>
          <p:cNvCxnSpPr/>
          <p:nvPr/>
        </p:nvCxnSpPr>
        <p:spPr>
          <a:xfrm flipH="1" rot="10800000">
            <a:off x="6673375" y="740675"/>
            <a:ext cx="636900" cy="6900"/>
          </a:xfrm>
          <a:prstGeom prst="straightConnector1">
            <a:avLst/>
          </a:prstGeom>
          <a:noFill/>
          <a:ln cap="flat" cmpd="sng" w="9525">
            <a:solidFill>
              <a:schemeClr val="accent1"/>
            </a:solidFill>
            <a:prstDash val="solid"/>
            <a:round/>
            <a:headEnd len="med" w="med" type="none"/>
            <a:tailEnd len="med" w="med" type="triangle"/>
          </a:ln>
        </p:spPr>
      </p:cxnSp>
      <p:cxnSp>
        <p:nvCxnSpPr>
          <p:cNvPr id="7557" name="Google Shape;7557;p409"/>
          <p:cNvCxnSpPr/>
          <p:nvPr/>
        </p:nvCxnSpPr>
        <p:spPr>
          <a:xfrm flipH="1" rot="10800000">
            <a:off x="6673375" y="1218325"/>
            <a:ext cx="636900" cy="6900"/>
          </a:xfrm>
          <a:prstGeom prst="straightConnector1">
            <a:avLst/>
          </a:prstGeom>
          <a:noFill/>
          <a:ln cap="flat" cmpd="sng" w="9525">
            <a:solidFill>
              <a:schemeClr val="accent1"/>
            </a:solidFill>
            <a:prstDash val="solid"/>
            <a:round/>
            <a:headEnd len="med" w="med" type="none"/>
            <a:tailEnd len="med" w="med" type="triangle"/>
          </a:ln>
        </p:spPr>
      </p:cxnSp>
      <p:cxnSp>
        <p:nvCxnSpPr>
          <p:cNvPr id="7558" name="Google Shape;7558;p409"/>
          <p:cNvCxnSpPr/>
          <p:nvPr/>
        </p:nvCxnSpPr>
        <p:spPr>
          <a:xfrm flipH="1" rot="10800000">
            <a:off x="6673375" y="1668275"/>
            <a:ext cx="636900" cy="6900"/>
          </a:xfrm>
          <a:prstGeom prst="straightConnector1">
            <a:avLst/>
          </a:prstGeom>
          <a:noFill/>
          <a:ln cap="flat" cmpd="sng" w="9525">
            <a:solidFill>
              <a:schemeClr val="accent1"/>
            </a:solidFill>
            <a:prstDash val="solid"/>
            <a:round/>
            <a:headEnd len="med" w="med" type="none"/>
            <a:tailEnd len="med" w="med" type="triangle"/>
          </a:ln>
        </p:spPr>
      </p:cxnSp>
      <p:sp>
        <p:nvSpPr>
          <p:cNvPr id="7559" name="Google Shape;7559;p409"/>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This is just a </a:t>
            </a:r>
            <a:r>
              <a:rPr i="1" lang="en" sz="900">
                <a:solidFill>
                  <a:schemeClr val="lt2"/>
                </a:solidFill>
              </a:rPr>
              <a:t>pseudo</a:t>
            </a:r>
            <a:r>
              <a:rPr i="1" lang="en" sz="900">
                <a:solidFill>
                  <a:schemeClr val="lt2"/>
                </a:solidFill>
              </a:rPr>
              <a:t> code for </a:t>
            </a:r>
            <a:r>
              <a:rPr i="1" lang="en" sz="900">
                <a:solidFill>
                  <a:schemeClr val="lt2"/>
                </a:solidFill>
              </a:rPr>
              <a:t>simplicity, green indicates the receive buffer for the connection has data to be read, gray indicates an empty receive buffer (client hasn’t sent anything). In this example the process gets blocked on reading connection 3 until some data arrives there, while the other connections are starved.</a:t>
            </a:r>
            <a:endParaRPr i="1" sz="900">
              <a:solidFill>
                <a:schemeClr val="lt2"/>
              </a:solidFill>
            </a:endParaRPr>
          </a:p>
        </p:txBody>
      </p:sp>
      <p:sp>
        <p:nvSpPr>
          <p:cNvPr id="7560" name="Google Shape;7560;p409"/>
          <p:cNvSpPr/>
          <p:nvPr/>
        </p:nvSpPr>
        <p:spPr>
          <a:xfrm>
            <a:off x="8507887" y="7335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1" name="Google Shape;7561;p409"/>
          <p:cNvSpPr/>
          <p:nvPr/>
        </p:nvSpPr>
        <p:spPr>
          <a:xfrm>
            <a:off x="8729512" y="7335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2" name="Google Shape;7562;p409"/>
          <p:cNvSpPr/>
          <p:nvPr/>
        </p:nvSpPr>
        <p:spPr>
          <a:xfrm>
            <a:off x="8507887" y="11456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3" name="Google Shape;7563;p409"/>
          <p:cNvSpPr/>
          <p:nvPr/>
        </p:nvSpPr>
        <p:spPr>
          <a:xfrm>
            <a:off x="8507887"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4" name="Google Shape;7564;p409"/>
          <p:cNvSpPr/>
          <p:nvPr/>
        </p:nvSpPr>
        <p:spPr>
          <a:xfrm>
            <a:off x="8729512"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5" name="Google Shape;7565;p409"/>
          <p:cNvSpPr/>
          <p:nvPr/>
        </p:nvSpPr>
        <p:spPr>
          <a:xfrm>
            <a:off x="8507887" y="2447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6" name="Google Shape;7566;p409"/>
          <p:cNvSpPr/>
          <p:nvPr/>
        </p:nvSpPr>
        <p:spPr>
          <a:xfrm>
            <a:off x="8729512" y="2447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7" name="Google Shape;7567;p409"/>
          <p:cNvSpPr/>
          <p:nvPr/>
        </p:nvSpPr>
        <p:spPr>
          <a:xfrm>
            <a:off x="8507887" y="28626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8" name="Google Shape;7568;p409"/>
          <p:cNvSpPr/>
          <p:nvPr/>
        </p:nvSpPr>
        <p:spPr>
          <a:xfrm>
            <a:off x="8536087" y="32919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9" name="Google Shape;7569;p409"/>
          <p:cNvSpPr/>
          <p:nvPr/>
        </p:nvSpPr>
        <p:spPr>
          <a:xfrm>
            <a:off x="8757712" y="32919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0" name="Google Shape;7570;p409"/>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1" name="Google Shape;7571;p409"/>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2" name="Google Shape;7572;p409"/>
          <p:cNvSpPr/>
          <p:nvPr/>
        </p:nvSpPr>
        <p:spPr>
          <a:xfrm>
            <a:off x="8563962" y="46074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3" name="Google Shape;7573;p409"/>
          <p:cNvSpPr txBox="1"/>
          <p:nvPr/>
        </p:nvSpPr>
        <p:spPr>
          <a:xfrm>
            <a:off x="6389600" y="503025"/>
            <a:ext cx="408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sp>
        <p:nvSpPr>
          <p:cNvPr id="7574" name="Google Shape;7574;p409"/>
          <p:cNvSpPr txBox="1"/>
          <p:nvPr/>
        </p:nvSpPr>
        <p:spPr>
          <a:xfrm>
            <a:off x="6389600" y="952925"/>
            <a:ext cx="4083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sp>
        <p:nvSpPr>
          <p:cNvPr id="7575" name="Google Shape;7575;p409"/>
          <p:cNvSpPr txBox="1"/>
          <p:nvPr/>
        </p:nvSpPr>
        <p:spPr>
          <a:xfrm>
            <a:off x="6357150" y="1382075"/>
            <a:ext cx="4755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pic>
        <p:nvPicPr>
          <p:cNvPr id="7576" name="Google Shape;7576;p409"/>
          <p:cNvPicPr preferRelativeResize="0"/>
          <p:nvPr/>
        </p:nvPicPr>
        <p:blipFill rotWithShape="1">
          <a:blip r:embed="rId4">
            <a:alphaModFix/>
          </a:blip>
          <a:srcRect b="0" l="20476" r="23576" t="0"/>
          <a:stretch/>
        </p:blipFill>
        <p:spPr>
          <a:xfrm>
            <a:off x="6893700" y="1408575"/>
            <a:ext cx="196252" cy="197300"/>
          </a:xfrm>
          <a:prstGeom prst="rect">
            <a:avLst/>
          </a:prstGeom>
          <a:noFill/>
          <a:ln>
            <a:noFill/>
          </a:ln>
        </p:spPr>
      </p:pic>
      <p:pic>
        <p:nvPicPr>
          <p:cNvPr id="7577" name="Google Shape;7577;p409"/>
          <p:cNvPicPr preferRelativeResize="0"/>
          <p:nvPr/>
        </p:nvPicPr>
        <p:blipFill rotWithShape="1">
          <a:blip r:embed="rId5">
            <a:alphaModFix/>
          </a:blip>
          <a:srcRect b="0" l="23201" r="23351" t="0"/>
          <a:stretch/>
        </p:blipFill>
        <p:spPr>
          <a:xfrm>
            <a:off x="6893700" y="974800"/>
            <a:ext cx="196248" cy="206555"/>
          </a:xfrm>
          <a:prstGeom prst="rect">
            <a:avLst/>
          </a:prstGeom>
          <a:noFill/>
          <a:ln>
            <a:noFill/>
          </a:ln>
        </p:spPr>
      </p:pic>
      <p:pic>
        <p:nvPicPr>
          <p:cNvPr id="7578" name="Google Shape;7578;p409"/>
          <p:cNvPicPr preferRelativeResize="0"/>
          <p:nvPr/>
        </p:nvPicPr>
        <p:blipFill rotWithShape="1">
          <a:blip r:embed="rId5">
            <a:alphaModFix/>
          </a:blip>
          <a:srcRect b="0" l="23201" r="23351" t="0"/>
          <a:stretch/>
        </p:blipFill>
        <p:spPr>
          <a:xfrm>
            <a:off x="6893700" y="541025"/>
            <a:ext cx="196248" cy="206555"/>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2" name="Shape 7582"/>
        <p:cNvGrpSpPr/>
        <p:nvPr/>
      </p:nvGrpSpPr>
      <p:grpSpPr>
        <a:xfrm>
          <a:off x="0" y="0"/>
          <a:ext cx="0" cy="0"/>
          <a:chOff x="0" y="0"/>
          <a:chExt cx="0" cy="0"/>
        </a:xfrm>
      </p:grpSpPr>
      <p:sp>
        <p:nvSpPr>
          <p:cNvPr id="7583" name="Google Shape;7583;p41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Asynchronous I/O</a:t>
            </a:r>
            <a:endParaRPr/>
          </a:p>
        </p:txBody>
      </p:sp>
      <p:sp>
        <p:nvSpPr>
          <p:cNvPr id="7584" name="Google Shape;7584;p41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Read blocks when no data in receive buffer</a:t>
            </a:r>
            <a:endParaRPr sz="2200"/>
          </a:p>
          <a:p>
            <a:pPr indent="-368300" lvl="0" marL="457200" rtl="0" algn="l">
              <a:spcBef>
                <a:spcPts val="0"/>
              </a:spcBef>
              <a:spcAft>
                <a:spcPts val="0"/>
              </a:spcAft>
              <a:buSzPts val="2200"/>
              <a:buChar char="●"/>
            </a:pPr>
            <a:r>
              <a:rPr lang="en" sz="2200"/>
              <a:t>Accept blocks when no connections in accept queue</a:t>
            </a:r>
            <a:endParaRPr sz="2200"/>
          </a:p>
          <a:p>
            <a:pPr indent="-368300" lvl="0" marL="457200" rtl="0" algn="l">
              <a:spcBef>
                <a:spcPts val="0"/>
              </a:spcBef>
              <a:spcAft>
                <a:spcPts val="0"/>
              </a:spcAft>
              <a:buSzPts val="2200"/>
              <a:buChar char="●"/>
            </a:pPr>
            <a:r>
              <a:rPr lang="en" sz="2200"/>
              <a:t>Ready approach</a:t>
            </a:r>
            <a:endParaRPr sz="2200"/>
          </a:p>
          <a:p>
            <a:pPr indent="-330200" lvl="1" marL="914400" rtl="0" algn="l">
              <a:spcBef>
                <a:spcPts val="0"/>
              </a:spcBef>
              <a:spcAft>
                <a:spcPts val="0"/>
              </a:spcAft>
              <a:buSzPts val="1600"/>
              <a:buChar char="○"/>
            </a:pPr>
            <a:r>
              <a:rPr lang="en" sz="1600"/>
              <a:t>Ask the OS to tell us if a file is ready</a:t>
            </a:r>
            <a:endParaRPr sz="1600"/>
          </a:p>
          <a:p>
            <a:pPr indent="-330200" lvl="1" marL="914400" rtl="0" algn="l">
              <a:spcBef>
                <a:spcPts val="0"/>
              </a:spcBef>
              <a:spcAft>
                <a:spcPts val="0"/>
              </a:spcAft>
              <a:buSzPts val="1600"/>
              <a:buChar char="○"/>
            </a:pPr>
            <a:r>
              <a:rPr lang="en" sz="1600"/>
              <a:t>When it is ready, we call it without blocking</a:t>
            </a:r>
            <a:endParaRPr sz="1600"/>
          </a:p>
          <a:p>
            <a:pPr indent="-330200" lvl="1" marL="914400" rtl="0" algn="l">
              <a:spcBef>
                <a:spcPts val="0"/>
              </a:spcBef>
              <a:spcAft>
                <a:spcPts val="0"/>
              </a:spcAft>
              <a:buSzPts val="1600"/>
              <a:buChar char="○"/>
            </a:pPr>
            <a:r>
              <a:rPr lang="en" sz="1600"/>
              <a:t>Select,epoll, kqueue</a:t>
            </a:r>
            <a:endParaRPr sz="1600"/>
          </a:p>
          <a:p>
            <a:pPr indent="-368300" lvl="0" marL="457200" rtl="0" algn="l">
              <a:spcBef>
                <a:spcPts val="0"/>
              </a:spcBef>
              <a:spcAft>
                <a:spcPts val="0"/>
              </a:spcAft>
              <a:buSzPts val="2200"/>
              <a:buChar char="●"/>
            </a:pPr>
            <a:r>
              <a:rPr lang="en" sz="2200"/>
              <a:t>Completion approach</a:t>
            </a:r>
            <a:endParaRPr sz="2200"/>
          </a:p>
          <a:p>
            <a:pPr indent="-330200" lvl="1" marL="914400" rtl="0" algn="l">
              <a:spcBef>
                <a:spcPts val="0"/>
              </a:spcBef>
              <a:spcAft>
                <a:spcPts val="0"/>
              </a:spcAft>
              <a:buSzPts val="1600"/>
              <a:buChar char="○"/>
            </a:pPr>
            <a:r>
              <a:rPr lang="en" sz="1600"/>
              <a:t>Ask the OS (or worker thread to do the </a:t>
            </a:r>
            <a:r>
              <a:rPr lang="en" sz="1600"/>
              <a:t>blocking</a:t>
            </a:r>
            <a:r>
              <a:rPr lang="en" sz="1600"/>
              <a:t> io)</a:t>
            </a:r>
            <a:endParaRPr sz="1600"/>
          </a:p>
          <a:p>
            <a:pPr indent="-330200" lvl="1" marL="914400" rtl="0" algn="l">
              <a:spcBef>
                <a:spcPts val="0"/>
              </a:spcBef>
              <a:spcAft>
                <a:spcPts val="0"/>
              </a:spcAft>
              <a:buSzPts val="1600"/>
              <a:buChar char="○"/>
            </a:pPr>
            <a:r>
              <a:rPr lang="en" sz="1600"/>
              <a:t>When completed notify</a:t>
            </a:r>
            <a:endParaRPr sz="1600"/>
          </a:p>
          <a:p>
            <a:pPr indent="-330200" lvl="1" marL="914400" rtl="0" algn="l">
              <a:spcBef>
                <a:spcPts val="0"/>
              </a:spcBef>
              <a:spcAft>
                <a:spcPts val="0"/>
              </a:spcAft>
              <a:buSzPts val="1600"/>
              <a:buChar char="○"/>
            </a:pPr>
            <a:r>
              <a:rPr lang="en" sz="1600"/>
              <a:t>IOCP, io_uring</a:t>
            </a:r>
            <a:endParaRPr sz="1600"/>
          </a:p>
          <a:p>
            <a:pPr indent="-336550" lvl="0" marL="457200" rtl="0" algn="l">
              <a:spcBef>
                <a:spcPts val="0"/>
              </a:spcBef>
              <a:spcAft>
                <a:spcPts val="0"/>
              </a:spcAft>
              <a:buSzPts val="1700"/>
              <a:buChar char="●"/>
            </a:pPr>
            <a:r>
              <a:rPr lang="en" sz="1700"/>
              <a:t>Doesn’t work with storage files</a:t>
            </a:r>
            <a:endParaRPr sz="1700"/>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8" name="Shape 7588"/>
        <p:cNvGrpSpPr/>
        <p:nvPr/>
      </p:nvGrpSpPr>
      <p:grpSpPr>
        <a:xfrm>
          <a:off x="0" y="0"/>
          <a:ext cx="0" cy="0"/>
          <a:chOff x="0" y="0"/>
          <a:chExt cx="0" cy="0"/>
        </a:xfrm>
      </p:grpSpPr>
      <p:sp>
        <p:nvSpPr>
          <p:cNvPr id="7589" name="Google Shape;7589;p41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(polling)</a:t>
            </a:r>
            <a:endParaRPr/>
          </a:p>
        </p:txBody>
      </p:sp>
      <p:sp>
        <p:nvSpPr>
          <p:cNvPr id="7590" name="Google Shape;7590;p41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Select takes a collection of file descriptors for kernel to monitor</a:t>
            </a:r>
            <a:endParaRPr sz="2200"/>
          </a:p>
          <a:p>
            <a:pPr indent="-368300" lvl="0" marL="457200" rtl="0" algn="l">
              <a:spcBef>
                <a:spcPts val="0"/>
              </a:spcBef>
              <a:spcAft>
                <a:spcPts val="0"/>
              </a:spcAft>
              <a:buSzPts val="2200"/>
              <a:buChar char="●"/>
            </a:pPr>
            <a:r>
              <a:rPr lang="en" sz="2200"/>
              <a:t>Select is blocking (with a timeout)</a:t>
            </a:r>
            <a:endParaRPr sz="2200"/>
          </a:p>
          <a:p>
            <a:pPr indent="-368300" lvl="0" marL="457200" rtl="0" algn="l">
              <a:spcBef>
                <a:spcPts val="0"/>
              </a:spcBef>
              <a:spcAft>
                <a:spcPts val="0"/>
              </a:spcAft>
              <a:buSzPts val="2200"/>
              <a:buChar char="●"/>
            </a:pPr>
            <a:r>
              <a:rPr lang="en" sz="2200"/>
              <a:t>When any is ready, select returns</a:t>
            </a:r>
            <a:endParaRPr sz="2200"/>
          </a:p>
          <a:p>
            <a:pPr indent="-368300" lvl="0" marL="457200" rtl="0" algn="l">
              <a:spcBef>
                <a:spcPts val="0"/>
              </a:spcBef>
              <a:spcAft>
                <a:spcPts val="0"/>
              </a:spcAft>
              <a:buSzPts val="2200"/>
              <a:buChar char="●"/>
            </a:pPr>
            <a:r>
              <a:rPr lang="en" sz="2200"/>
              <a:t>Process checks which one is ready (loop w/</a:t>
            </a:r>
            <a:r>
              <a:rPr lang="en" sz="1050">
                <a:solidFill>
                  <a:srgbClr val="ECECEC"/>
                </a:solidFill>
                <a:highlight>
                  <a:schemeClr val="lt1"/>
                </a:highlight>
                <a:latin typeface="Courier New"/>
                <a:ea typeface="Courier New"/>
                <a:cs typeface="Courier New"/>
                <a:sym typeface="Courier New"/>
              </a:rPr>
              <a:t>FD_ISSET</a:t>
            </a:r>
            <a:r>
              <a:rPr lang="en" sz="2200"/>
              <a:t>)</a:t>
            </a:r>
            <a:endParaRPr sz="2200"/>
          </a:p>
          <a:p>
            <a:pPr indent="-368300" lvl="0" marL="457200" rtl="0" algn="l">
              <a:spcBef>
                <a:spcPts val="0"/>
              </a:spcBef>
              <a:spcAft>
                <a:spcPts val="0"/>
              </a:spcAft>
              <a:buSzPts val="2200"/>
              <a:buChar char="●"/>
            </a:pPr>
            <a:r>
              <a:rPr lang="en" sz="2200"/>
              <a:t>Process calls read/write/accept etc. on the file descriptor</a:t>
            </a:r>
            <a:endParaRPr sz="2200"/>
          </a:p>
        </p:txBody>
      </p:sp>
      <p:pic>
        <p:nvPicPr>
          <p:cNvPr id="7591" name="Google Shape;7591;p411"/>
          <p:cNvPicPr preferRelativeResize="0"/>
          <p:nvPr/>
        </p:nvPicPr>
        <p:blipFill>
          <a:blip r:embed="rId3">
            <a:alphaModFix/>
          </a:blip>
          <a:stretch>
            <a:fillRect/>
          </a:stretch>
        </p:blipFill>
        <p:spPr>
          <a:xfrm>
            <a:off x="512849" y="3230199"/>
            <a:ext cx="3093850" cy="178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 OS</a:t>
            </a:r>
            <a:endParaRPr/>
          </a:p>
        </p:txBody>
      </p:sp>
      <p:sp>
        <p:nvSpPr>
          <p:cNvPr id="76" name="Google Shape;76;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Understanding the need of an OS</a:t>
            </a:r>
            <a:endParaRPr/>
          </a:p>
        </p:txBody>
      </p:sp>
      <p:sp>
        <p:nvSpPr>
          <p:cNvPr id="77" name="Google Shape;77;p1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 the program</a:t>
            </a:r>
            <a:endParaRPr/>
          </a:p>
        </p:txBody>
      </p:sp>
      <p:sp>
        <p:nvSpPr>
          <p:cNvPr id="395" name="Google Shape;395;p52"/>
          <p:cNvSpPr txBox="1"/>
          <p:nvPr/>
        </p:nvSpPr>
        <p:spPr>
          <a:xfrm>
            <a:off x="901395" y="4586025"/>
            <a:ext cx="13527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Memory</a:t>
            </a:r>
            <a:endParaRPr sz="1800">
              <a:solidFill>
                <a:schemeClr val="lt2"/>
              </a:solidFill>
            </a:endParaRPr>
          </a:p>
        </p:txBody>
      </p:sp>
      <p:sp>
        <p:nvSpPr>
          <p:cNvPr id="396" name="Google Shape;396;p52"/>
          <p:cNvSpPr/>
          <p:nvPr/>
        </p:nvSpPr>
        <p:spPr>
          <a:xfrm>
            <a:off x="400700" y="1053175"/>
            <a:ext cx="2541000" cy="3300000"/>
          </a:xfrm>
          <a:prstGeom prst="rect">
            <a:avLst/>
          </a:prstGeom>
          <a:noFill/>
          <a:ln cap="flat" cmpd="sng" w="9525">
            <a:solidFill>
              <a:srgbClr val="4F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52"/>
          <p:cNvSpPr/>
          <p:nvPr/>
        </p:nvSpPr>
        <p:spPr>
          <a:xfrm>
            <a:off x="436450" y="1080400"/>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1</a:t>
            </a:r>
            <a:endParaRPr/>
          </a:p>
        </p:txBody>
      </p:sp>
      <p:sp>
        <p:nvSpPr>
          <p:cNvPr id="398" name="Google Shape;398;p52"/>
          <p:cNvSpPr/>
          <p:nvPr/>
        </p:nvSpPr>
        <p:spPr>
          <a:xfrm>
            <a:off x="436450" y="1586775"/>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2</a:t>
            </a:r>
            <a:endParaRPr/>
          </a:p>
        </p:txBody>
      </p:sp>
      <p:sp>
        <p:nvSpPr>
          <p:cNvPr id="399" name="Google Shape;399;p52"/>
          <p:cNvSpPr/>
          <p:nvPr/>
        </p:nvSpPr>
        <p:spPr>
          <a:xfrm>
            <a:off x="437000" y="2093150"/>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3</a:t>
            </a:r>
            <a:endParaRPr/>
          </a:p>
        </p:txBody>
      </p:sp>
      <p:sp>
        <p:nvSpPr>
          <p:cNvPr id="400" name="Google Shape;400;p52"/>
          <p:cNvSpPr/>
          <p:nvPr/>
        </p:nvSpPr>
        <p:spPr>
          <a:xfrm>
            <a:off x="436450" y="2833213"/>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Your Process</a:t>
            </a:r>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5" name="Shape 7595"/>
        <p:cNvGrpSpPr/>
        <p:nvPr/>
      </p:nvGrpSpPr>
      <p:grpSpPr>
        <a:xfrm>
          <a:off x="0" y="0"/>
          <a:ext cx="0" cy="0"/>
          <a:chOff x="0" y="0"/>
          <a:chExt cx="0" cy="0"/>
        </a:xfrm>
      </p:grpSpPr>
      <p:sp>
        <p:nvSpPr>
          <p:cNvPr id="7596" name="Google Shape;7596;p412"/>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a:t>
            </a:r>
            <a:endParaRPr/>
          </a:p>
        </p:txBody>
      </p:sp>
      <p:sp>
        <p:nvSpPr>
          <p:cNvPr id="7597" name="Google Shape;7597;p412"/>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598" name="Google Shape;7598;p412"/>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599" name="Google Shape;7599;p412"/>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600" name="Google Shape;7600;p412"/>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601" name="Google Shape;7601;p412"/>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602" name="Google Shape;7602;p412"/>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603" name="Google Shape;7603;p412"/>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604" name="Google Shape;7604;p412"/>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605" name="Google Shape;7605;p412"/>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606" name="Google Shape;7606;p412"/>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7607" name="Google Shape;7607;p412"/>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In this example, only connection 9 has data in the receive buffer, but client is monitoring all 10 connections. The select call sends all 10 file descriptors, kernel checks one by one (all 10) discovers the connection 9 had data, unblocks and return</a:t>
            </a:r>
            <a:endParaRPr i="1" sz="900">
              <a:solidFill>
                <a:schemeClr val="lt2"/>
              </a:solidFill>
            </a:endParaRPr>
          </a:p>
        </p:txBody>
      </p:sp>
      <p:sp>
        <p:nvSpPr>
          <p:cNvPr id="7608" name="Google Shape;7608;p412"/>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9" name="Google Shape;7609;p412"/>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0" name="Google Shape;7610;p412"/>
          <p:cNvSpPr txBox="1"/>
          <p:nvPr/>
        </p:nvSpPr>
        <p:spPr>
          <a:xfrm>
            <a:off x="6435600" y="2653925"/>
            <a:ext cx="7752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select</a:t>
            </a:r>
            <a:endParaRPr sz="800">
              <a:solidFill>
                <a:schemeClr val="lt2"/>
              </a:solidFill>
            </a:endParaRPr>
          </a:p>
        </p:txBody>
      </p:sp>
      <p:pic>
        <p:nvPicPr>
          <p:cNvPr id="7611" name="Google Shape;7611;p412"/>
          <p:cNvPicPr preferRelativeResize="0"/>
          <p:nvPr/>
        </p:nvPicPr>
        <p:blipFill>
          <a:blip r:embed="rId3">
            <a:alphaModFix/>
          </a:blip>
          <a:stretch>
            <a:fillRect/>
          </a:stretch>
        </p:blipFill>
        <p:spPr>
          <a:xfrm>
            <a:off x="195575" y="1325675"/>
            <a:ext cx="5810452" cy="2647049"/>
          </a:xfrm>
          <a:prstGeom prst="rect">
            <a:avLst/>
          </a:prstGeom>
          <a:noFill/>
          <a:ln>
            <a:noFill/>
          </a:ln>
        </p:spPr>
      </p:pic>
      <p:sp>
        <p:nvSpPr>
          <p:cNvPr id="7612" name="Google Shape;7612;p412"/>
          <p:cNvSpPr/>
          <p:nvPr/>
        </p:nvSpPr>
        <p:spPr>
          <a:xfrm>
            <a:off x="6920075" y="636875"/>
            <a:ext cx="4389300" cy="4257900"/>
          </a:xfrm>
          <a:prstGeom prst="bracePair">
            <a:avLst/>
          </a:prstGeom>
          <a:noFill/>
          <a:ln cap="flat" cmpd="sng" w="9525">
            <a:solidFill>
              <a:srgbClr val="F8E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3" name="Google Shape;7613;p412"/>
          <p:cNvSpPr/>
          <p:nvPr/>
        </p:nvSpPr>
        <p:spPr>
          <a:xfrm>
            <a:off x="7386425" y="4022025"/>
            <a:ext cx="1716900" cy="45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614" name="Google Shape;7614;p412"/>
          <p:cNvCxnSpPr/>
          <p:nvPr/>
        </p:nvCxnSpPr>
        <p:spPr>
          <a:xfrm flipH="1">
            <a:off x="2471300" y="2166775"/>
            <a:ext cx="623100" cy="6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8" name="Shape 7618"/>
        <p:cNvGrpSpPr/>
        <p:nvPr/>
      </p:nvGrpSpPr>
      <p:grpSpPr>
        <a:xfrm>
          <a:off x="0" y="0"/>
          <a:ext cx="0" cy="0"/>
          <a:chOff x="0" y="0"/>
          <a:chExt cx="0" cy="0"/>
        </a:xfrm>
      </p:grpSpPr>
      <p:sp>
        <p:nvSpPr>
          <p:cNvPr id="7619" name="Google Shape;7619;p413"/>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a:t>
            </a:r>
            <a:endParaRPr/>
          </a:p>
        </p:txBody>
      </p:sp>
      <p:sp>
        <p:nvSpPr>
          <p:cNvPr id="7620" name="Google Shape;7620;p413"/>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621" name="Google Shape;7621;p413"/>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622" name="Google Shape;7622;p413"/>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623" name="Google Shape;7623;p413"/>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624" name="Google Shape;7624;p413"/>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625" name="Google Shape;7625;p413"/>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626" name="Google Shape;7626;p413"/>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627" name="Google Shape;7627;p413"/>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628" name="Google Shape;7628;p413"/>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629" name="Google Shape;7629;p413"/>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cxnSp>
        <p:nvCxnSpPr>
          <p:cNvPr id="7630" name="Google Shape;7630;p413"/>
          <p:cNvCxnSpPr/>
          <p:nvPr/>
        </p:nvCxnSpPr>
        <p:spPr>
          <a:xfrm flipH="1" rot="10800000">
            <a:off x="6756425" y="4250875"/>
            <a:ext cx="636900" cy="6900"/>
          </a:xfrm>
          <a:prstGeom prst="straightConnector1">
            <a:avLst/>
          </a:prstGeom>
          <a:noFill/>
          <a:ln cap="flat" cmpd="sng" w="9525">
            <a:solidFill>
              <a:schemeClr val="accent1"/>
            </a:solidFill>
            <a:prstDash val="solid"/>
            <a:round/>
            <a:headEnd len="med" w="med" type="none"/>
            <a:tailEnd len="med" w="med" type="triangle"/>
          </a:ln>
        </p:spPr>
      </p:cxnSp>
      <p:sp>
        <p:nvSpPr>
          <p:cNvPr id="7631" name="Google Shape;7631;p413"/>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The c</a:t>
            </a:r>
            <a:r>
              <a:rPr i="1" lang="en" sz="900">
                <a:solidFill>
                  <a:schemeClr val="lt2"/>
                </a:solidFill>
              </a:rPr>
              <a:t>lient then gets its program counter </a:t>
            </a:r>
            <a:r>
              <a:rPr i="1" lang="en" sz="900">
                <a:solidFill>
                  <a:schemeClr val="lt2"/>
                </a:solidFill>
              </a:rPr>
              <a:t>incremented, l</a:t>
            </a:r>
            <a:r>
              <a:rPr i="1" lang="en" sz="900">
                <a:solidFill>
                  <a:schemeClr val="lt2"/>
                </a:solidFill>
              </a:rPr>
              <a:t>oops through all connections and check which one is ready O(n). It finds that connection 9 is ready and issues the read on it with no blocking.</a:t>
            </a:r>
            <a:endParaRPr i="1" sz="900">
              <a:solidFill>
                <a:schemeClr val="lt2"/>
              </a:solidFill>
            </a:endParaRPr>
          </a:p>
        </p:txBody>
      </p:sp>
      <p:sp>
        <p:nvSpPr>
          <p:cNvPr id="7632" name="Google Shape;7632;p413"/>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3" name="Google Shape;7633;p413"/>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4" name="Google Shape;7634;p413"/>
          <p:cNvSpPr txBox="1"/>
          <p:nvPr/>
        </p:nvSpPr>
        <p:spPr>
          <a:xfrm>
            <a:off x="6791025" y="4250875"/>
            <a:ext cx="7752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rPr>
              <a:t>read</a:t>
            </a:r>
            <a:endParaRPr sz="800">
              <a:solidFill>
                <a:schemeClr val="lt2"/>
              </a:solidFill>
            </a:endParaRPr>
          </a:p>
        </p:txBody>
      </p:sp>
      <p:pic>
        <p:nvPicPr>
          <p:cNvPr id="7635" name="Google Shape;7635;p413"/>
          <p:cNvPicPr preferRelativeResize="0"/>
          <p:nvPr/>
        </p:nvPicPr>
        <p:blipFill>
          <a:blip r:embed="rId3">
            <a:alphaModFix/>
          </a:blip>
          <a:stretch>
            <a:fillRect/>
          </a:stretch>
        </p:blipFill>
        <p:spPr>
          <a:xfrm>
            <a:off x="195575" y="1325675"/>
            <a:ext cx="5810452" cy="2647049"/>
          </a:xfrm>
          <a:prstGeom prst="rect">
            <a:avLst/>
          </a:prstGeom>
          <a:noFill/>
          <a:ln>
            <a:noFill/>
          </a:ln>
        </p:spPr>
      </p:pic>
      <p:pic>
        <p:nvPicPr>
          <p:cNvPr id="7636" name="Google Shape;7636;p413"/>
          <p:cNvPicPr preferRelativeResize="0"/>
          <p:nvPr/>
        </p:nvPicPr>
        <p:blipFill rotWithShape="1">
          <a:blip r:embed="rId4">
            <a:alphaModFix/>
          </a:blip>
          <a:srcRect b="0" l="23201" r="23351" t="0"/>
          <a:stretch/>
        </p:blipFill>
        <p:spPr>
          <a:xfrm>
            <a:off x="6947787" y="4012575"/>
            <a:ext cx="196248" cy="206554"/>
          </a:xfrm>
          <a:prstGeom prst="rect">
            <a:avLst/>
          </a:prstGeom>
          <a:noFill/>
          <a:ln>
            <a:noFill/>
          </a:ln>
        </p:spPr>
      </p:pic>
      <p:cxnSp>
        <p:nvCxnSpPr>
          <p:cNvPr id="7637" name="Google Shape;7637;p413"/>
          <p:cNvCxnSpPr/>
          <p:nvPr/>
        </p:nvCxnSpPr>
        <p:spPr>
          <a:xfrm flipH="1">
            <a:off x="3371250" y="2505975"/>
            <a:ext cx="623100" cy="6900"/>
          </a:xfrm>
          <a:prstGeom prst="straightConnector1">
            <a:avLst/>
          </a:prstGeom>
          <a:noFill/>
          <a:ln cap="flat" cmpd="sng" w="38100">
            <a:solidFill>
              <a:srgbClr val="FF0000"/>
            </a:solidFill>
            <a:prstDash val="solid"/>
            <a:round/>
            <a:headEnd len="med" w="med" type="none"/>
            <a:tailEnd len="med" w="med" type="triangle"/>
          </a:ln>
        </p:spPr>
      </p:cxnSp>
      <p:cxnSp>
        <p:nvCxnSpPr>
          <p:cNvPr id="7638" name="Google Shape;7638;p413"/>
          <p:cNvCxnSpPr/>
          <p:nvPr/>
        </p:nvCxnSpPr>
        <p:spPr>
          <a:xfrm flipH="1">
            <a:off x="3502875" y="3122200"/>
            <a:ext cx="623100" cy="6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2" name="Shape 7642"/>
        <p:cNvGrpSpPr/>
        <p:nvPr/>
      </p:nvGrpSpPr>
      <p:grpSpPr>
        <a:xfrm>
          <a:off x="0" y="0"/>
          <a:ext cx="0" cy="0"/>
          <a:chOff x="0" y="0"/>
          <a:chExt cx="0" cy="0"/>
        </a:xfrm>
      </p:grpSpPr>
      <p:sp>
        <p:nvSpPr>
          <p:cNvPr id="7643" name="Google Shape;7643;p41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 pros and cons</a:t>
            </a:r>
            <a:endParaRPr/>
          </a:p>
        </p:txBody>
      </p:sp>
      <p:sp>
        <p:nvSpPr>
          <p:cNvPr id="7644" name="Google Shape;7644;p41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Pros</a:t>
            </a:r>
            <a:endParaRPr sz="2200"/>
          </a:p>
          <a:p>
            <a:pPr indent="-368300" lvl="1" marL="914400" rtl="0" algn="l">
              <a:spcBef>
                <a:spcPts val="0"/>
              </a:spcBef>
              <a:spcAft>
                <a:spcPts val="0"/>
              </a:spcAft>
              <a:buSzPts val="2200"/>
              <a:buChar char="○"/>
            </a:pPr>
            <a:r>
              <a:rPr lang="en" sz="2200"/>
              <a:t>Avoid reading (unready) resources </a:t>
            </a:r>
            <a:endParaRPr sz="2200"/>
          </a:p>
          <a:p>
            <a:pPr indent="-368300" lvl="1" marL="914400" rtl="0" algn="l">
              <a:spcBef>
                <a:spcPts val="0"/>
              </a:spcBef>
              <a:spcAft>
                <a:spcPts val="0"/>
              </a:spcAft>
              <a:buSzPts val="2200"/>
              <a:buChar char="○"/>
            </a:pPr>
            <a:r>
              <a:rPr lang="en" sz="2200"/>
              <a:t>async</a:t>
            </a:r>
            <a:endParaRPr sz="2200"/>
          </a:p>
          <a:p>
            <a:pPr indent="-368300" lvl="0" marL="457200" rtl="0" algn="l">
              <a:spcBef>
                <a:spcPts val="0"/>
              </a:spcBef>
              <a:spcAft>
                <a:spcPts val="0"/>
              </a:spcAft>
              <a:buSzPts val="2200"/>
              <a:buChar char="●"/>
            </a:pPr>
            <a:r>
              <a:rPr lang="en" sz="2200"/>
              <a:t>Cons</a:t>
            </a:r>
            <a:endParaRPr sz="2200"/>
          </a:p>
          <a:p>
            <a:pPr indent="-368300" lvl="1" marL="914400" rtl="0" algn="l">
              <a:spcBef>
                <a:spcPts val="0"/>
              </a:spcBef>
              <a:spcAft>
                <a:spcPts val="0"/>
              </a:spcAft>
              <a:buSzPts val="2200"/>
              <a:buChar char="○"/>
            </a:pPr>
            <a:r>
              <a:rPr lang="en" sz="2200"/>
              <a:t>But slow we have to loop through all of them O(n)</a:t>
            </a:r>
            <a:endParaRPr sz="2200"/>
          </a:p>
          <a:p>
            <a:pPr indent="-368300" lvl="1" marL="914400" rtl="0" algn="l">
              <a:spcBef>
                <a:spcPts val="0"/>
              </a:spcBef>
              <a:spcAft>
                <a:spcPts val="0"/>
              </a:spcAft>
              <a:buSzPts val="2200"/>
              <a:buChar char="○"/>
            </a:pPr>
            <a:r>
              <a:rPr lang="en" sz="2200"/>
              <a:t>Lots of copying from kernel/user space</a:t>
            </a:r>
            <a:endParaRPr sz="2200"/>
          </a:p>
          <a:p>
            <a:pPr indent="-368300" lvl="1" marL="914400" rtl="0" algn="l">
              <a:spcBef>
                <a:spcPts val="0"/>
              </a:spcBef>
              <a:spcAft>
                <a:spcPts val="0"/>
              </a:spcAft>
              <a:buSzPts val="2200"/>
              <a:buChar char="○"/>
            </a:pPr>
            <a:r>
              <a:rPr lang="en" sz="2200"/>
              <a:t>Supports fixed size of file descriptors</a:t>
            </a:r>
            <a:endParaRPr sz="2200"/>
          </a:p>
          <a:p>
            <a:pPr indent="0" lvl="0" marL="0" rtl="0" algn="l">
              <a:spcBef>
                <a:spcPts val="1200"/>
              </a:spcBef>
              <a:spcAft>
                <a:spcPts val="1200"/>
              </a:spcAft>
              <a:buNone/>
            </a:pPr>
            <a:r>
              <a:t/>
            </a:r>
            <a:endParaRPr sz="2200"/>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8" name="Shape 7648"/>
        <p:cNvGrpSpPr/>
        <p:nvPr/>
      </p:nvGrpSpPr>
      <p:grpSpPr>
        <a:xfrm>
          <a:off x="0" y="0"/>
          <a:ext cx="0" cy="0"/>
          <a:chOff x="0" y="0"/>
          <a:chExt cx="0" cy="0"/>
        </a:xfrm>
      </p:grpSpPr>
      <p:sp>
        <p:nvSpPr>
          <p:cNvPr id="7649" name="Google Shape;7649;p41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 (eventing)</a:t>
            </a:r>
            <a:endParaRPr/>
          </a:p>
        </p:txBody>
      </p:sp>
      <p:sp>
        <p:nvSpPr>
          <p:cNvPr id="7650" name="Google Shape;7650;p41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Register an interest list of the fds (once) in the kernel</a:t>
            </a:r>
            <a:endParaRPr sz="2200"/>
          </a:p>
          <a:p>
            <a:pPr indent="-368300" lvl="0" marL="457200" rtl="0" algn="l">
              <a:spcBef>
                <a:spcPts val="0"/>
              </a:spcBef>
              <a:spcAft>
                <a:spcPts val="0"/>
              </a:spcAft>
              <a:buSzPts val="2200"/>
              <a:buChar char="●"/>
            </a:pPr>
            <a:r>
              <a:rPr lang="en" sz="2200"/>
              <a:t>Kernel keeps working and updates the ready list</a:t>
            </a:r>
            <a:endParaRPr sz="2200"/>
          </a:p>
          <a:p>
            <a:pPr indent="-368300" lvl="0" marL="457200" rtl="0" algn="l">
              <a:spcBef>
                <a:spcPts val="0"/>
              </a:spcBef>
              <a:spcAft>
                <a:spcPts val="0"/>
              </a:spcAft>
              <a:buSzPts val="2200"/>
              <a:buChar char="●"/>
            </a:pPr>
            <a:r>
              <a:rPr lang="en" sz="2200"/>
              <a:t>User calls epoll_wait, kernel builds an events array of ready list</a:t>
            </a:r>
            <a:endParaRPr sz="2200"/>
          </a:p>
        </p:txBody>
      </p:sp>
      <p:pic>
        <p:nvPicPr>
          <p:cNvPr id="7651" name="Google Shape;7651;p415"/>
          <p:cNvPicPr preferRelativeResize="0"/>
          <p:nvPr/>
        </p:nvPicPr>
        <p:blipFill>
          <a:blip r:embed="rId3">
            <a:alphaModFix/>
          </a:blip>
          <a:stretch>
            <a:fillRect/>
          </a:stretch>
        </p:blipFill>
        <p:spPr>
          <a:xfrm>
            <a:off x="378800" y="3133174"/>
            <a:ext cx="2618699" cy="1925950"/>
          </a:xfrm>
          <a:prstGeom prst="rect">
            <a:avLst/>
          </a:prstGeom>
          <a:noFill/>
          <a:ln>
            <a:noFill/>
          </a:ln>
        </p:spPr>
      </p:pic>
      <p:sp>
        <p:nvSpPr>
          <p:cNvPr id="7652" name="Google Shape;7652;p415"/>
          <p:cNvSpPr/>
          <p:nvPr/>
        </p:nvSpPr>
        <p:spPr>
          <a:xfrm>
            <a:off x="3149775" y="3077800"/>
            <a:ext cx="1197600" cy="83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7653" name="Google Shape;7653;p415"/>
          <p:cNvSpPr/>
          <p:nvPr/>
        </p:nvSpPr>
        <p:spPr>
          <a:xfrm>
            <a:off x="6659675" y="3077800"/>
            <a:ext cx="1197600" cy="83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OS Kernel</a:t>
            </a:r>
            <a:endParaRPr/>
          </a:p>
        </p:txBody>
      </p:sp>
      <p:cxnSp>
        <p:nvCxnSpPr>
          <p:cNvPr id="7654" name="Google Shape;7654;p415"/>
          <p:cNvCxnSpPr/>
          <p:nvPr/>
        </p:nvCxnSpPr>
        <p:spPr>
          <a:xfrm>
            <a:off x="4416613" y="3322850"/>
            <a:ext cx="1993800" cy="6900"/>
          </a:xfrm>
          <a:prstGeom prst="straightConnector1">
            <a:avLst/>
          </a:prstGeom>
          <a:noFill/>
          <a:ln cap="flat" cmpd="sng" w="9525">
            <a:solidFill>
              <a:srgbClr val="DF3079"/>
            </a:solidFill>
            <a:prstDash val="solid"/>
            <a:round/>
            <a:headEnd len="med" w="med" type="none"/>
            <a:tailEnd len="med" w="med" type="triangle"/>
          </a:ln>
        </p:spPr>
      </p:cxnSp>
      <p:sp>
        <p:nvSpPr>
          <p:cNvPr id="7655" name="Google Shape;7655;p415"/>
          <p:cNvSpPr txBox="1"/>
          <p:nvPr/>
        </p:nvSpPr>
        <p:spPr>
          <a:xfrm>
            <a:off x="4375075" y="3004400"/>
            <a:ext cx="2409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epoll_create</a:t>
            </a:r>
            <a:r>
              <a:rPr lang="en" sz="1200">
                <a:solidFill>
                  <a:schemeClr val="lt2"/>
                </a:solidFill>
              </a:rPr>
              <a:t> con1,con2,con3 (1)</a:t>
            </a:r>
            <a:endParaRPr sz="1200">
              <a:solidFill>
                <a:schemeClr val="lt2"/>
              </a:solidFill>
            </a:endParaRPr>
          </a:p>
        </p:txBody>
      </p:sp>
      <p:cxnSp>
        <p:nvCxnSpPr>
          <p:cNvPr id="7656" name="Google Shape;7656;p415"/>
          <p:cNvCxnSpPr/>
          <p:nvPr/>
        </p:nvCxnSpPr>
        <p:spPr>
          <a:xfrm rot="10800000">
            <a:off x="8023200" y="4562000"/>
            <a:ext cx="512400" cy="0"/>
          </a:xfrm>
          <a:prstGeom prst="straightConnector1">
            <a:avLst/>
          </a:prstGeom>
          <a:noFill/>
          <a:ln cap="flat" cmpd="sng" w="9525">
            <a:solidFill>
              <a:srgbClr val="DF3079"/>
            </a:solidFill>
            <a:prstDash val="solid"/>
            <a:round/>
            <a:headEnd len="med" w="med" type="none"/>
            <a:tailEnd len="med" w="med" type="triangle"/>
          </a:ln>
        </p:spPr>
      </p:cxnSp>
      <p:sp>
        <p:nvSpPr>
          <p:cNvPr id="7657" name="Google Shape;7657;p415"/>
          <p:cNvSpPr txBox="1"/>
          <p:nvPr/>
        </p:nvSpPr>
        <p:spPr>
          <a:xfrm>
            <a:off x="7912625" y="4028900"/>
            <a:ext cx="148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Incoming</a:t>
            </a:r>
            <a:endParaRPr sz="1200">
              <a:solidFill>
                <a:schemeClr val="lt2"/>
              </a:solidFill>
            </a:endParaRPr>
          </a:p>
          <a:p>
            <a:pPr indent="0" lvl="0" marL="0" rtl="0" algn="l">
              <a:spcBef>
                <a:spcPts val="0"/>
              </a:spcBef>
              <a:spcAft>
                <a:spcPts val="0"/>
              </a:spcAft>
              <a:buNone/>
            </a:pPr>
            <a:r>
              <a:rPr lang="en" sz="1200">
                <a:solidFill>
                  <a:schemeClr val="lt2"/>
                </a:solidFill>
              </a:rPr>
              <a:t>Packets con3 (2)</a:t>
            </a:r>
            <a:endParaRPr sz="1200">
              <a:solidFill>
                <a:schemeClr val="lt2"/>
              </a:solidFill>
            </a:endParaRPr>
          </a:p>
        </p:txBody>
      </p:sp>
      <p:sp>
        <p:nvSpPr>
          <p:cNvPr id="7658" name="Google Shape;7658;p415"/>
          <p:cNvSpPr/>
          <p:nvPr/>
        </p:nvSpPr>
        <p:spPr>
          <a:xfrm>
            <a:off x="6590425" y="4056650"/>
            <a:ext cx="1308300" cy="2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659" name="Google Shape;7659;p415"/>
          <p:cNvSpPr/>
          <p:nvPr/>
        </p:nvSpPr>
        <p:spPr>
          <a:xfrm>
            <a:off x="6604325" y="4398600"/>
            <a:ext cx="1308300" cy="20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660" name="Google Shape;7660;p415"/>
          <p:cNvSpPr/>
          <p:nvPr/>
        </p:nvSpPr>
        <p:spPr>
          <a:xfrm>
            <a:off x="6604325" y="4740550"/>
            <a:ext cx="1308300" cy="200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661" name="Google Shape;7661;p415"/>
          <p:cNvSpPr/>
          <p:nvPr/>
        </p:nvSpPr>
        <p:spPr>
          <a:xfrm>
            <a:off x="7629312" y="4761245"/>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662" name="Google Shape;7662;p415"/>
          <p:cNvCxnSpPr/>
          <p:nvPr/>
        </p:nvCxnSpPr>
        <p:spPr>
          <a:xfrm>
            <a:off x="4465163" y="3627550"/>
            <a:ext cx="1993800" cy="6900"/>
          </a:xfrm>
          <a:prstGeom prst="straightConnector1">
            <a:avLst/>
          </a:prstGeom>
          <a:noFill/>
          <a:ln cap="flat" cmpd="sng" w="9525">
            <a:solidFill>
              <a:srgbClr val="DF3079"/>
            </a:solidFill>
            <a:prstDash val="solid"/>
            <a:round/>
            <a:headEnd len="med" w="med" type="none"/>
            <a:tailEnd len="med" w="med" type="triangle"/>
          </a:ln>
        </p:spPr>
      </p:cxnSp>
      <p:sp>
        <p:nvSpPr>
          <p:cNvPr id="7663" name="Google Shape;7663;p415"/>
          <p:cNvSpPr txBox="1"/>
          <p:nvPr/>
        </p:nvSpPr>
        <p:spPr>
          <a:xfrm>
            <a:off x="4416625" y="3315975"/>
            <a:ext cx="2409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epoll_wait (3)</a:t>
            </a:r>
            <a:endParaRPr sz="1200">
              <a:solidFill>
                <a:schemeClr val="lt2"/>
              </a:solidFill>
            </a:endParaRPr>
          </a:p>
        </p:txBody>
      </p:sp>
      <p:cxnSp>
        <p:nvCxnSpPr>
          <p:cNvPr id="7664" name="Google Shape;7664;p415"/>
          <p:cNvCxnSpPr/>
          <p:nvPr/>
        </p:nvCxnSpPr>
        <p:spPr>
          <a:xfrm flipH="1">
            <a:off x="4482575" y="3871475"/>
            <a:ext cx="1959000" cy="20700"/>
          </a:xfrm>
          <a:prstGeom prst="straightConnector1">
            <a:avLst/>
          </a:prstGeom>
          <a:noFill/>
          <a:ln cap="flat" cmpd="sng" w="9525">
            <a:solidFill>
              <a:srgbClr val="DF3079"/>
            </a:solidFill>
            <a:prstDash val="solid"/>
            <a:round/>
            <a:headEnd len="med" w="med" type="none"/>
            <a:tailEnd len="med" w="med" type="triangle"/>
          </a:ln>
        </p:spPr>
      </p:cxnSp>
      <p:sp>
        <p:nvSpPr>
          <p:cNvPr id="7665" name="Google Shape;7665;p415"/>
          <p:cNvSpPr txBox="1"/>
          <p:nvPr/>
        </p:nvSpPr>
        <p:spPr>
          <a:xfrm>
            <a:off x="4534400" y="3593725"/>
            <a:ext cx="2409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events (4) - con3</a:t>
            </a:r>
            <a:endParaRPr sz="1200">
              <a:solidFill>
                <a:schemeClr val="lt2"/>
              </a:solidFill>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9" name="Shape 7669"/>
        <p:cNvGrpSpPr/>
        <p:nvPr/>
      </p:nvGrpSpPr>
      <p:grpSpPr>
        <a:xfrm>
          <a:off x="0" y="0"/>
          <a:ext cx="0" cy="0"/>
          <a:chOff x="0" y="0"/>
          <a:chExt cx="0" cy="0"/>
        </a:xfrm>
      </p:grpSpPr>
      <p:pic>
        <p:nvPicPr>
          <p:cNvPr id="7670" name="Google Shape;7670;p416"/>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7671" name="Google Shape;7671;p416"/>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7672" name="Google Shape;7672;p416"/>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673" name="Google Shape;7673;p416"/>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674" name="Google Shape;7674;p416"/>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675" name="Google Shape;7675;p416"/>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676" name="Google Shape;7676;p416"/>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677" name="Google Shape;7677;p416"/>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678" name="Google Shape;7678;p416"/>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679" name="Google Shape;7679;p416"/>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680" name="Google Shape;7680;p416"/>
          <p:cNvSpPr/>
          <p:nvPr/>
        </p:nvSpPr>
        <p:spPr>
          <a:xfrm>
            <a:off x="7490455" y="4119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681" name="Google Shape;7681;p416"/>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7682" name="Google Shape;7682;p416"/>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Again this is </a:t>
            </a:r>
            <a:r>
              <a:rPr i="1" lang="en" sz="900">
                <a:solidFill>
                  <a:schemeClr val="lt2"/>
                </a:solidFill>
              </a:rPr>
              <a:t>pseudo</a:t>
            </a:r>
            <a:r>
              <a:rPr i="1" lang="en" sz="900">
                <a:solidFill>
                  <a:schemeClr val="lt2"/>
                </a:solidFill>
              </a:rPr>
              <a:t> code, we first create the epoll_instance, which lives in the kernel memory. Then we add the connections/file descriptors </a:t>
            </a:r>
            <a:endParaRPr i="1" sz="900">
              <a:solidFill>
                <a:schemeClr val="lt2"/>
              </a:solidFill>
            </a:endParaRPr>
          </a:p>
        </p:txBody>
      </p:sp>
      <p:cxnSp>
        <p:nvCxnSpPr>
          <p:cNvPr id="7683" name="Google Shape;7683;p416"/>
          <p:cNvCxnSpPr/>
          <p:nvPr/>
        </p:nvCxnSpPr>
        <p:spPr>
          <a:xfrm flipH="1">
            <a:off x="3343163" y="2028400"/>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7684" name="Google Shape;7684;p416"/>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7685" name="Google Shape;7685;p416"/>
          <p:cNvCxnSpPr/>
          <p:nvPr/>
        </p:nvCxnSpPr>
        <p:spPr>
          <a:xfrm flipH="1">
            <a:off x="3045588" y="2402325"/>
            <a:ext cx="623100" cy="6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9" name="Shape 7689"/>
        <p:cNvGrpSpPr/>
        <p:nvPr/>
      </p:nvGrpSpPr>
      <p:grpSpPr>
        <a:xfrm>
          <a:off x="0" y="0"/>
          <a:ext cx="0" cy="0"/>
          <a:chOff x="0" y="0"/>
          <a:chExt cx="0" cy="0"/>
        </a:xfrm>
      </p:grpSpPr>
      <p:pic>
        <p:nvPicPr>
          <p:cNvPr id="7690" name="Google Shape;7690;p417"/>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7691" name="Google Shape;7691;p417"/>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7692" name="Google Shape;7692;p417"/>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693" name="Google Shape;7693;p417"/>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694" name="Google Shape;7694;p417"/>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695" name="Google Shape;7695;p417"/>
          <p:cNvSpPr/>
          <p:nvPr/>
        </p:nvSpPr>
        <p:spPr>
          <a:xfrm>
            <a:off x="7483480" y="19591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696" name="Google Shape;7696;p417"/>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697" name="Google Shape;7697;p417"/>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698" name="Google Shape;7698;p417"/>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699" name="Google Shape;7699;p417"/>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700" name="Google Shape;7700;p417"/>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701" name="Google Shape;7701;p417"/>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7702" name="Google Shape;7702;p417"/>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The code process moves on, meanwhile the kernel keeps receiving packets and as it does so, it will populate the ready list for those connections with data. In this case we got data for con9 and con4</a:t>
            </a:r>
            <a:endParaRPr i="1" sz="900">
              <a:solidFill>
                <a:schemeClr val="lt2"/>
              </a:solidFill>
            </a:endParaRPr>
          </a:p>
        </p:txBody>
      </p:sp>
      <p:cxnSp>
        <p:nvCxnSpPr>
          <p:cNvPr id="7703" name="Google Shape;7703;p417"/>
          <p:cNvCxnSpPr/>
          <p:nvPr/>
        </p:nvCxnSpPr>
        <p:spPr>
          <a:xfrm flipH="1">
            <a:off x="3851988" y="2623875"/>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7704" name="Google Shape;7704;p417"/>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5" name="Google Shape;7705;p417"/>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6" name="Google Shape;7706;p417"/>
          <p:cNvSpPr/>
          <p:nvPr/>
        </p:nvSpPr>
        <p:spPr>
          <a:xfrm>
            <a:off x="8722987"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7" name="Google Shape;7707;p417"/>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7708" name="Google Shape;7708;p417"/>
          <p:cNvCxnSpPr>
            <a:stCxn id="7707" idx="2"/>
          </p:cNvCxnSpPr>
          <p:nvPr/>
        </p:nvCxnSpPr>
        <p:spPr>
          <a:xfrm>
            <a:off x="6458725" y="984575"/>
            <a:ext cx="13800" cy="275400"/>
          </a:xfrm>
          <a:prstGeom prst="straightConnector1">
            <a:avLst/>
          </a:prstGeom>
          <a:noFill/>
          <a:ln cap="flat" cmpd="sng" w="9525">
            <a:solidFill>
              <a:schemeClr val="accent1"/>
            </a:solidFill>
            <a:prstDash val="solid"/>
            <a:round/>
            <a:headEnd len="med" w="med" type="none"/>
            <a:tailEnd len="med" w="med" type="triangle"/>
          </a:ln>
        </p:spPr>
      </p:cxnSp>
      <p:sp>
        <p:nvSpPr>
          <p:cNvPr id="7709" name="Google Shape;7709;p417"/>
          <p:cNvSpPr/>
          <p:nvPr/>
        </p:nvSpPr>
        <p:spPr>
          <a:xfrm>
            <a:off x="5628075" y="1304875"/>
            <a:ext cx="1585200" cy="7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Events ready list:</a:t>
            </a:r>
            <a:endParaRPr/>
          </a:p>
          <a:p>
            <a:pPr indent="0" lvl="0" marL="0" rtl="0" algn="ctr">
              <a:spcBef>
                <a:spcPts val="0"/>
              </a:spcBef>
              <a:spcAft>
                <a:spcPts val="0"/>
              </a:spcAft>
              <a:buNone/>
            </a:pPr>
            <a:r>
              <a:rPr lang="en"/>
              <a:t>[con4, con9]</a:t>
            </a:r>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3" name="Shape 7713"/>
        <p:cNvGrpSpPr/>
        <p:nvPr/>
      </p:nvGrpSpPr>
      <p:grpSpPr>
        <a:xfrm>
          <a:off x="0" y="0"/>
          <a:ext cx="0" cy="0"/>
          <a:chOff x="0" y="0"/>
          <a:chExt cx="0" cy="0"/>
        </a:xfrm>
      </p:grpSpPr>
      <p:pic>
        <p:nvPicPr>
          <p:cNvPr id="7714" name="Google Shape;7714;p418"/>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7715" name="Google Shape;7715;p418"/>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7716" name="Google Shape;7716;p418"/>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717" name="Google Shape;7717;p418"/>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718" name="Google Shape;7718;p418"/>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719" name="Google Shape;7719;p418"/>
          <p:cNvSpPr/>
          <p:nvPr/>
        </p:nvSpPr>
        <p:spPr>
          <a:xfrm>
            <a:off x="7483480" y="195917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720" name="Google Shape;7720;p418"/>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721" name="Google Shape;7721;p418"/>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722" name="Google Shape;7722;p418"/>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723" name="Google Shape;7723;p418"/>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724" name="Google Shape;7724;p418"/>
          <p:cNvSpPr/>
          <p:nvPr/>
        </p:nvSpPr>
        <p:spPr>
          <a:xfrm>
            <a:off x="7490455" y="4119325"/>
            <a:ext cx="1536900" cy="27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725" name="Google Shape;7725;p418"/>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7726" name="Google Shape;7726;p418"/>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At some point, code calls epoll_wait, if the epoll instance is empty wait is blocked, else we immediately send back the array of events to the user space. Only what is ready. Events count is now 2 elements. </a:t>
            </a:r>
            <a:endParaRPr i="1" sz="900">
              <a:solidFill>
                <a:schemeClr val="lt2"/>
              </a:solidFill>
            </a:endParaRPr>
          </a:p>
        </p:txBody>
      </p:sp>
      <p:cxnSp>
        <p:nvCxnSpPr>
          <p:cNvPr id="7727" name="Google Shape;7727;p418"/>
          <p:cNvCxnSpPr/>
          <p:nvPr/>
        </p:nvCxnSpPr>
        <p:spPr>
          <a:xfrm flipH="1">
            <a:off x="3602763" y="3087675"/>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7728" name="Google Shape;7728;p418"/>
          <p:cNvSpPr/>
          <p:nvPr/>
        </p:nvSpPr>
        <p:spPr>
          <a:xfrm>
            <a:off x="8536087"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9" name="Google Shape;7729;p418"/>
          <p:cNvSpPr/>
          <p:nvPr/>
        </p:nvSpPr>
        <p:spPr>
          <a:xfrm>
            <a:off x="8757712" y="416432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0" name="Google Shape;7730;p418"/>
          <p:cNvSpPr/>
          <p:nvPr/>
        </p:nvSpPr>
        <p:spPr>
          <a:xfrm>
            <a:off x="8722987" y="2004170"/>
            <a:ext cx="1869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1" name="Google Shape;7731;p418"/>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7732" name="Google Shape;7732;p418"/>
          <p:cNvCxnSpPr>
            <a:stCxn id="7731" idx="2"/>
          </p:cNvCxnSpPr>
          <p:nvPr/>
        </p:nvCxnSpPr>
        <p:spPr>
          <a:xfrm>
            <a:off x="6458725" y="984575"/>
            <a:ext cx="13800" cy="275400"/>
          </a:xfrm>
          <a:prstGeom prst="straightConnector1">
            <a:avLst/>
          </a:prstGeom>
          <a:noFill/>
          <a:ln cap="flat" cmpd="sng" w="9525">
            <a:solidFill>
              <a:schemeClr val="accent1"/>
            </a:solidFill>
            <a:prstDash val="solid"/>
            <a:round/>
            <a:headEnd len="med" w="med" type="none"/>
            <a:tailEnd len="med" w="med" type="triangle"/>
          </a:ln>
        </p:spPr>
      </p:cxnSp>
      <p:sp>
        <p:nvSpPr>
          <p:cNvPr id="7733" name="Google Shape;7733;p418"/>
          <p:cNvSpPr/>
          <p:nvPr/>
        </p:nvSpPr>
        <p:spPr>
          <a:xfrm>
            <a:off x="5704225" y="1304875"/>
            <a:ext cx="1585200" cy="7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Events ready list:</a:t>
            </a:r>
            <a:endParaRPr/>
          </a:p>
          <a:p>
            <a:pPr indent="0" lvl="0" marL="0" rtl="0" algn="ctr">
              <a:spcBef>
                <a:spcPts val="0"/>
              </a:spcBef>
              <a:spcAft>
                <a:spcPts val="0"/>
              </a:spcAft>
              <a:buNone/>
            </a:pPr>
            <a:r>
              <a:rPr lang="en"/>
              <a:t>[con4, con9]</a:t>
            </a:r>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7" name="Shape 7737"/>
        <p:cNvGrpSpPr/>
        <p:nvPr/>
      </p:nvGrpSpPr>
      <p:grpSpPr>
        <a:xfrm>
          <a:off x="0" y="0"/>
          <a:ext cx="0" cy="0"/>
          <a:chOff x="0" y="0"/>
          <a:chExt cx="0" cy="0"/>
        </a:xfrm>
      </p:grpSpPr>
      <p:pic>
        <p:nvPicPr>
          <p:cNvPr id="7738" name="Google Shape;7738;p419"/>
          <p:cNvPicPr preferRelativeResize="0"/>
          <p:nvPr/>
        </p:nvPicPr>
        <p:blipFill>
          <a:blip r:embed="rId3">
            <a:alphaModFix/>
          </a:blip>
          <a:stretch>
            <a:fillRect/>
          </a:stretch>
        </p:blipFill>
        <p:spPr>
          <a:xfrm>
            <a:off x="201101" y="1131575"/>
            <a:ext cx="4744119" cy="3527825"/>
          </a:xfrm>
          <a:prstGeom prst="rect">
            <a:avLst/>
          </a:prstGeom>
          <a:noFill/>
          <a:ln>
            <a:noFill/>
          </a:ln>
        </p:spPr>
      </p:pic>
      <p:sp>
        <p:nvSpPr>
          <p:cNvPr id="7739" name="Google Shape;7739;p419"/>
          <p:cNvSpPr txBox="1"/>
          <p:nvPr>
            <p:ph type="title"/>
          </p:nvPr>
        </p:nvSpPr>
        <p:spPr>
          <a:xfrm>
            <a:off x="311700" y="445025"/>
            <a:ext cx="5191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a:t>
            </a:r>
            <a:endParaRPr/>
          </a:p>
        </p:txBody>
      </p:sp>
      <p:sp>
        <p:nvSpPr>
          <p:cNvPr id="7740" name="Google Shape;7740;p419"/>
          <p:cNvSpPr/>
          <p:nvPr/>
        </p:nvSpPr>
        <p:spPr>
          <a:xfrm>
            <a:off x="7469525" y="685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7741" name="Google Shape;7741;p419"/>
          <p:cNvSpPr/>
          <p:nvPr/>
        </p:nvSpPr>
        <p:spPr>
          <a:xfrm>
            <a:off x="7483480" y="1100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con2</a:t>
            </a:r>
            <a:endParaRPr/>
          </a:p>
        </p:txBody>
      </p:sp>
      <p:sp>
        <p:nvSpPr>
          <p:cNvPr id="7742" name="Google Shape;7742;p419"/>
          <p:cNvSpPr/>
          <p:nvPr/>
        </p:nvSpPr>
        <p:spPr>
          <a:xfrm>
            <a:off x="7483480" y="1516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con3</a:t>
            </a:r>
            <a:endParaRPr/>
          </a:p>
        </p:txBody>
      </p:sp>
      <p:sp>
        <p:nvSpPr>
          <p:cNvPr id="7743" name="Google Shape;7743;p419"/>
          <p:cNvSpPr/>
          <p:nvPr/>
        </p:nvSpPr>
        <p:spPr>
          <a:xfrm>
            <a:off x="7483480" y="1959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con4</a:t>
            </a:r>
            <a:endParaRPr/>
          </a:p>
        </p:txBody>
      </p:sp>
      <p:sp>
        <p:nvSpPr>
          <p:cNvPr id="7744" name="Google Shape;7744;p419"/>
          <p:cNvSpPr/>
          <p:nvPr/>
        </p:nvSpPr>
        <p:spPr>
          <a:xfrm>
            <a:off x="7476500" y="2402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con5</a:t>
            </a:r>
            <a:endParaRPr/>
          </a:p>
        </p:txBody>
      </p:sp>
      <p:sp>
        <p:nvSpPr>
          <p:cNvPr id="7745" name="Google Shape;7745;p419"/>
          <p:cNvSpPr/>
          <p:nvPr/>
        </p:nvSpPr>
        <p:spPr>
          <a:xfrm>
            <a:off x="7490455" y="28176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con6</a:t>
            </a:r>
            <a:endParaRPr/>
          </a:p>
        </p:txBody>
      </p:sp>
      <p:sp>
        <p:nvSpPr>
          <p:cNvPr id="7746" name="Google Shape;7746;p419"/>
          <p:cNvSpPr/>
          <p:nvPr/>
        </p:nvSpPr>
        <p:spPr>
          <a:xfrm>
            <a:off x="7490455" y="32330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con7</a:t>
            </a:r>
            <a:endParaRPr/>
          </a:p>
        </p:txBody>
      </p:sp>
      <p:sp>
        <p:nvSpPr>
          <p:cNvPr id="7747" name="Google Shape;7747;p419"/>
          <p:cNvSpPr/>
          <p:nvPr/>
        </p:nvSpPr>
        <p:spPr>
          <a:xfrm>
            <a:off x="7490455" y="36761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con8</a:t>
            </a:r>
            <a:endParaRPr/>
          </a:p>
        </p:txBody>
      </p:sp>
      <p:sp>
        <p:nvSpPr>
          <p:cNvPr id="7748" name="Google Shape;7748;p419"/>
          <p:cNvSpPr/>
          <p:nvPr/>
        </p:nvSpPr>
        <p:spPr>
          <a:xfrm>
            <a:off x="7490455" y="411932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con9</a:t>
            </a:r>
            <a:endParaRPr/>
          </a:p>
        </p:txBody>
      </p:sp>
      <p:sp>
        <p:nvSpPr>
          <p:cNvPr id="7749" name="Google Shape;7749;p419"/>
          <p:cNvSpPr/>
          <p:nvPr/>
        </p:nvSpPr>
        <p:spPr>
          <a:xfrm>
            <a:off x="7490455" y="4562475"/>
            <a:ext cx="15369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con10</a:t>
            </a:r>
            <a:endParaRPr/>
          </a:p>
        </p:txBody>
      </p:sp>
      <p:sp>
        <p:nvSpPr>
          <p:cNvPr id="7750" name="Google Shape;7750;p419"/>
          <p:cNvSpPr txBox="1"/>
          <p:nvPr/>
        </p:nvSpPr>
        <p:spPr>
          <a:xfrm>
            <a:off x="145350" y="4604000"/>
            <a:ext cx="690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the user calls read as non-blocking on connection 9 and connection 4 emptying the receive buffers.</a:t>
            </a:r>
            <a:endParaRPr i="1" sz="900">
              <a:solidFill>
                <a:schemeClr val="lt2"/>
              </a:solidFill>
            </a:endParaRPr>
          </a:p>
        </p:txBody>
      </p:sp>
      <p:cxnSp>
        <p:nvCxnSpPr>
          <p:cNvPr id="7751" name="Google Shape;7751;p419"/>
          <p:cNvCxnSpPr/>
          <p:nvPr/>
        </p:nvCxnSpPr>
        <p:spPr>
          <a:xfrm flipH="1">
            <a:off x="3990438" y="3676175"/>
            <a:ext cx="623100" cy="6900"/>
          </a:xfrm>
          <a:prstGeom prst="straightConnector1">
            <a:avLst/>
          </a:prstGeom>
          <a:noFill/>
          <a:ln cap="flat" cmpd="sng" w="38100">
            <a:solidFill>
              <a:srgbClr val="FF0000"/>
            </a:solidFill>
            <a:prstDash val="solid"/>
            <a:round/>
            <a:headEnd len="med" w="med" type="none"/>
            <a:tailEnd len="med" w="med" type="triangle"/>
          </a:ln>
        </p:spPr>
      </p:cxnSp>
      <p:sp>
        <p:nvSpPr>
          <p:cNvPr id="7752" name="Google Shape;7752;p419"/>
          <p:cNvSpPr/>
          <p:nvPr/>
        </p:nvSpPr>
        <p:spPr>
          <a:xfrm>
            <a:off x="5704225" y="656075"/>
            <a:ext cx="1509000" cy="3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epoll e (kernel)</a:t>
            </a:r>
            <a:endParaRPr/>
          </a:p>
        </p:txBody>
      </p:sp>
      <p:cxnSp>
        <p:nvCxnSpPr>
          <p:cNvPr id="7753" name="Google Shape;7753;p419"/>
          <p:cNvCxnSpPr>
            <a:stCxn id="7752" idx="2"/>
          </p:cNvCxnSpPr>
          <p:nvPr/>
        </p:nvCxnSpPr>
        <p:spPr>
          <a:xfrm>
            <a:off x="6458725" y="984575"/>
            <a:ext cx="13800" cy="275400"/>
          </a:xfrm>
          <a:prstGeom prst="straightConnector1">
            <a:avLst/>
          </a:prstGeom>
          <a:noFill/>
          <a:ln cap="flat" cmpd="sng" w="9525">
            <a:solidFill>
              <a:schemeClr val="accent1"/>
            </a:solidFill>
            <a:prstDash val="solid"/>
            <a:round/>
            <a:headEnd len="med" w="med" type="none"/>
            <a:tailEnd len="med" w="med" type="triangle"/>
          </a:ln>
        </p:spPr>
      </p:cxnSp>
      <p:sp>
        <p:nvSpPr>
          <p:cNvPr id="7754" name="Google Shape;7754;p419"/>
          <p:cNvSpPr/>
          <p:nvPr/>
        </p:nvSpPr>
        <p:spPr>
          <a:xfrm>
            <a:off x="5704225" y="1304875"/>
            <a:ext cx="1585200" cy="7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Events ready list:</a:t>
            </a:r>
            <a:endParaRPr/>
          </a:p>
          <a:p>
            <a:pPr indent="0" lvl="0" marL="0" rtl="0" algn="ctr">
              <a:spcBef>
                <a:spcPts val="0"/>
              </a:spcBef>
              <a:spcAft>
                <a:spcPts val="0"/>
              </a:spcAft>
              <a:buNone/>
            </a:pPr>
            <a:r>
              <a:rPr lang="en"/>
              <a:t>[]</a:t>
            </a:r>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8" name="Shape 7758"/>
        <p:cNvGrpSpPr/>
        <p:nvPr/>
      </p:nvGrpSpPr>
      <p:grpSpPr>
        <a:xfrm>
          <a:off x="0" y="0"/>
          <a:ext cx="0" cy="0"/>
          <a:chOff x="0" y="0"/>
          <a:chExt cx="0" cy="0"/>
        </a:xfrm>
      </p:grpSpPr>
      <p:sp>
        <p:nvSpPr>
          <p:cNvPr id="7759" name="Google Shape;7759;p42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epoll drawbacks</a:t>
            </a:r>
            <a:endParaRPr/>
          </a:p>
        </p:txBody>
      </p:sp>
      <p:sp>
        <p:nvSpPr>
          <p:cNvPr id="7760" name="Google Shape;7760;p42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Complex</a:t>
            </a:r>
            <a:endParaRPr sz="2200"/>
          </a:p>
          <a:p>
            <a:pPr indent="-368300" lvl="1" marL="914400" rtl="0" algn="l">
              <a:spcBef>
                <a:spcPts val="0"/>
              </a:spcBef>
              <a:spcAft>
                <a:spcPts val="0"/>
              </a:spcAft>
              <a:buSzPts val="2200"/>
              <a:buChar char="○"/>
            </a:pPr>
            <a:r>
              <a:rPr lang="en" sz="2200"/>
              <a:t>Level-triggered vs edge-triggered</a:t>
            </a:r>
            <a:endParaRPr sz="2200"/>
          </a:p>
          <a:p>
            <a:pPr indent="-368300" lvl="0" marL="457200" rtl="0" algn="l">
              <a:spcBef>
                <a:spcPts val="0"/>
              </a:spcBef>
              <a:spcAft>
                <a:spcPts val="0"/>
              </a:spcAft>
              <a:buSzPts val="2200"/>
              <a:buChar char="●"/>
            </a:pPr>
            <a:r>
              <a:rPr lang="en" sz="2200"/>
              <a:t>Only in linux</a:t>
            </a:r>
            <a:endParaRPr sz="2200"/>
          </a:p>
          <a:p>
            <a:pPr indent="-368300" lvl="0" marL="457200" rtl="0" algn="l">
              <a:spcBef>
                <a:spcPts val="0"/>
              </a:spcBef>
              <a:spcAft>
                <a:spcPts val="0"/>
              </a:spcAft>
              <a:buSzPts val="2200"/>
              <a:buChar char="●"/>
            </a:pPr>
            <a:r>
              <a:rPr lang="en" sz="2200"/>
              <a:t>Too many syscalls</a:t>
            </a:r>
            <a:endParaRPr sz="2200"/>
          </a:p>
          <a:p>
            <a:pPr indent="-368300" lvl="0" marL="457200" rtl="0" algn="l">
              <a:spcBef>
                <a:spcPts val="0"/>
              </a:spcBef>
              <a:spcAft>
                <a:spcPts val="0"/>
              </a:spcAft>
              <a:buSzPts val="2200"/>
              <a:buChar char="●"/>
            </a:pPr>
            <a:r>
              <a:rPr lang="en" sz="2200"/>
              <a:t>Doesn’t work on files</a:t>
            </a:r>
            <a:endParaRPr sz="2200"/>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4" name="Shape 7764"/>
        <p:cNvGrpSpPr/>
        <p:nvPr/>
      </p:nvGrpSpPr>
      <p:grpSpPr>
        <a:xfrm>
          <a:off x="0" y="0"/>
          <a:ext cx="0" cy="0"/>
          <a:chOff x="0" y="0"/>
          <a:chExt cx="0" cy="0"/>
        </a:xfrm>
      </p:grpSpPr>
      <p:sp>
        <p:nvSpPr>
          <p:cNvPr id="7765" name="Google Shape;7765;p42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7766" name="Google Shape;7766;p42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Based on completion</a:t>
            </a:r>
            <a:endParaRPr sz="2200"/>
          </a:p>
          <a:p>
            <a:pPr indent="-368300" lvl="0" marL="457200" rtl="0" algn="l">
              <a:spcBef>
                <a:spcPts val="0"/>
              </a:spcBef>
              <a:spcAft>
                <a:spcPts val="0"/>
              </a:spcAft>
              <a:buSzPts val="2200"/>
              <a:buChar char="●"/>
            </a:pPr>
            <a:r>
              <a:rPr lang="en" sz="2200"/>
              <a:t>Kernel does the work</a:t>
            </a:r>
            <a:endParaRPr sz="2200"/>
          </a:p>
          <a:p>
            <a:pPr indent="-368300" lvl="0" marL="457200" rtl="0" algn="l">
              <a:spcBef>
                <a:spcPts val="0"/>
              </a:spcBef>
              <a:spcAft>
                <a:spcPts val="0"/>
              </a:spcAft>
              <a:buSzPts val="2200"/>
              <a:buChar char="●"/>
            </a:pPr>
            <a:r>
              <a:rPr lang="en" sz="2200"/>
              <a:t>Shared memory, user puts “job”</a:t>
            </a:r>
            <a:endParaRPr sz="2200"/>
          </a:p>
          <a:p>
            <a:pPr indent="-368300" lvl="0" marL="457200" rtl="0" algn="l">
              <a:spcBef>
                <a:spcPts val="0"/>
              </a:spcBef>
              <a:spcAft>
                <a:spcPts val="0"/>
              </a:spcAft>
              <a:buSzPts val="2200"/>
              <a:buChar char="●"/>
            </a:pPr>
            <a:r>
              <a:rPr lang="en" sz="2200"/>
              <a:t>kernel does the work and writes results</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time! </a:t>
            </a:r>
            <a:endParaRPr/>
          </a:p>
        </p:txBody>
      </p:sp>
      <p:sp>
        <p:nvSpPr>
          <p:cNvPr id="406" name="Google Shape;406;p53"/>
          <p:cNvSpPr txBox="1"/>
          <p:nvPr>
            <p:ph idx="1" type="body"/>
          </p:nvPr>
        </p:nvSpPr>
        <p:spPr>
          <a:xfrm>
            <a:off x="345625" y="1138900"/>
            <a:ext cx="7179300" cy="3207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Register access - 1ns</a:t>
            </a:r>
            <a:endParaRPr sz="2200"/>
          </a:p>
          <a:p>
            <a:pPr indent="-368300" lvl="0" marL="457200" rtl="0" algn="l">
              <a:spcBef>
                <a:spcPts val="0"/>
              </a:spcBef>
              <a:spcAft>
                <a:spcPts val="0"/>
              </a:spcAft>
              <a:buSzPts val="2200"/>
              <a:buChar char="●"/>
            </a:pPr>
            <a:r>
              <a:rPr lang="en" sz="2200"/>
              <a:t>L1 Cache - 2ns</a:t>
            </a:r>
            <a:endParaRPr sz="2200"/>
          </a:p>
          <a:p>
            <a:pPr indent="-368300" lvl="0" marL="457200" rtl="0" algn="l">
              <a:spcBef>
                <a:spcPts val="0"/>
              </a:spcBef>
              <a:spcAft>
                <a:spcPts val="0"/>
              </a:spcAft>
              <a:buSzPts val="2200"/>
              <a:buChar char="●"/>
            </a:pPr>
            <a:r>
              <a:rPr lang="en" sz="2200"/>
              <a:t>L2 Cache - 7ns</a:t>
            </a:r>
            <a:endParaRPr sz="2200"/>
          </a:p>
          <a:p>
            <a:pPr indent="-368300" lvl="0" marL="457200" rtl="0" algn="l">
              <a:spcBef>
                <a:spcPts val="0"/>
              </a:spcBef>
              <a:spcAft>
                <a:spcPts val="0"/>
              </a:spcAft>
              <a:buSzPts val="2200"/>
              <a:buChar char="●"/>
            </a:pPr>
            <a:r>
              <a:rPr lang="en" sz="2200"/>
              <a:t>L3 Cache - 15ns</a:t>
            </a:r>
            <a:endParaRPr sz="2200"/>
          </a:p>
          <a:p>
            <a:pPr indent="-368300" lvl="0" marL="457200" rtl="0" algn="l">
              <a:spcBef>
                <a:spcPts val="0"/>
              </a:spcBef>
              <a:spcAft>
                <a:spcPts val="0"/>
              </a:spcAft>
              <a:buSzPts val="2200"/>
              <a:buChar char="●"/>
            </a:pPr>
            <a:r>
              <a:rPr lang="en" sz="2200"/>
              <a:t>Main Memory - 100 ns</a:t>
            </a:r>
            <a:endParaRPr sz="2200"/>
          </a:p>
          <a:p>
            <a:pPr indent="-368300" lvl="0" marL="457200" rtl="0" algn="l">
              <a:spcBef>
                <a:spcPts val="0"/>
              </a:spcBef>
              <a:spcAft>
                <a:spcPts val="0"/>
              </a:spcAft>
              <a:buSzPts val="2200"/>
              <a:buChar char="●"/>
            </a:pPr>
            <a:r>
              <a:rPr lang="en" sz="2200"/>
              <a:t>SSD - 150 us </a:t>
            </a:r>
            <a:endParaRPr sz="2200"/>
          </a:p>
          <a:p>
            <a:pPr indent="-368300" lvl="0" marL="457200" rtl="0" algn="l">
              <a:spcBef>
                <a:spcPts val="0"/>
              </a:spcBef>
              <a:spcAft>
                <a:spcPts val="0"/>
              </a:spcAft>
              <a:buSzPts val="2200"/>
              <a:buChar char="●"/>
            </a:pPr>
            <a:r>
              <a:rPr lang="en" sz="2200"/>
              <a:t>HDD -10 ms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10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1000"/>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1000"/>
                                        <p:tgtEl>
                                          <p:spTgt spid="4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animEffect filter="fade" transition="in">
                                      <p:cBhvr>
                                        <p:cTn dur="1000"/>
                                        <p:tgtEl>
                                          <p:spTgt spid="4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4" st="4"/>
                                            </p:txEl>
                                          </p:spTgt>
                                        </p:tgtEl>
                                        <p:attrNameLst>
                                          <p:attrName>style.visibility</p:attrName>
                                        </p:attrNameLst>
                                      </p:cBhvr>
                                      <p:to>
                                        <p:strVal val="visible"/>
                                      </p:to>
                                    </p:set>
                                    <p:animEffect filter="fade" transition="in">
                                      <p:cBhvr>
                                        <p:cTn dur="1000"/>
                                        <p:tgtEl>
                                          <p:spTgt spid="4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5" st="5"/>
                                            </p:txEl>
                                          </p:spTgt>
                                        </p:tgtEl>
                                        <p:attrNameLst>
                                          <p:attrName>style.visibility</p:attrName>
                                        </p:attrNameLst>
                                      </p:cBhvr>
                                      <p:to>
                                        <p:strVal val="visible"/>
                                      </p:to>
                                    </p:set>
                                    <p:animEffect filter="fade" transition="in">
                                      <p:cBhvr>
                                        <p:cTn dur="1000"/>
                                        <p:tgtEl>
                                          <p:spTgt spid="4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6" st="6"/>
                                            </p:txEl>
                                          </p:spTgt>
                                        </p:tgtEl>
                                        <p:attrNameLst>
                                          <p:attrName>style.visibility</p:attrName>
                                        </p:attrNameLst>
                                      </p:cBhvr>
                                      <p:to>
                                        <p:strVal val="visible"/>
                                      </p:to>
                                    </p:set>
                                    <p:animEffect filter="fade" transition="in">
                                      <p:cBhvr>
                                        <p:cTn dur="1000"/>
                                        <p:tgtEl>
                                          <p:spTgt spid="4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0" name="Shape 7770"/>
        <p:cNvGrpSpPr/>
        <p:nvPr/>
      </p:nvGrpSpPr>
      <p:grpSpPr>
        <a:xfrm>
          <a:off x="0" y="0"/>
          <a:ext cx="0" cy="0"/>
          <a:chOff x="0" y="0"/>
          <a:chExt cx="0" cy="0"/>
        </a:xfrm>
      </p:grpSpPr>
      <p:sp>
        <p:nvSpPr>
          <p:cNvPr id="7771" name="Google Shape;7771;p42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7772" name="Google Shape;7772;p422"/>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Based on completion</a:t>
            </a:r>
            <a:endParaRPr sz="2200"/>
          </a:p>
          <a:p>
            <a:pPr indent="-368300" lvl="0" marL="457200" rtl="0" algn="l">
              <a:spcBef>
                <a:spcPts val="0"/>
              </a:spcBef>
              <a:spcAft>
                <a:spcPts val="0"/>
              </a:spcAft>
              <a:buSzPts val="2200"/>
              <a:buChar char="●"/>
            </a:pPr>
            <a:r>
              <a:rPr lang="en" sz="2200"/>
              <a:t>Kernel does the work</a:t>
            </a:r>
            <a:endParaRPr sz="2200"/>
          </a:p>
          <a:p>
            <a:pPr indent="-368300" lvl="0" marL="457200" rtl="0" algn="l">
              <a:spcBef>
                <a:spcPts val="0"/>
              </a:spcBef>
              <a:spcAft>
                <a:spcPts val="0"/>
              </a:spcAft>
              <a:buSzPts val="2200"/>
              <a:buChar char="●"/>
            </a:pPr>
            <a:r>
              <a:rPr lang="en" sz="2200"/>
              <a:t>Shared memory, user puts “job”</a:t>
            </a:r>
            <a:endParaRPr sz="2200"/>
          </a:p>
          <a:p>
            <a:pPr indent="-368300" lvl="0" marL="457200" rtl="0" algn="l">
              <a:spcBef>
                <a:spcPts val="0"/>
              </a:spcBef>
              <a:spcAft>
                <a:spcPts val="0"/>
              </a:spcAft>
              <a:buSzPts val="2200"/>
              <a:buChar char="●"/>
            </a:pPr>
            <a:r>
              <a:rPr lang="en" sz="2200"/>
              <a:t>kernel does the work and writes results</a:t>
            </a:r>
            <a:endParaRPr sz="2200"/>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6" name="Shape 7776"/>
        <p:cNvGrpSpPr/>
        <p:nvPr/>
      </p:nvGrpSpPr>
      <p:grpSpPr>
        <a:xfrm>
          <a:off x="0" y="0"/>
          <a:ext cx="0" cy="0"/>
          <a:chOff x="0" y="0"/>
          <a:chExt cx="0" cy="0"/>
        </a:xfrm>
      </p:grpSpPr>
      <p:sp>
        <p:nvSpPr>
          <p:cNvPr id="7777" name="Google Shape;7777;p423"/>
          <p:cNvSpPr txBox="1"/>
          <p:nvPr>
            <p:ph type="title"/>
          </p:nvPr>
        </p:nvSpPr>
        <p:spPr>
          <a:xfrm>
            <a:off x="249225" y="445025"/>
            <a:ext cx="150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7778" name="Google Shape;7778;p423"/>
          <p:cNvSpPr/>
          <p:nvPr/>
        </p:nvSpPr>
        <p:spPr>
          <a:xfrm>
            <a:off x="2928275" y="1765275"/>
            <a:ext cx="3835200" cy="22638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9" name="Google Shape;7779;p423"/>
          <p:cNvSpPr/>
          <p:nvPr/>
        </p:nvSpPr>
        <p:spPr>
          <a:xfrm>
            <a:off x="3177500" y="2125275"/>
            <a:ext cx="1066200" cy="17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0" name="Google Shape;7780;p423"/>
          <p:cNvSpPr txBox="1"/>
          <p:nvPr/>
        </p:nvSpPr>
        <p:spPr>
          <a:xfrm>
            <a:off x="4087425" y="1765275"/>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Shared memory</a:t>
            </a:r>
            <a:endParaRPr sz="1300">
              <a:solidFill>
                <a:schemeClr val="lt2"/>
              </a:solidFill>
            </a:endParaRPr>
          </a:p>
        </p:txBody>
      </p:sp>
      <p:cxnSp>
        <p:nvCxnSpPr>
          <p:cNvPr id="7781" name="Google Shape;7781;p423"/>
          <p:cNvCxnSpPr>
            <a:endCxn id="7779" idx="0"/>
          </p:cNvCxnSpPr>
          <p:nvPr/>
        </p:nvCxnSpPr>
        <p:spPr>
          <a:xfrm rot="5400000">
            <a:off x="3267500" y="1633875"/>
            <a:ext cx="934500" cy="48300"/>
          </a:xfrm>
          <a:prstGeom prst="curvedConnector3">
            <a:avLst>
              <a:gd fmla="val 50000" name="adj1"/>
            </a:avLst>
          </a:prstGeom>
          <a:noFill/>
          <a:ln cap="flat" cmpd="sng" w="9525">
            <a:solidFill>
              <a:srgbClr val="FF0000"/>
            </a:solidFill>
            <a:prstDash val="solid"/>
            <a:round/>
            <a:headEnd len="med" w="med" type="none"/>
            <a:tailEnd len="med" w="med" type="stealth"/>
          </a:ln>
        </p:spPr>
      </p:cxnSp>
      <p:sp>
        <p:nvSpPr>
          <p:cNvPr id="7782" name="Google Shape;7782;p423"/>
          <p:cNvSpPr/>
          <p:nvPr/>
        </p:nvSpPr>
        <p:spPr>
          <a:xfrm>
            <a:off x="3260575" y="2249875"/>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
        <p:nvSpPr>
          <p:cNvPr id="7783" name="Google Shape;7783;p423"/>
          <p:cNvSpPr/>
          <p:nvPr/>
        </p:nvSpPr>
        <p:spPr>
          <a:xfrm>
            <a:off x="3250100" y="2547650"/>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a:p>
        </p:txBody>
      </p:sp>
      <p:sp>
        <p:nvSpPr>
          <p:cNvPr id="7784" name="Google Shape;7784;p423"/>
          <p:cNvSpPr/>
          <p:nvPr/>
        </p:nvSpPr>
        <p:spPr>
          <a:xfrm>
            <a:off x="3250100" y="2845425"/>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a:t>
            </a:r>
            <a:r>
              <a:rPr lang="en"/>
              <a:t>()</a:t>
            </a:r>
            <a:endParaRPr/>
          </a:p>
        </p:txBody>
      </p:sp>
      <p:sp>
        <p:nvSpPr>
          <p:cNvPr id="7785" name="Google Shape;7785;p423"/>
          <p:cNvSpPr/>
          <p:nvPr/>
        </p:nvSpPr>
        <p:spPr>
          <a:xfrm>
            <a:off x="3250100" y="3143200"/>
            <a:ext cx="889500" cy="2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t>
            </a:r>
            <a:r>
              <a:rPr lang="en"/>
              <a:t>()</a:t>
            </a:r>
            <a:endParaRPr/>
          </a:p>
        </p:txBody>
      </p:sp>
      <p:sp>
        <p:nvSpPr>
          <p:cNvPr id="7786" name="Google Shape;7786;p423"/>
          <p:cNvSpPr/>
          <p:nvPr/>
        </p:nvSpPr>
        <p:spPr>
          <a:xfrm>
            <a:off x="5413625" y="2125275"/>
            <a:ext cx="1066200" cy="17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7" name="Google Shape;7787;p423"/>
          <p:cNvSpPr txBox="1"/>
          <p:nvPr/>
        </p:nvSpPr>
        <p:spPr>
          <a:xfrm>
            <a:off x="4008275" y="166225"/>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User process</a:t>
            </a:r>
            <a:endParaRPr sz="1300">
              <a:solidFill>
                <a:schemeClr val="lt2"/>
              </a:solidFill>
            </a:endParaRPr>
          </a:p>
        </p:txBody>
      </p:sp>
      <p:sp>
        <p:nvSpPr>
          <p:cNvPr id="7788" name="Google Shape;7788;p423"/>
          <p:cNvSpPr txBox="1"/>
          <p:nvPr/>
        </p:nvSpPr>
        <p:spPr>
          <a:xfrm>
            <a:off x="1806800" y="2748375"/>
            <a:ext cx="1066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Submission </a:t>
            </a:r>
            <a:endParaRPr sz="1300">
              <a:solidFill>
                <a:schemeClr val="lt2"/>
              </a:solidFill>
            </a:endParaRPr>
          </a:p>
          <a:p>
            <a:pPr indent="0" lvl="0" marL="0" rtl="0" algn="l">
              <a:spcBef>
                <a:spcPts val="0"/>
              </a:spcBef>
              <a:spcAft>
                <a:spcPts val="0"/>
              </a:spcAft>
              <a:buNone/>
            </a:pPr>
            <a:r>
              <a:rPr lang="en" sz="1300">
                <a:solidFill>
                  <a:schemeClr val="lt2"/>
                </a:solidFill>
              </a:rPr>
              <a:t>queue</a:t>
            </a:r>
            <a:endParaRPr sz="1300">
              <a:solidFill>
                <a:schemeClr val="lt2"/>
              </a:solidFill>
            </a:endParaRPr>
          </a:p>
        </p:txBody>
      </p:sp>
      <p:sp>
        <p:nvSpPr>
          <p:cNvPr id="7789" name="Google Shape;7789;p423"/>
          <p:cNvSpPr txBox="1"/>
          <p:nvPr/>
        </p:nvSpPr>
        <p:spPr>
          <a:xfrm>
            <a:off x="6936600" y="2748375"/>
            <a:ext cx="1066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Completion queue</a:t>
            </a:r>
            <a:endParaRPr sz="1300">
              <a:solidFill>
                <a:schemeClr val="lt2"/>
              </a:solidFill>
            </a:endParaRPr>
          </a:p>
        </p:txBody>
      </p:sp>
      <p:cxnSp>
        <p:nvCxnSpPr>
          <p:cNvPr id="7790" name="Google Shape;7790;p423"/>
          <p:cNvCxnSpPr>
            <a:stCxn id="7785" idx="2"/>
            <a:endCxn id="7791" idx="0"/>
          </p:cNvCxnSpPr>
          <p:nvPr/>
        </p:nvCxnSpPr>
        <p:spPr>
          <a:xfrm rot="5400000">
            <a:off x="3158600" y="3908050"/>
            <a:ext cx="1058700" cy="13800"/>
          </a:xfrm>
          <a:prstGeom prst="curvedConnector3">
            <a:avLst>
              <a:gd fmla="val 50001" name="adj1"/>
            </a:avLst>
          </a:prstGeom>
          <a:noFill/>
          <a:ln cap="flat" cmpd="sng" w="9525">
            <a:solidFill>
              <a:srgbClr val="FF0000"/>
            </a:solidFill>
            <a:prstDash val="solid"/>
            <a:round/>
            <a:headEnd len="med" w="med" type="none"/>
            <a:tailEnd len="med" w="med" type="stealth"/>
          </a:ln>
        </p:spPr>
      </p:cxnSp>
      <p:sp>
        <p:nvSpPr>
          <p:cNvPr id="7791" name="Google Shape;7791;p423"/>
          <p:cNvSpPr txBox="1"/>
          <p:nvPr/>
        </p:nvSpPr>
        <p:spPr>
          <a:xfrm>
            <a:off x="2315450" y="4444325"/>
            <a:ext cx="27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Kernel pops jobs from the head</a:t>
            </a:r>
            <a:endParaRPr sz="1300">
              <a:solidFill>
                <a:schemeClr val="lt2"/>
              </a:solidFill>
            </a:endParaRPr>
          </a:p>
          <a:p>
            <a:pPr indent="0" lvl="0" marL="0" rtl="0" algn="l">
              <a:spcBef>
                <a:spcPts val="0"/>
              </a:spcBef>
              <a:spcAft>
                <a:spcPts val="0"/>
              </a:spcAft>
              <a:buNone/>
            </a:pPr>
            <a:r>
              <a:t/>
            </a:r>
            <a:endParaRPr sz="1300">
              <a:solidFill>
                <a:schemeClr val="lt2"/>
              </a:solidFill>
            </a:endParaRPr>
          </a:p>
        </p:txBody>
      </p:sp>
      <p:sp>
        <p:nvSpPr>
          <p:cNvPr id="7792" name="Google Shape;7792;p423"/>
          <p:cNvSpPr/>
          <p:nvPr/>
        </p:nvSpPr>
        <p:spPr>
          <a:xfrm>
            <a:off x="5501975" y="224987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a:t>
            </a:r>
            <a:r>
              <a:rPr lang="en"/>
              <a:t>()</a:t>
            </a:r>
            <a:endParaRPr/>
          </a:p>
        </p:txBody>
      </p:sp>
      <p:sp>
        <p:nvSpPr>
          <p:cNvPr id="7793" name="Google Shape;7793;p423"/>
          <p:cNvSpPr/>
          <p:nvPr/>
        </p:nvSpPr>
        <p:spPr>
          <a:xfrm>
            <a:off x="5501975" y="2547650"/>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a:t>
            </a:r>
            <a:r>
              <a:rPr lang="en"/>
              <a:t>()</a:t>
            </a:r>
            <a:endParaRPr/>
          </a:p>
        </p:txBody>
      </p:sp>
      <p:sp>
        <p:nvSpPr>
          <p:cNvPr id="7794" name="Google Shape;7794;p423"/>
          <p:cNvSpPr/>
          <p:nvPr/>
        </p:nvSpPr>
        <p:spPr>
          <a:xfrm>
            <a:off x="5501975" y="284542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t>
            </a:r>
            <a:r>
              <a:rPr lang="en"/>
              <a:t>()</a:t>
            </a:r>
            <a:endParaRPr/>
          </a:p>
        </p:txBody>
      </p:sp>
      <p:sp>
        <p:nvSpPr>
          <p:cNvPr id="7795" name="Google Shape;7795;p423"/>
          <p:cNvSpPr/>
          <p:nvPr/>
        </p:nvSpPr>
        <p:spPr>
          <a:xfrm>
            <a:off x="5501975" y="315022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accept()</a:t>
            </a:r>
            <a:endParaRPr/>
          </a:p>
        </p:txBody>
      </p:sp>
      <p:cxnSp>
        <p:nvCxnSpPr>
          <p:cNvPr id="7796" name="Google Shape;7796;p423"/>
          <p:cNvCxnSpPr>
            <a:stCxn id="7797" idx="0"/>
            <a:endCxn id="7798" idx="2"/>
          </p:cNvCxnSpPr>
          <p:nvPr/>
        </p:nvCxnSpPr>
        <p:spPr>
          <a:xfrm flipH="1" rot="5400000">
            <a:off x="5777925" y="3852200"/>
            <a:ext cx="651000" cy="313200"/>
          </a:xfrm>
          <a:prstGeom prst="curvedConnector3">
            <a:avLst>
              <a:gd fmla="val 49994" name="adj1"/>
            </a:avLst>
          </a:prstGeom>
          <a:noFill/>
          <a:ln cap="flat" cmpd="sng" w="9525">
            <a:solidFill>
              <a:srgbClr val="FF0000"/>
            </a:solidFill>
            <a:prstDash val="solid"/>
            <a:round/>
            <a:headEnd len="med" w="med" type="none"/>
            <a:tailEnd len="med" w="med" type="stealth"/>
          </a:ln>
        </p:spPr>
      </p:cxnSp>
      <p:sp>
        <p:nvSpPr>
          <p:cNvPr id="7798" name="Google Shape;7798;p423"/>
          <p:cNvSpPr/>
          <p:nvPr/>
        </p:nvSpPr>
        <p:spPr>
          <a:xfrm>
            <a:off x="5501975" y="3440975"/>
            <a:ext cx="889500" cy="24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r>
              <a:rPr lang="en"/>
              <a:t>()</a:t>
            </a:r>
            <a:endParaRPr/>
          </a:p>
        </p:txBody>
      </p:sp>
      <p:sp>
        <p:nvSpPr>
          <p:cNvPr id="7797" name="Google Shape;7797;p423"/>
          <p:cNvSpPr txBox="1"/>
          <p:nvPr/>
        </p:nvSpPr>
        <p:spPr>
          <a:xfrm>
            <a:off x="4894425" y="4334300"/>
            <a:ext cx="27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Kernel writes completed job results in the tail</a:t>
            </a:r>
            <a:endParaRPr sz="1300">
              <a:solidFill>
                <a:schemeClr val="lt2"/>
              </a:solidFill>
            </a:endParaRPr>
          </a:p>
        </p:txBody>
      </p:sp>
      <p:sp>
        <p:nvSpPr>
          <p:cNvPr id="7799" name="Google Shape;7799;p423"/>
          <p:cNvSpPr txBox="1"/>
          <p:nvPr/>
        </p:nvSpPr>
        <p:spPr>
          <a:xfrm>
            <a:off x="3710600" y="4797400"/>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Kernel</a:t>
            </a:r>
            <a:endParaRPr sz="1300">
              <a:solidFill>
                <a:schemeClr val="lt2"/>
              </a:solidFill>
            </a:endParaRPr>
          </a:p>
        </p:txBody>
      </p:sp>
      <p:sp>
        <p:nvSpPr>
          <p:cNvPr id="7800" name="Google Shape;7800;p423"/>
          <p:cNvSpPr txBox="1"/>
          <p:nvPr/>
        </p:nvSpPr>
        <p:spPr>
          <a:xfrm>
            <a:off x="2838350" y="720125"/>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Process writes a job to the submission queue tail</a:t>
            </a:r>
            <a:endParaRPr sz="1300">
              <a:solidFill>
                <a:schemeClr val="lt2"/>
              </a:solidFill>
            </a:endParaRPr>
          </a:p>
        </p:txBody>
      </p:sp>
      <p:sp>
        <p:nvSpPr>
          <p:cNvPr id="7801" name="Google Shape;7801;p423"/>
          <p:cNvSpPr txBox="1"/>
          <p:nvPr/>
        </p:nvSpPr>
        <p:spPr>
          <a:xfrm>
            <a:off x="5074475" y="761250"/>
            <a:ext cx="174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Process consumes results from the head</a:t>
            </a:r>
            <a:endParaRPr sz="1300">
              <a:solidFill>
                <a:schemeClr val="lt2"/>
              </a:solidFill>
            </a:endParaRPr>
          </a:p>
        </p:txBody>
      </p:sp>
      <p:cxnSp>
        <p:nvCxnSpPr>
          <p:cNvPr id="7802" name="Google Shape;7802;p423"/>
          <p:cNvCxnSpPr>
            <a:stCxn id="7792" idx="0"/>
            <a:endCxn id="7801" idx="3"/>
          </p:cNvCxnSpPr>
          <p:nvPr/>
        </p:nvCxnSpPr>
        <p:spPr>
          <a:xfrm rot="-5400000">
            <a:off x="5713025" y="1143775"/>
            <a:ext cx="1339800" cy="872400"/>
          </a:xfrm>
          <a:prstGeom prst="curvedConnector4">
            <a:avLst>
              <a:gd fmla="val 44448" name="adj1"/>
              <a:gd fmla="val 127278" name="adj2"/>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6" name="Shape 7806"/>
        <p:cNvGrpSpPr/>
        <p:nvPr/>
      </p:nvGrpSpPr>
      <p:grpSpPr>
        <a:xfrm>
          <a:off x="0" y="0"/>
          <a:ext cx="0" cy="0"/>
          <a:chOff x="0" y="0"/>
          <a:chExt cx="0" cy="0"/>
        </a:xfrm>
      </p:grpSpPr>
      <p:sp>
        <p:nvSpPr>
          <p:cNvPr id="7807" name="Google Shape;7807;p42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io_uring</a:t>
            </a:r>
            <a:endParaRPr/>
          </a:p>
        </p:txBody>
      </p:sp>
      <p:sp>
        <p:nvSpPr>
          <p:cNvPr id="7808" name="Google Shape;7808;p42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2200"/>
              <a:t>Fast, non-blocking</a:t>
            </a:r>
            <a:endParaRPr sz="2200"/>
          </a:p>
          <a:p>
            <a:pPr indent="-368300" lvl="0" marL="457200" rtl="0" algn="l">
              <a:spcBef>
                <a:spcPts val="0"/>
              </a:spcBef>
              <a:spcAft>
                <a:spcPts val="0"/>
              </a:spcAft>
              <a:buSzPts val="2200"/>
              <a:buChar char="●"/>
            </a:pPr>
            <a:r>
              <a:rPr lang="en" sz="2200"/>
              <a:t>Security is a big issue (shared memory)</a:t>
            </a:r>
            <a:endParaRPr sz="2200"/>
          </a:p>
          <a:p>
            <a:pPr indent="-368300" lvl="0" marL="457200" rtl="0" algn="l">
              <a:spcBef>
                <a:spcPts val="0"/>
              </a:spcBef>
              <a:spcAft>
                <a:spcPts val="0"/>
              </a:spcAft>
              <a:buSzPts val="2200"/>
              <a:buChar char="●"/>
            </a:pPr>
            <a:r>
              <a:rPr lang="en" sz="2200"/>
              <a:t>Google </a:t>
            </a:r>
            <a:r>
              <a:rPr lang="en" sz="2200" u="sng">
                <a:solidFill>
                  <a:schemeClr val="hlink"/>
                </a:solidFill>
                <a:hlinkClick r:id="rId3"/>
              </a:rPr>
              <a:t>disabled</a:t>
            </a:r>
            <a:r>
              <a:rPr lang="en" sz="2200"/>
              <a:t> it for now</a:t>
            </a:r>
            <a:endParaRPr sz="2200"/>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2" name="Shape 7812"/>
        <p:cNvGrpSpPr/>
        <p:nvPr/>
      </p:nvGrpSpPr>
      <p:grpSpPr>
        <a:xfrm>
          <a:off x="0" y="0"/>
          <a:ext cx="0" cy="0"/>
          <a:chOff x="0" y="0"/>
          <a:chExt cx="0" cy="0"/>
        </a:xfrm>
      </p:grpSpPr>
      <p:sp>
        <p:nvSpPr>
          <p:cNvPr id="7813" name="Google Shape;7813;p42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platform </a:t>
            </a:r>
            <a:endParaRPr/>
          </a:p>
        </p:txBody>
      </p:sp>
      <p:sp>
        <p:nvSpPr>
          <p:cNvPr id="7814" name="Google Shape;7814;p42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2200"/>
              <a:t>Node (through lib_uv) supports all platforms async io</a:t>
            </a:r>
            <a:endParaRPr sz="2200"/>
          </a:p>
        </p:txBody>
      </p:sp>
      <p:pic>
        <p:nvPicPr>
          <p:cNvPr id="7815" name="Google Shape;7815;p425"/>
          <p:cNvPicPr preferRelativeResize="0"/>
          <p:nvPr/>
        </p:nvPicPr>
        <p:blipFill>
          <a:blip r:embed="rId3">
            <a:alphaModFix/>
          </a:blip>
          <a:stretch>
            <a:fillRect/>
          </a:stretch>
        </p:blipFill>
        <p:spPr>
          <a:xfrm>
            <a:off x="1121475" y="1945198"/>
            <a:ext cx="6209576" cy="2994649"/>
          </a:xfrm>
          <a:prstGeom prst="rect">
            <a:avLst/>
          </a:prstGeom>
          <a:noFill/>
          <a:ln>
            <a:noFill/>
          </a:ln>
        </p:spPr>
      </p:pic>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9" name="Shape 7819"/>
        <p:cNvGrpSpPr/>
        <p:nvPr/>
      </p:nvGrpSpPr>
      <p:grpSpPr>
        <a:xfrm>
          <a:off x="0" y="0"/>
          <a:ext cx="0" cy="0"/>
          <a:chOff x="0" y="0"/>
          <a:chExt cx="0" cy="0"/>
        </a:xfrm>
      </p:grpSpPr>
      <p:sp>
        <p:nvSpPr>
          <p:cNvPr id="7820" name="Google Shape;7820;p42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821" name="Google Shape;7821;p426"/>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Some kernel syscalls are blocking</a:t>
            </a:r>
            <a:endParaRPr sz="2200"/>
          </a:p>
          <a:p>
            <a:pPr indent="-368300" lvl="0" marL="457200" rtl="0" algn="l">
              <a:spcBef>
                <a:spcPts val="0"/>
              </a:spcBef>
              <a:spcAft>
                <a:spcPts val="0"/>
              </a:spcAft>
              <a:buSzPts val="2200"/>
              <a:buChar char="●"/>
            </a:pPr>
            <a:r>
              <a:rPr lang="en" sz="2200"/>
              <a:t>Process put to sleep </a:t>
            </a:r>
            <a:endParaRPr sz="2200"/>
          </a:p>
          <a:p>
            <a:pPr indent="-368300" lvl="0" marL="457200" rtl="0" algn="l">
              <a:spcBef>
                <a:spcPts val="0"/>
              </a:spcBef>
              <a:spcAft>
                <a:spcPts val="0"/>
              </a:spcAft>
              <a:buSzPts val="2200"/>
              <a:buChar char="●"/>
            </a:pPr>
            <a:r>
              <a:rPr lang="en" sz="2200"/>
              <a:t>Asynchronous io is a way around it </a:t>
            </a:r>
            <a:endParaRPr sz="2200"/>
          </a:p>
          <a:p>
            <a:pPr indent="-368300" lvl="0" marL="457200" rtl="0" algn="l">
              <a:spcBef>
                <a:spcPts val="0"/>
              </a:spcBef>
              <a:spcAft>
                <a:spcPts val="0"/>
              </a:spcAft>
              <a:buSzPts val="2200"/>
              <a:buChar char="●"/>
            </a:pPr>
            <a:r>
              <a:rPr lang="en" sz="2200"/>
              <a:t>Ready based or completion based</a:t>
            </a:r>
            <a:endParaRPr sz="2200"/>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7825" name="Shape 7825"/>
        <p:cNvGrpSpPr/>
        <p:nvPr/>
      </p:nvGrpSpPr>
      <p:grpSpPr>
        <a:xfrm>
          <a:off x="0" y="0"/>
          <a:ext cx="0" cy="0"/>
          <a:chOff x="0" y="0"/>
          <a:chExt cx="0" cy="0"/>
        </a:xfrm>
      </p:grpSpPr>
      <p:sp>
        <p:nvSpPr>
          <p:cNvPr id="7826" name="Google Shape;7826;p427"/>
          <p:cNvSpPr txBox="1"/>
          <p:nvPr>
            <p:ph type="ctrTitle"/>
          </p:nvPr>
        </p:nvSpPr>
        <p:spPr>
          <a:xfrm>
            <a:off x="311708" y="550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More OS Concepts</a:t>
            </a:r>
            <a:endParaRPr/>
          </a:p>
        </p:txBody>
      </p:sp>
      <p:sp>
        <p:nvSpPr>
          <p:cNvPr id="7827" name="Google Shape;7827;p4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828" name="Google Shape;7828;p42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2" name="Shape 7832"/>
        <p:cNvGrpSpPr/>
        <p:nvPr/>
      </p:nvGrpSpPr>
      <p:grpSpPr>
        <a:xfrm>
          <a:off x="0" y="0"/>
          <a:ext cx="0" cy="0"/>
          <a:chOff x="0" y="0"/>
          <a:chExt cx="0" cy="0"/>
        </a:xfrm>
      </p:grpSpPr>
      <p:sp>
        <p:nvSpPr>
          <p:cNvPr id="7833" name="Google Shape;7833;p428"/>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Compilers and Linkers</a:t>
            </a:r>
            <a:endParaRPr/>
          </a:p>
        </p:txBody>
      </p:sp>
      <p:sp>
        <p:nvSpPr>
          <p:cNvPr id="7834" name="Google Shape;7834;p428"/>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On Programming Languages</a:t>
            </a:r>
            <a:endParaRPr/>
          </a:p>
        </p:txBody>
      </p:sp>
      <p:sp>
        <p:nvSpPr>
          <p:cNvPr id="7835" name="Google Shape;7835;p428"/>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9" name="Shape 7839"/>
        <p:cNvGrpSpPr/>
        <p:nvPr/>
      </p:nvGrpSpPr>
      <p:grpSpPr>
        <a:xfrm>
          <a:off x="0" y="0"/>
          <a:ext cx="0" cy="0"/>
          <a:chOff x="0" y="0"/>
          <a:chExt cx="0" cy="0"/>
        </a:xfrm>
      </p:grpSpPr>
      <p:sp>
        <p:nvSpPr>
          <p:cNvPr id="7840" name="Google Shape;7840;p42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Code</a:t>
            </a:r>
            <a:endParaRPr/>
          </a:p>
        </p:txBody>
      </p:sp>
      <p:sp>
        <p:nvSpPr>
          <p:cNvPr id="7841" name="Google Shape;7841;p429"/>
          <p:cNvSpPr txBox="1"/>
          <p:nvPr>
            <p:ph idx="1" type="body"/>
          </p:nvPr>
        </p:nvSpPr>
        <p:spPr>
          <a:xfrm>
            <a:off x="294100" y="1164925"/>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Programs run on machine code</a:t>
            </a:r>
            <a:endParaRPr sz="2200"/>
          </a:p>
          <a:p>
            <a:pPr indent="-368300" lvl="0" marL="457200" rtl="0" algn="l">
              <a:spcBef>
                <a:spcPts val="0"/>
              </a:spcBef>
              <a:spcAft>
                <a:spcPts val="0"/>
              </a:spcAft>
              <a:buSzPts val="2200"/>
              <a:buChar char="●"/>
            </a:pPr>
            <a:r>
              <a:rPr lang="en" sz="2200"/>
              <a:t>Specific to the CPU</a:t>
            </a:r>
            <a:endParaRPr sz="2200"/>
          </a:p>
          <a:p>
            <a:pPr indent="-368300" lvl="0" marL="457200" rtl="0" algn="l">
              <a:spcBef>
                <a:spcPts val="0"/>
              </a:spcBef>
              <a:spcAft>
                <a:spcPts val="0"/>
              </a:spcAft>
              <a:buSzPts val="2200"/>
              <a:buChar char="●"/>
            </a:pPr>
            <a:r>
              <a:rPr lang="en" sz="2200"/>
              <a:t>Each CPU has different instructions set</a:t>
            </a:r>
            <a:endParaRPr sz="2200"/>
          </a:p>
          <a:p>
            <a:pPr indent="-368300" lvl="0" marL="457200" rtl="0" algn="l">
              <a:spcBef>
                <a:spcPts val="0"/>
              </a:spcBef>
              <a:spcAft>
                <a:spcPts val="0"/>
              </a:spcAft>
              <a:buSzPts val="2200"/>
              <a:buChar char="●"/>
            </a:pPr>
            <a:r>
              <a:rPr lang="en" sz="2200"/>
              <a:t>RISC vs CISC </a:t>
            </a:r>
            <a:endParaRPr sz="2200"/>
          </a:p>
        </p:txBody>
      </p:sp>
      <p:pic>
        <p:nvPicPr>
          <p:cNvPr id="7842" name="Google Shape;7842;p429"/>
          <p:cNvPicPr preferRelativeResize="0"/>
          <p:nvPr/>
        </p:nvPicPr>
        <p:blipFill rotWithShape="1">
          <a:blip r:embed="rId3">
            <a:alphaModFix/>
          </a:blip>
          <a:srcRect b="0" l="22629" r="23052" t="3818"/>
          <a:stretch/>
        </p:blipFill>
        <p:spPr>
          <a:xfrm>
            <a:off x="6320475" y="373738"/>
            <a:ext cx="1311448" cy="1306274"/>
          </a:xfrm>
          <a:prstGeom prst="rect">
            <a:avLst/>
          </a:prstGeom>
          <a:noFill/>
          <a:ln>
            <a:noFill/>
          </a:ln>
        </p:spPr>
      </p:pic>
      <p:pic>
        <p:nvPicPr>
          <p:cNvPr id="7843" name="Google Shape;7843;p429"/>
          <p:cNvPicPr preferRelativeResize="0"/>
          <p:nvPr/>
        </p:nvPicPr>
        <p:blipFill>
          <a:blip r:embed="rId4">
            <a:alphaModFix/>
          </a:blip>
          <a:stretch>
            <a:fillRect/>
          </a:stretch>
        </p:blipFill>
        <p:spPr>
          <a:xfrm>
            <a:off x="6089917" y="3155992"/>
            <a:ext cx="1371443" cy="1348775"/>
          </a:xfrm>
          <a:prstGeom prst="rect">
            <a:avLst/>
          </a:prstGeom>
          <a:noFill/>
          <a:ln>
            <a:noFill/>
          </a:ln>
        </p:spPr>
      </p:pic>
      <p:pic>
        <p:nvPicPr>
          <p:cNvPr id="7844" name="Google Shape;7844;p429"/>
          <p:cNvPicPr preferRelativeResize="0"/>
          <p:nvPr/>
        </p:nvPicPr>
        <p:blipFill>
          <a:blip r:embed="rId5">
            <a:alphaModFix/>
          </a:blip>
          <a:stretch>
            <a:fillRect/>
          </a:stretch>
        </p:blipFill>
        <p:spPr>
          <a:xfrm>
            <a:off x="5915500" y="1938350"/>
            <a:ext cx="1304925" cy="581025"/>
          </a:xfrm>
          <a:prstGeom prst="rect">
            <a:avLst/>
          </a:prstGeom>
          <a:noFill/>
          <a:ln>
            <a:noFill/>
          </a:ln>
        </p:spPr>
      </p:pic>
      <p:pic>
        <p:nvPicPr>
          <p:cNvPr id="7845" name="Google Shape;7845;p429"/>
          <p:cNvPicPr preferRelativeResize="0"/>
          <p:nvPr/>
        </p:nvPicPr>
        <p:blipFill>
          <a:blip r:embed="rId6">
            <a:alphaModFix/>
          </a:blip>
          <a:stretch>
            <a:fillRect/>
          </a:stretch>
        </p:blipFill>
        <p:spPr>
          <a:xfrm>
            <a:off x="7682475" y="1592200"/>
            <a:ext cx="1311450" cy="1348787"/>
          </a:xfrm>
          <a:prstGeom prst="rect">
            <a:avLst/>
          </a:prstGeom>
          <a:noFill/>
          <a:ln>
            <a:noFill/>
          </a:ln>
        </p:spPr>
      </p:pic>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9" name="Shape 7849"/>
        <p:cNvGrpSpPr/>
        <p:nvPr/>
      </p:nvGrpSpPr>
      <p:grpSpPr>
        <a:xfrm>
          <a:off x="0" y="0"/>
          <a:ext cx="0" cy="0"/>
          <a:chOff x="0" y="0"/>
          <a:chExt cx="0" cy="0"/>
        </a:xfrm>
      </p:grpSpPr>
      <p:sp>
        <p:nvSpPr>
          <p:cNvPr id="7850" name="Google Shape;7850;p43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a:t>
            </a:r>
            <a:endParaRPr/>
          </a:p>
        </p:txBody>
      </p:sp>
      <p:sp>
        <p:nvSpPr>
          <p:cNvPr id="7851" name="Google Shape;7851;p430"/>
          <p:cNvSpPr txBox="1"/>
          <p:nvPr>
            <p:ph idx="1" type="body"/>
          </p:nvPr>
        </p:nvSpPr>
        <p:spPr>
          <a:xfrm>
            <a:off x="294100" y="1164925"/>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Closest to the machine code</a:t>
            </a:r>
            <a:endParaRPr sz="2200"/>
          </a:p>
          <a:p>
            <a:pPr indent="-368300" lvl="0" marL="457200" rtl="0" algn="l">
              <a:spcBef>
                <a:spcPts val="0"/>
              </a:spcBef>
              <a:spcAft>
                <a:spcPts val="0"/>
              </a:spcAft>
              <a:buSzPts val="2200"/>
              <a:buChar char="●"/>
            </a:pPr>
            <a:r>
              <a:rPr lang="en" sz="2200"/>
              <a:t>Still sometimes CPU specific</a:t>
            </a:r>
            <a:endParaRPr sz="2200"/>
          </a:p>
          <a:p>
            <a:pPr indent="-368300" lvl="0" marL="457200" rtl="0" algn="l">
              <a:spcBef>
                <a:spcPts val="0"/>
              </a:spcBef>
              <a:spcAft>
                <a:spcPts val="0"/>
              </a:spcAft>
              <a:buSzPts val="2200"/>
              <a:buChar char="●"/>
            </a:pPr>
            <a:r>
              <a:rPr lang="en" sz="2200"/>
              <a:t>Easier to write</a:t>
            </a:r>
            <a:endParaRPr sz="2200"/>
          </a:p>
          <a:p>
            <a:pPr indent="-368300" lvl="0" marL="457200" rtl="0" algn="l">
              <a:spcBef>
                <a:spcPts val="0"/>
              </a:spcBef>
              <a:spcAft>
                <a:spcPts val="0"/>
              </a:spcAft>
              <a:buSzPts val="2200"/>
              <a:buChar char="●"/>
            </a:pPr>
            <a:r>
              <a:rPr lang="en" sz="2200"/>
              <a:t>Not easy enough though</a:t>
            </a:r>
            <a:endParaRPr sz="2200"/>
          </a:p>
        </p:txBody>
      </p:sp>
      <p:pic>
        <p:nvPicPr>
          <p:cNvPr id="7852" name="Google Shape;7852;p430"/>
          <p:cNvPicPr preferRelativeResize="0"/>
          <p:nvPr/>
        </p:nvPicPr>
        <p:blipFill>
          <a:blip r:embed="rId3">
            <a:alphaModFix/>
          </a:blip>
          <a:stretch>
            <a:fillRect/>
          </a:stretch>
        </p:blipFill>
        <p:spPr>
          <a:xfrm>
            <a:off x="4980648" y="883038"/>
            <a:ext cx="3672626" cy="3377424"/>
          </a:xfrm>
          <a:prstGeom prst="rect">
            <a:avLst/>
          </a:prstGeom>
          <a:noFill/>
          <a:ln>
            <a:noFill/>
          </a:ln>
        </p:spPr>
      </p:pic>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6" name="Shape 7856"/>
        <p:cNvGrpSpPr/>
        <p:nvPr/>
      </p:nvGrpSpPr>
      <p:grpSpPr>
        <a:xfrm>
          <a:off x="0" y="0"/>
          <a:ext cx="0" cy="0"/>
          <a:chOff x="0" y="0"/>
          <a:chExt cx="0" cy="0"/>
        </a:xfrm>
      </p:grpSpPr>
      <p:sp>
        <p:nvSpPr>
          <p:cNvPr id="7857" name="Google Shape;7857;p43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level languages</a:t>
            </a:r>
            <a:endParaRPr/>
          </a:p>
        </p:txBody>
      </p:sp>
      <p:sp>
        <p:nvSpPr>
          <p:cNvPr id="7858" name="Google Shape;7858;p431"/>
          <p:cNvSpPr txBox="1"/>
          <p:nvPr>
            <p:ph idx="1" type="body"/>
          </p:nvPr>
        </p:nvSpPr>
        <p:spPr>
          <a:xfrm>
            <a:off x="294100" y="1164925"/>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HLL are more </a:t>
            </a:r>
            <a:r>
              <a:rPr lang="en" sz="2200"/>
              <a:t>convenient</a:t>
            </a:r>
            <a:endParaRPr sz="2200"/>
          </a:p>
          <a:p>
            <a:pPr indent="-368300" lvl="0" marL="457200" rtl="0" algn="l">
              <a:spcBef>
                <a:spcPts val="0"/>
              </a:spcBef>
              <a:spcAft>
                <a:spcPts val="0"/>
              </a:spcAft>
              <a:buSzPts val="2200"/>
              <a:buChar char="●"/>
            </a:pPr>
            <a:r>
              <a:rPr lang="en" sz="2200"/>
              <a:t>Abstractions to hide complexity*</a:t>
            </a:r>
            <a:endParaRPr sz="2200"/>
          </a:p>
          <a:p>
            <a:pPr indent="-368300" lvl="0" marL="457200" rtl="0" algn="l">
              <a:spcBef>
                <a:spcPts val="0"/>
              </a:spcBef>
              <a:spcAft>
                <a:spcPts val="0"/>
              </a:spcAft>
              <a:buSzPts val="2200"/>
              <a:buChar char="●"/>
            </a:pPr>
            <a:r>
              <a:rPr lang="en" sz="2200"/>
              <a:t>Need to compile for a CPU</a:t>
            </a:r>
            <a:endParaRPr sz="2200"/>
          </a:p>
          <a:p>
            <a:pPr indent="-368300" lvl="0" marL="457200" rtl="0" algn="l">
              <a:spcBef>
                <a:spcPts val="0"/>
              </a:spcBef>
              <a:spcAft>
                <a:spcPts val="0"/>
              </a:spcAft>
              <a:buSzPts val="2200"/>
              <a:buChar char="●"/>
            </a:pPr>
            <a:r>
              <a:rPr lang="en" sz="2200"/>
              <a:t>Compile turns code to machine code</a:t>
            </a:r>
            <a:endParaRPr sz="2200"/>
          </a:p>
          <a:p>
            <a:pPr indent="-368300" lvl="0" marL="457200" rtl="0" algn="l">
              <a:spcBef>
                <a:spcPts val="0"/>
              </a:spcBef>
              <a:spcAft>
                <a:spcPts val="0"/>
              </a:spcAft>
              <a:buSzPts val="2200"/>
              <a:buChar char="●"/>
            </a:pPr>
            <a:r>
              <a:rPr lang="en" sz="2200"/>
              <a:t>Linking creates executable file</a:t>
            </a:r>
            <a:endParaRPr sz="2200"/>
          </a:p>
        </p:txBody>
      </p:sp>
      <p:pic>
        <p:nvPicPr>
          <p:cNvPr id="7859" name="Google Shape;7859;p431"/>
          <p:cNvPicPr preferRelativeResize="0"/>
          <p:nvPr/>
        </p:nvPicPr>
        <p:blipFill>
          <a:blip r:embed="rId3">
            <a:alphaModFix/>
          </a:blip>
          <a:stretch>
            <a:fillRect/>
          </a:stretch>
        </p:blipFill>
        <p:spPr>
          <a:xfrm>
            <a:off x="5634925" y="543300"/>
            <a:ext cx="3433526" cy="2743136"/>
          </a:xfrm>
          <a:prstGeom prst="rect">
            <a:avLst/>
          </a:prstGeom>
          <a:noFill/>
          <a:ln>
            <a:noFill/>
          </a:ln>
        </p:spPr>
      </p:pic>
      <p:sp>
        <p:nvSpPr>
          <p:cNvPr id="7860" name="Google Shape;7860;p431"/>
          <p:cNvSpPr txBox="1"/>
          <p:nvPr/>
        </p:nvSpPr>
        <p:spPr>
          <a:xfrm>
            <a:off x="124600" y="4707400"/>
            <a:ext cx="52890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*That is good and bad</a:t>
            </a:r>
            <a:endParaRPr i="1" sz="1000">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311700" y="445025"/>
            <a:ext cx="3873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Process</a:t>
            </a:r>
            <a:endParaRPr/>
          </a:p>
        </p:txBody>
      </p:sp>
      <p:sp>
        <p:nvSpPr>
          <p:cNvPr id="412" name="Google Shape;412;p54"/>
          <p:cNvSpPr txBox="1"/>
          <p:nvPr/>
        </p:nvSpPr>
        <p:spPr>
          <a:xfrm>
            <a:off x="176469" y="4442950"/>
            <a:ext cx="5962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2"/>
                </a:solidFill>
              </a:rPr>
              <a:t>Machine code is often read bottom to top </a:t>
            </a:r>
            <a:endParaRPr i="1">
              <a:solidFill>
                <a:schemeClr val="lt2"/>
              </a:solidFill>
            </a:endParaRPr>
          </a:p>
          <a:p>
            <a:pPr indent="0" lvl="0" marL="0" rtl="0" algn="l">
              <a:spcBef>
                <a:spcPts val="0"/>
              </a:spcBef>
              <a:spcAft>
                <a:spcPts val="0"/>
              </a:spcAft>
              <a:buNone/>
            </a:pPr>
            <a:r>
              <a:rPr i="1" lang="en">
                <a:solidFill>
                  <a:schemeClr val="lt2"/>
                </a:solidFill>
              </a:rPr>
              <a:t>Low address to high address</a:t>
            </a:r>
            <a:endParaRPr i="1">
              <a:solidFill>
                <a:schemeClr val="lt2"/>
              </a:solidFill>
            </a:endParaRPr>
          </a:p>
        </p:txBody>
      </p:sp>
      <p:sp>
        <p:nvSpPr>
          <p:cNvPr id="413" name="Google Shape;413;p54"/>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54"/>
          <p:cNvSpPr txBox="1"/>
          <p:nvPr/>
        </p:nvSpPr>
        <p:spPr>
          <a:xfrm>
            <a:off x="3938851" y="3577100"/>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Text (code)</a:t>
            </a:r>
            <a:endParaRPr sz="1800">
              <a:solidFill>
                <a:schemeClr val="lt2"/>
              </a:solidFill>
            </a:endParaRPr>
          </a:p>
        </p:txBody>
      </p:sp>
      <p:sp>
        <p:nvSpPr>
          <p:cNvPr id="415" name="Google Shape;415;p54"/>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416" name="Google Shape;416;p54"/>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417" name="Google Shape;417;p54"/>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418" name="Google Shape;418;p54"/>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419" name="Google Shape;419;p54"/>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420" name="Google Shape;420;p54"/>
          <p:cNvSpPr txBox="1"/>
          <p:nvPr/>
        </p:nvSpPr>
        <p:spPr>
          <a:xfrm>
            <a:off x="7897420" y="271625"/>
            <a:ext cx="13527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Memory</a:t>
            </a:r>
            <a:endParaRPr sz="1800">
              <a:solidFill>
                <a:schemeClr val="lt2"/>
              </a:solidFill>
            </a:endParaRPr>
          </a:p>
        </p:txBody>
      </p:sp>
      <p:sp>
        <p:nvSpPr>
          <p:cNvPr id="421" name="Google Shape;421;p54"/>
          <p:cNvSpPr/>
          <p:nvPr/>
        </p:nvSpPr>
        <p:spPr>
          <a:xfrm>
            <a:off x="5393275" y="108750"/>
            <a:ext cx="2541000" cy="2309700"/>
          </a:xfrm>
          <a:prstGeom prst="rect">
            <a:avLst/>
          </a:prstGeom>
          <a:noFill/>
          <a:ln cap="flat" cmpd="sng" w="9525">
            <a:solidFill>
              <a:srgbClr val="4FC1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54"/>
          <p:cNvSpPr/>
          <p:nvPr/>
        </p:nvSpPr>
        <p:spPr>
          <a:xfrm>
            <a:off x="5429025" y="135975"/>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1</a:t>
            </a:r>
            <a:endParaRPr/>
          </a:p>
        </p:txBody>
      </p:sp>
      <p:sp>
        <p:nvSpPr>
          <p:cNvPr id="423" name="Google Shape;423;p54"/>
          <p:cNvSpPr/>
          <p:nvPr/>
        </p:nvSpPr>
        <p:spPr>
          <a:xfrm>
            <a:off x="5429025" y="642350"/>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2</a:t>
            </a:r>
            <a:endParaRPr/>
          </a:p>
        </p:txBody>
      </p:sp>
      <p:sp>
        <p:nvSpPr>
          <p:cNvPr id="424" name="Google Shape;424;p54"/>
          <p:cNvSpPr/>
          <p:nvPr/>
        </p:nvSpPr>
        <p:spPr>
          <a:xfrm>
            <a:off x="5429575" y="1148725"/>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3</a:t>
            </a:r>
            <a:endParaRPr/>
          </a:p>
        </p:txBody>
      </p:sp>
      <p:sp>
        <p:nvSpPr>
          <p:cNvPr id="425" name="Google Shape;425;p54"/>
          <p:cNvSpPr/>
          <p:nvPr/>
        </p:nvSpPr>
        <p:spPr>
          <a:xfrm>
            <a:off x="5429025" y="1888788"/>
            <a:ext cx="2468400" cy="4437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Your Process</a:t>
            </a:r>
            <a:endParaRPr/>
          </a:p>
        </p:txBody>
      </p:sp>
      <p:cxnSp>
        <p:nvCxnSpPr>
          <p:cNvPr id="426" name="Google Shape;426;p54"/>
          <p:cNvCxnSpPr>
            <a:stCxn id="425" idx="1"/>
          </p:cNvCxnSpPr>
          <p:nvPr/>
        </p:nvCxnSpPr>
        <p:spPr>
          <a:xfrm flipH="1">
            <a:off x="4064025" y="2110638"/>
            <a:ext cx="1365000" cy="222000"/>
          </a:xfrm>
          <a:prstGeom prst="straightConnector1">
            <a:avLst/>
          </a:prstGeom>
          <a:noFill/>
          <a:ln cap="flat" cmpd="sng" w="9525">
            <a:solidFill>
              <a:schemeClr val="accent2"/>
            </a:solidFill>
            <a:prstDash val="solid"/>
            <a:round/>
            <a:headEnd len="med" w="med" type="none"/>
            <a:tailEnd len="med" w="med" type="triangle"/>
          </a:ln>
        </p:spPr>
      </p:cxnSp>
      <p:pic>
        <p:nvPicPr>
          <p:cNvPr id="427" name="Google Shape;427;p54"/>
          <p:cNvPicPr preferRelativeResize="0"/>
          <p:nvPr/>
        </p:nvPicPr>
        <p:blipFill>
          <a:blip r:embed="rId3">
            <a:alphaModFix/>
          </a:blip>
          <a:stretch>
            <a:fillRect/>
          </a:stretch>
        </p:blipFill>
        <p:spPr>
          <a:xfrm>
            <a:off x="851400" y="3301925"/>
            <a:ext cx="2153675" cy="104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4" name="Shape 7864"/>
        <p:cNvGrpSpPr/>
        <p:nvPr/>
      </p:nvGrpSpPr>
      <p:grpSpPr>
        <a:xfrm>
          <a:off x="0" y="0"/>
          <a:ext cx="0" cy="0"/>
          <a:chOff x="0" y="0"/>
          <a:chExt cx="0" cy="0"/>
        </a:xfrm>
      </p:grpSpPr>
      <p:sp>
        <p:nvSpPr>
          <p:cNvPr id="7865" name="Google Shape;7865;p43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Compiling</a:t>
            </a:r>
            <a:endParaRPr/>
          </a:p>
        </p:txBody>
      </p:sp>
      <p:sp>
        <p:nvSpPr>
          <p:cNvPr id="7866" name="Google Shape;7866;p432"/>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Compile produces machine code in form of object files</a:t>
            </a:r>
            <a:endParaRPr sz="2200"/>
          </a:p>
          <a:p>
            <a:pPr indent="-368300" lvl="0" marL="457200" rtl="0" algn="l">
              <a:spcBef>
                <a:spcPts val="0"/>
              </a:spcBef>
              <a:spcAft>
                <a:spcPts val="0"/>
              </a:spcAft>
              <a:buSzPts val="2200"/>
              <a:buChar char="●"/>
            </a:pPr>
            <a:r>
              <a:rPr lang="en" sz="2200"/>
              <a:t>Each object file may present a source file </a:t>
            </a:r>
            <a:endParaRPr sz="2200"/>
          </a:p>
          <a:p>
            <a:pPr indent="-368300" lvl="0" marL="457200" rtl="0" algn="l">
              <a:spcBef>
                <a:spcPts val="0"/>
              </a:spcBef>
              <a:spcAft>
                <a:spcPts val="0"/>
              </a:spcAft>
              <a:buSzPts val="2200"/>
              <a:buChar char="●"/>
            </a:pPr>
            <a:r>
              <a:rPr lang="en" sz="2200"/>
              <a:t>Object files are not ready to be run</a:t>
            </a:r>
            <a:endParaRPr sz="2200"/>
          </a:p>
          <a:p>
            <a:pPr indent="-368300" lvl="0" marL="457200" rtl="0" algn="l">
              <a:spcBef>
                <a:spcPts val="0"/>
              </a:spcBef>
              <a:spcAft>
                <a:spcPts val="0"/>
              </a:spcAft>
              <a:buSzPts val="2200"/>
              <a:buChar char="●"/>
            </a:pPr>
            <a:r>
              <a:rPr lang="en" sz="2200"/>
              <a:t>They need to be linked and create an executable</a:t>
            </a:r>
            <a:endParaRPr sz="2200"/>
          </a:p>
          <a:p>
            <a:pPr indent="-368300" lvl="0" marL="457200" rtl="0" algn="l">
              <a:spcBef>
                <a:spcPts val="0"/>
              </a:spcBef>
              <a:spcAft>
                <a:spcPts val="0"/>
              </a:spcAft>
              <a:buSzPts val="2200"/>
              <a:buChar char="●"/>
            </a:pPr>
            <a:r>
              <a:rPr lang="en" sz="2200"/>
              <a:t>E.g. gcc, clang, rustc </a:t>
            </a:r>
            <a:endParaRPr sz="2200"/>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0" name="Shape 7870"/>
        <p:cNvGrpSpPr/>
        <p:nvPr/>
      </p:nvGrpSpPr>
      <p:grpSpPr>
        <a:xfrm>
          <a:off x="0" y="0"/>
          <a:ext cx="0" cy="0"/>
          <a:chOff x="0" y="0"/>
          <a:chExt cx="0" cy="0"/>
        </a:xfrm>
      </p:grpSpPr>
      <p:sp>
        <p:nvSpPr>
          <p:cNvPr id="7871" name="Google Shape;7871;p43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Linking</a:t>
            </a:r>
            <a:endParaRPr/>
          </a:p>
        </p:txBody>
      </p:sp>
      <p:sp>
        <p:nvSpPr>
          <p:cNvPr id="7872" name="Google Shape;7872;p433"/>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Linkers creates an executable file</a:t>
            </a:r>
            <a:endParaRPr sz="2200"/>
          </a:p>
          <a:p>
            <a:pPr indent="-368300" lvl="0" marL="457200" rtl="0" algn="l">
              <a:spcBef>
                <a:spcPts val="0"/>
              </a:spcBef>
              <a:spcAft>
                <a:spcPts val="0"/>
              </a:spcAft>
              <a:buSzPts val="2200"/>
              <a:buChar char="●"/>
            </a:pPr>
            <a:r>
              <a:rPr lang="en" sz="2200"/>
              <a:t>Finds and links all object files required and create one file</a:t>
            </a:r>
            <a:endParaRPr sz="2200"/>
          </a:p>
          <a:p>
            <a:pPr indent="-368300" lvl="0" marL="457200" rtl="0" algn="l">
              <a:spcBef>
                <a:spcPts val="0"/>
              </a:spcBef>
              <a:spcAft>
                <a:spcPts val="0"/>
              </a:spcAft>
              <a:buSzPts val="2200"/>
              <a:buChar char="●"/>
            </a:pPr>
            <a:r>
              <a:rPr lang="en" sz="2200"/>
              <a:t>The file is an “executable”</a:t>
            </a:r>
            <a:endParaRPr sz="2200"/>
          </a:p>
          <a:p>
            <a:pPr indent="-368300" lvl="0" marL="457200" rtl="0" algn="l">
              <a:spcBef>
                <a:spcPts val="0"/>
              </a:spcBef>
              <a:spcAft>
                <a:spcPts val="0"/>
              </a:spcAft>
              <a:buSzPts val="2200"/>
              <a:buChar char="●"/>
            </a:pPr>
            <a:r>
              <a:rPr lang="en" sz="2200"/>
              <a:t>Executable files have types</a:t>
            </a:r>
            <a:endParaRPr sz="2200"/>
          </a:p>
          <a:p>
            <a:pPr indent="-368300" lvl="0" marL="457200" rtl="0" algn="l">
              <a:spcBef>
                <a:spcPts val="0"/>
              </a:spcBef>
              <a:spcAft>
                <a:spcPts val="0"/>
              </a:spcAft>
              <a:buSzPts val="2200"/>
              <a:buChar char="●"/>
            </a:pPr>
            <a:r>
              <a:rPr lang="en" sz="2200"/>
              <a:t>E.g. ld,gold linker,lld, mold (new)</a:t>
            </a:r>
            <a:endParaRPr sz="2200"/>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6" name="Shape 7876"/>
        <p:cNvGrpSpPr/>
        <p:nvPr/>
      </p:nvGrpSpPr>
      <p:grpSpPr>
        <a:xfrm>
          <a:off x="0" y="0"/>
          <a:ext cx="0" cy="0"/>
          <a:chOff x="0" y="0"/>
          <a:chExt cx="0" cy="0"/>
        </a:xfrm>
      </p:grpSpPr>
      <p:sp>
        <p:nvSpPr>
          <p:cNvPr id="7877" name="Google Shape;7877;p43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Executable files formats</a:t>
            </a:r>
            <a:endParaRPr/>
          </a:p>
        </p:txBody>
      </p:sp>
      <p:sp>
        <p:nvSpPr>
          <p:cNvPr id="7878" name="Google Shape;7878;p43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executable file is a program</a:t>
            </a:r>
            <a:endParaRPr sz="2200"/>
          </a:p>
          <a:p>
            <a:pPr indent="-368300" lvl="0" marL="457200" rtl="0" algn="l">
              <a:spcBef>
                <a:spcPts val="0"/>
              </a:spcBef>
              <a:spcAft>
                <a:spcPts val="0"/>
              </a:spcAft>
              <a:buSzPts val="2200"/>
              <a:buChar char="●"/>
            </a:pPr>
            <a:r>
              <a:rPr lang="en" sz="2200"/>
              <a:t>Specific format so the OS knows how to create process</a:t>
            </a:r>
            <a:endParaRPr sz="2200"/>
          </a:p>
          <a:p>
            <a:pPr indent="-368300" lvl="0" marL="457200" rtl="0" algn="l">
              <a:spcBef>
                <a:spcPts val="0"/>
              </a:spcBef>
              <a:spcAft>
                <a:spcPts val="0"/>
              </a:spcAft>
              <a:buSzPts val="2200"/>
              <a:buChar char="●"/>
            </a:pPr>
            <a:r>
              <a:rPr lang="en" sz="2200"/>
              <a:t>Created by linker</a:t>
            </a:r>
            <a:endParaRPr sz="2200"/>
          </a:p>
          <a:p>
            <a:pPr indent="-368300" lvl="0" marL="457200" rtl="0" algn="l">
              <a:spcBef>
                <a:spcPts val="0"/>
              </a:spcBef>
              <a:spcAft>
                <a:spcPts val="0"/>
              </a:spcAft>
              <a:buSzPts val="2200"/>
              <a:buChar char="●"/>
            </a:pPr>
            <a:r>
              <a:rPr lang="en" sz="2200"/>
              <a:t>Example ELF linux</a:t>
            </a:r>
            <a:endParaRPr sz="2200"/>
          </a:p>
        </p:txBody>
      </p:sp>
      <p:pic>
        <p:nvPicPr>
          <p:cNvPr id="7879" name="Google Shape;7879;p434"/>
          <p:cNvPicPr preferRelativeResize="0"/>
          <p:nvPr/>
        </p:nvPicPr>
        <p:blipFill>
          <a:blip r:embed="rId3">
            <a:alphaModFix/>
          </a:blip>
          <a:stretch>
            <a:fillRect/>
          </a:stretch>
        </p:blipFill>
        <p:spPr>
          <a:xfrm>
            <a:off x="4456174" y="2365799"/>
            <a:ext cx="2248650" cy="2438500"/>
          </a:xfrm>
          <a:prstGeom prst="rect">
            <a:avLst/>
          </a:prstGeom>
          <a:noFill/>
          <a:ln>
            <a:noFill/>
          </a:ln>
        </p:spPr>
      </p:pic>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3" name="Shape 7883"/>
        <p:cNvGrpSpPr/>
        <p:nvPr/>
      </p:nvGrpSpPr>
      <p:grpSpPr>
        <a:xfrm>
          <a:off x="0" y="0"/>
          <a:ext cx="0" cy="0"/>
          <a:chOff x="0" y="0"/>
          <a:chExt cx="0" cy="0"/>
        </a:xfrm>
      </p:grpSpPr>
      <p:sp>
        <p:nvSpPr>
          <p:cNvPr id="7884" name="Google Shape;7884;p43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Executable files formats</a:t>
            </a:r>
            <a:endParaRPr/>
          </a:p>
        </p:txBody>
      </p:sp>
      <p:sp>
        <p:nvSpPr>
          <p:cNvPr id="7885" name="Google Shape;7885;p43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exe PE</a:t>
            </a:r>
            <a:r>
              <a:rPr lang="en" sz="2200"/>
              <a:t> -&gt; windows</a:t>
            </a:r>
            <a:endParaRPr sz="2200"/>
          </a:p>
          <a:p>
            <a:pPr indent="-368300" lvl="0" marL="457200" rtl="0" algn="l">
              <a:spcBef>
                <a:spcPts val="0"/>
              </a:spcBef>
              <a:spcAft>
                <a:spcPts val="0"/>
              </a:spcAft>
              <a:buSzPts val="2200"/>
              <a:buChar char="●"/>
            </a:pPr>
            <a:r>
              <a:rPr lang="en" sz="2200"/>
              <a:t>ELF -&gt; Linux </a:t>
            </a:r>
            <a:endParaRPr sz="2200"/>
          </a:p>
          <a:p>
            <a:pPr indent="-368300" lvl="0" marL="457200" rtl="0" algn="l">
              <a:spcBef>
                <a:spcPts val="0"/>
              </a:spcBef>
              <a:spcAft>
                <a:spcPts val="0"/>
              </a:spcAft>
              <a:buSzPts val="2200"/>
              <a:buChar char="●"/>
            </a:pPr>
            <a:r>
              <a:rPr lang="en" sz="2200"/>
              <a:t>Mach-O </a:t>
            </a:r>
            <a:endParaRPr sz="2200"/>
          </a:p>
        </p:txBody>
      </p:sp>
      <p:pic>
        <p:nvPicPr>
          <p:cNvPr id="7886" name="Google Shape;7886;p435"/>
          <p:cNvPicPr preferRelativeResize="0"/>
          <p:nvPr/>
        </p:nvPicPr>
        <p:blipFill>
          <a:blip r:embed="rId3">
            <a:alphaModFix/>
          </a:blip>
          <a:stretch>
            <a:fillRect/>
          </a:stretch>
        </p:blipFill>
        <p:spPr>
          <a:xfrm>
            <a:off x="3205175" y="1823175"/>
            <a:ext cx="5704224" cy="3209575"/>
          </a:xfrm>
          <a:prstGeom prst="rect">
            <a:avLst/>
          </a:prstGeom>
          <a:noFill/>
          <a:ln>
            <a:noFill/>
          </a:ln>
        </p:spPr>
      </p:pic>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0" name="Shape 7890"/>
        <p:cNvGrpSpPr/>
        <p:nvPr/>
      </p:nvGrpSpPr>
      <p:grpSpPr>
        <a:xfrm>
          <a:off x="0" y="0"/>
          <a:ext cx="0" cy="0"/>
          <a:chOff x="0" y="0"/>
          <a:chExt cx="0" cy="0"/>
        </a:xfrm>
      </p:grpSpPr>
      <p:sp>
        <p:nvSpPr>
          <p:cNvPr id="7891" name="Google Shape;7891;p43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Interpreted Languages</a:t>
            </a:r>
            <a:endParaRPr/>
          </a:p>
        </p:txBody>
      </p:sp>
      <p:sp>
        <p:nvSpPr>
          <p:cNvPr id="7892" name="Google Shape;7892;p436"/>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Compiled Program doesn’t work everywhere</a:t>
            </a:r>
            <a:endParaRPr sz="2200"/>
          </a:p>
          <a:p>
            <a:pPr indent="-368300" lvl="0" marL="457200" rtl="0" algn="l">
              <a:spcBef>
                <a:spcPts val="0"/>
              </a:spcBef>
              <a:spcAft>
                <a:spcPts val="0"/>
              </a:spcAft>
              <a:buSzPts val="2200"/>
              <a:buChar char="●"/>
            </a:pPr>
            <a:r>
              <a:rPr lang="en" sz="2200"/>
              <a:t>Must match the CPU/OS</a:t>
            </a:r>
            <a:endParaRPr sz="2200"/>
          </a:p>
          <a:p>
            <a:pPr indent="-368300" lvl="0" marL="457200" rtl="0" algn="l">
              <a:spcBef>
                <a:spcPts val="0"/>
              </a:spcBef>
              <a:spcAft>
                <a:spcPts val="0"/>
              </a:spcAft>
              <a:buSzPts val="2200"/>
              <a:buChar char="●"/>
            </a:pPr>
            <a:r>
              <a:rPr lang="en" sz="2200"/>
              <a:t>Can I write my code once and run it everywhere?</a:t>
            </a:r>
            <a:endParaRPr sz="2200"/>
          </a:p>
          <a:p>
            <a:pPr indent="-368300" lvl="0" marL="457200" rtl="0" algn="l">
              <a:spcBef>
                <a:spcPts val="0"/>
              </a:spcBef>
              <a:spcAft>
                <a:spcPts val="0"/>
              </a:spcAft>
              <a:buSzPts val="2200"/>
              <a:buChar char="●"/>
            </a:pPr>
            <a:r>
              <a:rPr lang="en" sz="2200"/>
              <a:t>Interrupted</a:t>
            </a:r>
            <a:r>
              <a:rPr lang="en" sz="2200"/>
              <a:t> languages</a:t>
            </a:r>
            <a:endParaRPr sz="2200"/>
          </a:p>
          <a:p>
            <a:pPr indent="-368300" lvl="0" marL="457200" rtl="0" algn="l">
              <a:spcBef>
                <a:spcPts val="0"/>
              </a:spcBef>
              <a:spcAft>
                <a:spcPts val="0"/>
              </a:spcAft>
              <a:buSzPts val="2200"/>
              <a:buChar char="●"/>
            </a:pPr>
            <a:r>
              <a:rPr lang="en" sz="2200"/>
              <a:t>Python/Javascript/Java</a:t>
            </a:r>
            <a:endParaRPr sz="2200"/>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6" name="Shape 7896"/>
        <p:cNvGrpSpPr/>
        <p:nvPr/>
      </p:nvGrpSpPr>
      <p:grpSpPr>
        <a:xfrm>
          <a:off x="0" y="0"/>
          <a:ext cx="0" cy="0"/>
          <a:chOff x="0" y="0"/>
          <a:chExt cx="0" cy="0"/>
        </a:xfrm>
      </p:grpSpPr>
      <p:sp>
        <p:nvSpPr>
          <p:cNvPr id="7897" name="Google Shape;7897;p43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Interpreted Languages</a:t>
            </a:r>
            <a:endParaRPr/>
          </a:p>
        </p:txBody>
      </p:sp>
      <p:sp>
        <p:nvSpPr>
          <p:cNvPr id="7898" name="Google Shape;7898;p437"/>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Must have a runtime, python.exe</a:t>
            </a:r>
            <a:endParaRPr sz="2200"/>
          </a:p>
          <a:p>
            <a:pPr indent="-368300" lvl="0" marL="457200" rtl="0" algn="l">
              <a:spcBef>
                <a:spcPts val="0"/>
              </a:spcBef>
              <a:spcAft>
                <a:spcPts val="0"/>
              </a:spcAft>
              <a:buSzPts val="2200"/>
              <a:buChar char="●"/>
            </a:pPr>
            <a:r>
              <a:rPr lang="en" sz="2200"/>
              <a:t>Python.exe is a compiled program for every OS/CPU</a:t>
            </a:r>
            <a:endParaRPr sz="2200"/>
          </a:p>
          <a:p>
            <a:pPr indent="-368300" lvl="0" marL="457200" rtl="0" algn="l">
              <a:spcBef>
                <a:spcPts val="0"/>
              </a:spcBef>
              <a:spcAft>
                <a:spcPts val="0"/>
              </a:spcAft>
              <a:buSzPts val="2200"/>
              <a:buChar char="●"/>
            </a:pPr>
            <a:r>
              <a:rPr lang="en" sz="2200"/>
              <a:t>Your code hello.py runs everywhere </a:t>
            </a:r>
            <a:endParaRPr sz="2200"/>
          </a:p>
          <a:p>
            <a:pPr indent="-342900" lvl="1" marL="914400" rtl="0" algn="l">
              <a:spcBef>
                <a:spcPts val="0"/>
              </a:spcBef>
              <a:spcAft>
                <a:spcPts val="0"/>
              </a:spcAft>
              <a:buSzPts val="1800"/>
              <a:buChar char="○"/>
            </a:pPr>
            <a:r>
              <a:rPr lang="en" sz="1800"/>
              <a:t>Windows python.exe hello.py</a:t>
            </a:r>
            <a:endParaRPr sz="1800"/>
          </a:p>
          <a:p>
            <a:pPr indent="-342900" lvl="1" marL="914400" rtl="0" algn="l">
              <a:spcBef>
                <a:spcPts val="0"/>
              </a:spcBef>
              <a:spcAft>
                <a:spcPts val="0"/>
              </a:spcAft>
              <a:buSzPts val="1800"/>
              <a:buChar char="○"/>
            </a:pPr>
            <a:r>
              <a:rPr lang="en" sz="1800"/>
              <a:t>Linux ./python hello.py</a:t>
            </a:r>
            <a:endParaRPr sz="1800"/>
          </a:p>
          <a:p>
            <a:pPr indent="-342900" lvl="0" marL="457200" rtl="0" algn="l">
              <a:spcBef>
                <a:spcPts val="0"/>
              </a:spcBef>
              <a:spcAft>
                <a:spcPts val="0"/>
              </a:spcAft>
              <a:buSzPts val="1800"/>
              <a:buChar char="●"/>
            </a:pPr>
            <a:r>
              <a:rPr lang="en"/>
              <a:t>Same for Node and Javascript</a:t>
            </a:r>
            <a:endParaRPr sz="1800"/>
          </a:p>
        </p:txBody>
      </p:sp>
      <p:pic>
        <p:nvPicPr>
          <p:cNvPr id="7899" name="Google Shape;7899;p437"/>
          <p:cNvPicPr preferRelativeResize="0"/>
          <p:nvPr/>
        </p:nvPicPr>
        <p:blipFill>
          <a:blip r:embed="rId3">
            <a:alphaModFix/>
          </a:blip>
          <a:stretch>
            <a:fillRect/>
          </a:stretch>
        </p:blipFill>
        <p:spPr>
          <a:xfrm>
            <a:off x="4437500" y="4169150"/>
            <a:ext cx="4419600" cy="644966"/>
          </a:xfrm>
          <a:prstGeom prst="rect">
            <a:avLst/>
          </a:prstGeom>
          <a:noFill/>
          <a:ln>
            <a:noFill/>
          </a:ln>
        </p:spPr>
      </p:pic>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3" name="Shape 7903"/>
        <p:cNvGrpSpPr/>
        <p:nvPr/>
      </p:nvGrpSpPr>
      <p:grpSpPr>
        <a:xfrm>
          <a:off x="0" y="0"/>
          <a:ext cx="0" cy="0"/>
          <a:chOff x="0" y="0"/>
          <a:chExt cx="0" cy="0"/>
        </a:xfrm>
      </p:grpSpPr>
      <p:sp>
        <p:nvSpPr>
          <p:cNvPr id="7904" name="Google Shape;7904;p43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Interpreted Languages</a:t>
            </a:r>
            <a:endParaRPr/>
          </a:p>
        </p:txBody>
      </p:sp>
      <p:sp>
        <p:nvSpPr>
          <p:cNvPr id="7905" name="Google Shape;7905;p438"/>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trick is each line interrupted</a:t>
            </a:r>
            <a:endParaRPr sz="2200"/>
          </a:p>
          <a:p>
            <a:pPr indent="-368300" lvl="0" marL="457200" rtl="0" algn="l">
              <a:spcBef>
                <a:spcPts val="0"/>
              </a:spcBef>
              <a:spcAft>
                <a:spcPts val="0"/>
              </a:spcAft>
              <a:buSzPts val="2200"/>
              <a:buChar char="●"/>
            </a:pPr>
            <a:r>
              <a:rPr lang="en" sz="2200"/>
              <a:t>If you see “+” do “this”, if you see “-” do “this”</a:t>
            </a:r>
            <a:endParaRPr sz="2200"/>
          </a:p>
          <a:p>
            <a:pPr indent="-368300" lvl="0" marL="457200" rtl="0" algn="l">
              <a:spcBef>
                <a:spcPts val="0"/>
              </a:spcBef>
              <a:spcAft>
                <a:spcPts val="0"/>
              </a:spcAft>
              <a:buSzPts val="2200"/>
              <a:buChar char="●"/>
            </a:pPr>
            <a:r>
              <a:rPr lang="en" sz="2200"/>
              <a:t>Slower</a:t>
            </a:r>
            <a:endParaRPr sz="2200"/>
          </a:p>
          <a:p>
            <a:pPr indent="-368300" lvl="0" marL="457200" rtl="0" algn="l">
              <a:spcBef>
                <a:spcPts val="0"/>
              </a:spcBef>
              <a:spcAft>
                <a:spcPts val="0"/>
              </a:spcAft>
              <a:buSzPts val="2200"/>
              <a:buChar char="●"/>
            </a:pPr>
            <a:r>
              <a:rPr lang="en" sz="2200"/>
              <a:t>Byte code (not string code)</a:t>
            </a:r>
            <a:endParaRPr sz="2200"/>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9" name="Shape 7909"/>
        <p:cNvGrpSpPr/>
        <p:nvPr/>
      </p:nvGrpSpPr>
      <p:grpSpPr>
        <a:xfrm>
          <a:off x="0" y="0"/>
          <a:ext cx="0" cy="0"/>
          <a:chOff x="0" y="0"/>
          <a:chExt cx="0" cy="0"/>
        </a:xfrm>
      </p:grpSpPr>
      <p:sp>
        <p:nvSpPr>
          <p:cNvPr id="7910" name="Google Shape;7910;p43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 in Time Compilation (JIT)</a:t>
            </a:r>
            <a:endParaRPr/>
          </a:p>
        </p:txBody>
      </p:sp>
      <p:sp>
        <p:nvSpPr>
          <p:cNvPr id="7911" name="Google Shape;7911;p43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I’m </a:t>
            </a:r>
            <a:r>
              <a:rPr lang="en" sz="2200"/>
              <a:t>interpreting</a:t>
            </a:r>
            <a:r>
              <a:rPr lang="en" sz="2200"/>
              <a:t> this code a lot</a:t>
            </a:r>
            <a:endParaRPr sz="2200"/>
          </a:p>
          <a:p>
            <a:pPr indent="-368300" lvl="0" marL="457200" rtl="0" algn="l">
              <a:spcBef>
                <a:spcPts val="0"/>
              </a:spcBef>
              <a:spcAft>
                <a:spcPts val="0"/>
              </a:spcAft>
              <a:buSzPts val="2200"/>
              <a:buChar char="●"/>
            </a:pPr>
            <a:r>
              <a:rPr lang="en" sz="2200"/>
              <a:t>Let me </a:t>
            </a:r>
            <a:r>
              <a:rPr lang="en" sz="2200"/>
              <a:t>compile</a:t>
            </a:r>
            <a:r>
              <a:rPr lang="en" sz="2200"/>
              <a:t> it directly to machine code </a:t>
            </a:r>
            <a:endParaRPr sz="2200"/>
          </a:p>
          <a:p>
            <a:pPr indent="-368300" lvl="0" marL="457200" rtl="0" algn="l">
              <a:spcBef>
                <a:spcPts val="0"/>
              </a:spcBef>
              <a:spcAft>
                <a:spcPts val="0"/>
              </a:spcAft>
              <a:buSzPts val="2200"/>
              <a:buChar char="●"/>
            </a:pPr>
            <a:r>
              <a:rPr lang="en" sz="2200"/>
              <a:t>Put it on the heap</a:t>
            </a:r>
            <a:endParaRPr sz="2200"/>
          </a:p>
          <a:p>
            <a:pPr indent="-368300" lvl="0" marL="457200" rtl="0" algn="l">
              <a:spcBef>
                <a:spcPts val="0"/>
              </a:spcBef>
              <a:spcAft>
                <a:spcPts val="0"/>
              </a:spcAft>
              <a:buSzPts val="2200"/>
              <a:buChar char="●"/>
            </a:pPr>
            <a:r>
              <a:rPr lang="en" sz="2200"/>
              <a:t>Mark memory as executable</a:t>
            </a:r>
            <a:endParaRPr sz="2200"/>
          </a:p>
          <a:p>
            <a:pPr indent="-368300" lvl="0" marL="457200" rtl="0" algn="l">
              <a:spcBef>
                <a:spcPts val="0"/>
              </a:spcBef>
              <a:spcAft>
                <a:spcPts val="0"/>
              </a:spcAft>
              <a:buSzPts val="2200"/>
              <a:buChar char="●"/>
            </a:pPr>
            <a:r>
              <a:rPr lang="en" sz="2200"/>
              <a:t>Point the CPU program counter to it</a:t>
            </a:r>
            <a:endParaRPr sz="2200"/>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5" name="Shape 7915"/>
        <p:cNvGrpSpPr/>
        <p:nvPr/>
      </p:nvGrpSpPr>
      <p:grpSpPr>
        <a:xfrm>
          <a:off x="0" y="0"/>
          <a:ext cx="0" cy="0"/>
          <a:chOff x="0" y="0"/>
          <a:chExt cx="0" cy="0"/>
        </a:xfrm>
      </p:grpSpPr>
      <p:sp>
        <p:nvSpPr>
          <p:cNvPr id="7916" name="Google Shape;7916;p44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Garbage Collection</a:t>
            </a:r>
            <a:endParaRPr/>
          </a:p>
        </p:txBody>
      </p:sp>
      <p:sp>
        <p:nvSpPr>
          <p:cNvPr id="7917" name="Google Shape;7917;p440"/>
          <p:cNvSpPr txBox="1"/>
          <p:nvPr>
            <p:ph idx="1" type="body"/>
          </p:nvPr>
        </p:nvSpPr>
        <p:spPr>
          <a:xfrm>
            <a:off x="259500" y="1123400"/>
            <a:ext cx="9708900" cy="2967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Memory management is tricky</a:t>
            </a:r>
            <a:endParaRPr sz="2200"/>
          </a:p>
          <a:p>
            <a:pPr indent="-368300" lvl="0" marL="457200" rtl="0" algn="l">
              <a:spcBef>
                <a:spcPts val="0"/>
              </a:spcBef>
              <a:spcAft>
                <a:spcPts val="0"/>
              </a:spcAft>
              <a:buSzPts val="2200"/>
              <a:buChar char="●"/>
            </a:pPr>
            <a:r>
              <a:rPr lang="en" sz="2200"/>
              <a:t>Some languages manages it for you</a:t>
            </a:r>
            <a:endParaRPr sz="2200"/>
          </a:p>
          <a:p>
            <a:pPr indent="-368300" lvl="1" marL="914400" rtl="0" algn="l">
              <a:spcBef>
                <a:spcPts val="0"/>
              </a:spcBef>
              <a:spcAft>
                <a:spcPts val="0"/>
              </a:spcAft>
              <a:buSzPts val="2200"/>
              <a:buChar char="○"/>
            </a:pPr>
            <a:r>
              <a:rPr lang="en" sz="2200"/>
              <a:t>Go, Python, Java</a:t>
            </a:r>
            <a:endParaRPr sz="2200"/>
          </a:p>
          <a:p>
            <a:pPr indent="-368300" lvl="0" marL="457200" rtl="0" algn="l">
              <a:spcBef>
                <a:spcPts val="0"/>
              </a:spcBef>
              <a:spcAft>
                <a:spcPts val="0"/>
              </a:spcAft>
              <a:buSzPts val="2200"/>
              <a:buChar char="●"/>
            </a:pPr>
            <a:r>
              <a:rPr lang="en" sz="2200"/>
              <a:t>Some languages you have to do it</a:t>
            </a:r>
            <a:endParaRPr sz="2200"/>
          </a:p>
          <a:p>
            <a:pPr indent="-368300" lvl="1" marL="914400" rtl="0" algn="l">
              <a:spcBef>
                <a:spcPts val="0"/>
              </a:spcBef>
              <a:spcAft>
                <a:spcPts val="0"/>
              </a:spcAft>
              <a:buSzPts val="2200"/>
              <a:buChar char="○"/>
            </a:pPr>
            <a:r>
              <a:rPr lang="en" sz="2200"/>
              <a:t>C, C++ </a:t>
            </a:r>
            <a:endParaRPr sz="2200"/>
          </a:p>
          <a:p>
            <a:pPr indent="-368300" lvl="0" marL="457200" rtl="0" algn="l">
              <a:spcBef>
                <a:spcPts val="0"/>
              </a:spcBef>
              <a:spcAft>
                <a:spcPts val="0"/>
              </a:spcAft>
              <a:buSzPts val="2200"/>
              <a:buChar char="●"/>
            </a:pPr>
            <a:r>
              <a:rPr lang="en" sz="2200"/>
              <a:t>Garbage collection is part of the runtime</a:t>
            </a:r>
            <a:endParaRPr sz="2200"/>
          </a:p>
          <a:p>
            <a:pPr indent="-368300" lvl="0" marL="457200" rtl="0" algn="l">
              <a:spcBef>
                <a:spcPts val="0"/>
              </a:spcBef>
              <a:spcAft>
                <a:spcPts val="0"/>
              </a:spcAft>
              <a:buSzPts val="2200"/>
              <a:buChar char="●"/>
            </a:pPr>
            <a:r>
              <a:rPr lang="en" sz="2200"/>
              <a:t>Tags every object and tracks it</a:t>
            </a:r>
            <a:endParaRPr sz="2200"/>
          </a:p>
          <a:p>
            <a:pPr indent="-368300" lvl="0" marL="457200" rtl="0" algn="l">
              <a:spcBef>
                <a:spcPts val="0"/>
              </a:spcBef>
              <a:spcAft>
                <a:spcPts val="0"/>
              </a:spcAft>
              <a:buSzPts val="2200"/>
              <a:buChar char="●"/>
            </a:pPr>
            <a:r>
              <a:rPr lang="en" sz="2200"/>
              <a:t>Can cause slow downs</a:t>
            </a:r>
            <a:endParaRPr sz="2200"/>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1" name="Shape 7921"/>
        <p:cNvGrpSpPr/>
        <p:nvPr/>
      </p:nvGrpSpPr>
      <p:grpSpPr>
        <a:xfrm>
          <a:off x="0" y="0"/>
          <a:ext cx="0" cy="0"/>
          <a:chOff x="0" y="0"/>
          <a:chExt cx="0" cy="0"/>
        </a:xfrm>
      </p:grpSpPr>
      <p:sp>
        <p:nvSpPr>
          <p:cNvPr id="7922" name="Google Shape;7922;p44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923" name="Google Shape;7923;p44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Compiling vs Linking</a:t>
            </a:r>
            <a:endParaRPr sz="2200"/>
          </a:p>
          <a:p>
            <a:pPr indent="-368300" lvl="0" marL="457200" rtl="0" algn="l">
              <a:spcBef>
                <a:spcPts val="0"/>
              </a:spcBef>
              <a:spcAft>
                <a:spcPts val="0"/>
              </a:spcAft>
              <a:buSzPts val="2200"/>
              <a:buChar char="●"/>
            </a:pPr>
            <a:r>
              <a:rPr lang="en" sz="2200"/>
              <a:t>Compiled Languages</a:t>
            </a:r>
            <a:endParaRPr sz="2200"/>
          </a:p>
          <a:p>
            <a:pPr indent="-368300" lvl="0" marL="457200" rtl="0" algn="l">
              <a:spcBef>
                <a:spcPts val="0"/>
              </a:spcBef>
              <a:spcAft>
                <a:spcPts val="0"/>
              </a:spcAft>
              <a:buSzPts val="2200"/>
              <a:buChar char="●"/>
            </a:pPr>
            <a:r>
              <a:rPr lang="en" sz="2200"/>
              <a:t>Interrupted Languages</a:t>
            </a:r>
            <a:endParaRPr sz="2200"/>
          </a:p>
          <a:p>
            <a:pPr indent="-368300" lvl="0" marL="457200" rtl="0" algn="l">
              <a:spcBef>
                <a:spcPts val="0"/>
              </a:spcBef>
              <a:spcAft>
                <a:spcPts val="0"/>
              </a:spcAft>
              <a:buSzPts val="2200"/>
              <a:buChar char="●"/>
            </a:pPr>
            <a:r>
              <a:rPr lang="en" sz="2200"/>
              <a:t>Garbage collection</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a:t>
            </a:r>
            <a:endParaRPr/>
          </a:p>
        </p:txBody>
      </p:sp>
      <p:sp>
        <p:nvSpPr>
          <p:cNvPr id="433" name="Google Shape;433;p55"/>
          <p:cNvSpPr txBox="1"/>
          <p:nvPr/>
        </p:nvSpPr>
        <p:spPr>
          <a:xfrm>
            <a:off x="1156704" y="4485875"/>
            <a:ext cx="23532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(in memory)</a:t>
            </a:r>
            <a:endParaRPr sz="1800">
              <a:solidFill>
                <a:schemeClr val="lt2"/>
              </a:solidFill>
            </a:endParaRPr>
          </a:p>
        </p:txBody>
      </p:sp>
      <p:sp>
        <p:nvSpPr>
          <p:cNvPr id="434" name="Google Shape;434;p55"/>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55"/>
          <p:cNvSpPr txBox="1"/>
          <p:nvPr/>
        </p:nvSpPr>
        <p:spPr>
          <a:xfrm>
            <a:off x="4043526" y="3577100"/>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Text (code)</a:t>
            </a:r>
            <a:endParaRPr sz="1800">
              <a:solidFill>
                <a:schemeClr val="lt2"/>
              </a:solidFill>
            </a:endParaRPr>
          </a:p>
        </p:txBody>
      </p:sp>
      <p:sp>
        <p:nvSpPr>
          <p:cNvPr id="436" name="Google Shape;436;p55"/>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437" name="Google Shape;437;p55"/>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55"/>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55"/>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55"/>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41" name="Google Shape;441;p55"/>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55"/>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443" name="Google Shape;443;p55"/>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444" name="Google Shape;444;p55"/>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445" name="Google Shape;445;p55"/>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446" name="Google Shape;446;p55"/>
          <p:cNvSpPr txBox="1"/>
          <p:nvPr/>
        </p:nvSpPr>
        <p:spPr>
          <a:xfrm>
            <a:off x="5781026" y="19922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447" name="Google Shape;447;p55"/>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448" name="Google Shape;448;p55"/>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449" name="Google Shape;449;p55"/>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450" name="Google Shape;450;p55"/>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451" name="Google Shape;451;p55"/>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452" name="Google Shape;452;p55"/>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0xaabbcc00</a:t>
            </a:r>
            <a:endParaRPr>
              <a:solidFill>
                <a:schemeClr val="dk2"/>
              </a:solidFill>
            </a:endParaRPr>
          </a:p>
        </p:txBody>
      </p:sp>
      <p:pic>
        <p:nvPicPr>
          <p:cNvPr id="453" name="Google Shape;453;p55"/>
          <p:cNvPicPr preferRelativeResize="0"/>
          <p:nvPr/>
        </p:nvPicPr>
        <p:blipFill>
          <a:blip r:embed="rId3">
            <a:alphaModFix/>
          </a:blip>
          <a:stretch>
            <a:fillRect/>
          </a:stretch>
        </p:blipFill>
        <p:spPr>
          <a:xfrm>
            <a:off x="851400" y="3246825"/>
            <a:ext cx="2153675" cy="1043600"/>
          </a:xfrm>
          <a:prstGeom prst="rect">
            <a:avLst/>
          </a:prstGeom>
          <a:noFill/>
          <a:ln>
            <a:noFill/>
          </a:ln>
        </p:spPr>
      </p:pic>
      <p:cxnSp>
        <p:nvCxnSpPr>
          <p:cNvPr id="454" name="Google Shape;454;p55"/>
          <p:cNvCxnSpPr/>
          <p:nvPr/>
        </p:nvCxnSpPr>
        <p:spPr>
          <a:xfrm flipH="1">
            <a:off x="2053675" y="41312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455" name="Google Shape;455;p55"/>
          <p:cNvSpPr txBox="1"/>
          <p:nvPr/>
        </p:nvSpPr>
        <p:spPr>
          <a:xfrm>
            <a:off x="2683076" y="37454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Instruction</a:t>
            </a:r>
            <a:endParaRPr sz="1100">
              <a:solidFill>
                <a:schemeClr val="lt2"/>
              </a:solidFill>
            </a:endParaRPr>
          </a:p>
          <a:p>
            <a:pPr indent="0" lvl="0" marL="0" rtl="0" algn="l">
              <a:spcBef>
                <a:spcPts val="0"/>
              </a:spcBef>
              <a:spcAft>
                <a:spcPts val="0"/>
              </a:spcAft>
              <a:buNone/>
            </a:pPr>
            <a:r>
              <a:rPr lang="en" sz="1100">
                <a:solidFill>
                  <a:schemeClr val="lt2"/>
                </a:solidFill>
              </a:rPr>
              <a:t> Pointer / program counter (pc)</a:t>
            </a:r>
            <a:endParaRPr sz="11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7" name="Shape 7927"/>
        <p:cNvGrpSpPr/>
        <p:nvPr/>
      </p:nvGrpSpPr>
      <p:grpSpPr>
        <a:xfrm>
          <a:off x="0" y="0"/>
          <a:ext cx="0" cy="0"/>
          <a:chOff x="0" y="0"/>
          <a:chExt cx="0" cy="0"/>
        </a:xfrm>
      </p:grpSpPr>
      <p:sp>
        <p:nvSpPr>
          <p:cNvPr id="7928" name="Google Shape;7928;p442"/>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Kernel and User Space</a:t>
            </a:r>
            <a:endParaRPr/>
          </a:p>
        </p:txBody>
      </p:sp>
      <p:sp>
        <p:nvSpPr>
          <p:cNvPr id="7929" name="Google Shape;7929;p442"/>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Mode switch</a:t>
            </a:r>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3" name="Shape 7933"/>
        <p:cNvGrpSpPr/>
        <p:nvPr/>
      </p:nvGrpSpPr>
      <p:grpSpPr>
        <a:xfrm>
          <a:off x="0" y="0"/>
          <a:ext cx="0" cy="0"/>
          <a:chOff x="0" y="0"/>
          <a:chExt cx="0" cy="0"/>
        </a:xfrm>
      </p:grpSpPr>
      <p:sp>
        <p:nvSpPr>
          <p:cNvPr id="7934" name="Google Shape;7934;p44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vs User</a:t>
            </a:r>
            <a:endParaRPr/>
          </a:p>
        </p:txBody>
      </p:sp>
      <p:sp>
        <p:nvSpPr>
          <p:cNvPr id="7935" name="Google Shape;7935;p443"/>
          <p:cNvSpPr txBox="1"/>
          <p:nvPr>
            <p:ph idx="1" type="body"/>
          </p:nvPr>
        </p:nvSpPr>
        <p:spPr>
          <a:xfrm>
            <a:off x="217950" y="1123400"/>
            <a:ext cx="6510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Virtual address of a process two parts</a:t>
            </a:r>
            <a:endParaRPr sz="2200"/>
          </a:p>
          <a:p>
            <a:pPr indent="-368300" lvl="0" marL="457200" rtl="0" algn="l">
              <a:spcBef>
                <a:spcPts val="0"/>
              </a:spcBef>
              <a:spcAft>
                <a:spcPts val="0"/>
              </a:spcAft>
              <a:buSzPts val="2200"/>
              <a:buChar char="●"/>
            </a:pPr>
            <a:r>
              <a:rPr lang="en" sz="2200"/>
              <a:t>Kernel and User</a:t>
            </a:r>
            <a:endParaRPr sz="2200"/>
          </a:p>
          <a:p>
            <a:pPr indent="-368300" lvl="0" marL="457200" rtl="0" algn="l">
              <a:spcBef>
                <a:spcPts val="0"/>
              </a:spcBef>
              <a:spcAft>
                <a:spcPts val="0"/>
              </a:spcAft>
              <a:buSzPts val="2200"/>
              <a:buChar char="●"/>
            </a:pPr>
            <a:r>
              <a:rPr lang="en" sz="2200"/>
              <a:t>Kernel maps to dedicated physical memory </a:t>
            </a:r>
            <a:endParaRPr sz="2200"/>
          </a:p>
          <a:p>
            <a:pPr indent="-368300" lvl="0" marL="457200" rtl="0" algn="l">
              <a:spcBef>
                <a:spcPts val="0"/>
              </a:spcBef>
              <a:spcAft>
                <a:spcPts val="0"/>
              </a:spcAft>
              <a:buSzPts val="2200"/>
              <a:buChar char="●"/>
            </a:pPr>
            <a:r>
              <a:rPr lang="en" sz="2200"/>
              <a:t>User pages map to different physical memory</a:t>
            </a:r>
            <a:endParaRPr sz="2200"/>
          </a:p>
          <a:p>
            <a:pPr indent="-368300" lvl="1" marL="914400" rtl="0" algn="l">
              <a:spcBef>
                <a:spcPts val="0"/>
              </a:spcBef>
              <a:spcAft>
                <a:spcPts val="0"/>
              </a:spcAft>
              <a:buSzPts val="2200"/>
              <a:buChar char="○"/>
            </a:pPr>
            <a:r>
              <a:rPr lang="en" sz="2200"/>
              <a:t>Page table help the mapping</a:t>
            </a:r>
            <a:endParaRPr sz="2200"/>
          </a:p>
        </p:txBody>
      </p:sp>
      <p:sp>
        <p:nvSpPr>
          <p:cNvPr id="7936" name="Google Shape;7936;p443"/>
          <p:cNvSpPr/>
          <p:nvPr/>
        </p:nvSpPr>
        <p:spPr>
          <a:xfrm>
            <a:off x="6881075" y="941550"/>
            <a:ext cx="19731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7937" name="Google Shape;7937;p443"/>
          <p:cNvSpPr/>
          <p:nvPr/>
        </p:nvSpPr>
        <p:spPr>
          <a:xfrm>
            <a:off x="6881075" y="145350"/>
            <a:ext cx="1973100" cy="796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Kernel</a:t>
            </a:r>
            <a:endParaRPr>
              <a:solidFill>
                <a:schemeClr val="accent2"/>
              </a:solidFill>
            </a:endParaRPr>
          </a:p>
        </p:txBody>
      </p:sp>
      <p:sp>
        <p:nvSpPr>
          <p:cNvPr id="7938" name="Google Shape;7938;p443"/>
          <p:cNvSpPr txBox="1"/>
          <p:nvPr/>
        </p:nvSpPr>
        <p:spPr>
          <a:xfrm>
            <a:off x="5821850" y="75725"/>
            <a:ext cx="104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0xFFFFFFFF</a:t>
            </a:r>
            <a:endParaRPr sz="1200">
              <a:solidFill>
                <a:srgbClr val="ECECEC"/>
              </a:solidFill>
              <a:highlight>
                <a:schemeClr val="lt1"/>
              </a:highlight>
              <a:latin typeface="Roboto"/>
              <a:ea typeface="Roboto"/>
              <a:cs typeface="Roboto"/>
              <a:sym typeface="Roboto"/>
            </a:endParaRPr>
          </a:p>
        </p:txBody>
      </p:sp>
      <p:sp>
        <p:nvSpPr>
          <p:cNvPr id="7939" name="Google Shape;7939;p443"/>
          <p:cNvSpPr txBox="1"/>
          <p:nvPr/>
        </p:nvSpPr>
        <p:spPr>
          <a:xfrm>
            <a:off x="5821850" y="6968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0xC0000000</a:t>
            </a:r>
            <a:endParaRPr sz="1200">
              <a:solidFill>
                <a:srgbClr val="ECECEC"/>
              </a:solidFill>
              <a:highlight>
                <a:schemeClr val="lt1"/>
              </a:highlight>
              <a:latin typeface="Roboto"/>
              <a:ea typeface="Roboto"/>
              <a:cs typeface="Roboto"/>
              <a:sym typeface="Roboto"/>
            </a:endParaRPr>
          </a:p>
        </p:txBody>
      </p:sp>
      <p:sp>
        <p:nvSpPr>
          <p:cNvPr id="7940" name="Google Shape;7940;p443"/>
          <p:cNvSpPr txBox="1"/>
          <p:nvPr/>
        </p:nvSpPr>
        <p:spPr>
          <a:xfrm>
            <a:off x="5821850" y="282410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0x00000000</a:t>
            </a:r>
            <a:endParaRPr sz="1200">
              <a:solidFill>
                <a:srgbClr val="ECECEC"/>
              </a:solidFill>
              <a:highlight>
                <a:schemeClr val="lt1"/>
              </a:highlight>
              <a:latin typeface="Roboto"/>
              <a:ea typeface="Roboto"/>
              <a:cs typeface="Roboto"/>
              <a:sym typeface="Roboto"/>
            </a:endParaRPr>
          </a:p>
        </p:txBody>
      </p:sp>
      <p:sp>
        <p:nvSpPr>
          <p:cNvPr id="7941" name="Google Shape;7941;p443"/>
          <p:cNvSpPr txBox="1"/>
          <p:nvPr/>
        </p:nvSpPr>
        <p:spPr>
          <a:xfrm>
            <a:off x="7285425" y="287350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Process</a:t>
            </a:r>
            <a:endParaRPr sz="1200">
              <a:solidFill>
                <a:srgbClr val="ECECEC"/>
              </a:solidFill>
              <a:highlight>
                <a:schemeClr val="lt1"/>
              </a:highlight>
              <a:latin typeface="Roboto"/>
              <a:ea typeface="Roboto"/>
              <a:cs typeface="Roboto"/>
              <a:sym typeface="Roboto"/>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5" name="Shape 7945"/>
        <p:cNvGrpSpPr/>
        <p:nvPr/>
      </p:nvGrpSpPr>
      <p:grpSpPr>
        <a:xfrm>
          <a:off x="0" y="0"/>
          <a:ext cx="0" cy="0"/>
          <a:chOff x="0" y="0"/>
          <a:chExt cx="0" cy="0"/>
        </a:xfrm>
      </p:grpSpPr>
      <p:sp>
        <p:nvSpPr>
          <p:cNvPr id="7946" name="Google Shape;7946;p44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Modes</a:t>
            </a:r>
            <a:endParaRPr/>
          </a:p>
        </p:txBody>
      </p:sp>
      <p:sp>
        <p:nvSpPr>
          <p:cNvPr id="7947" name="Google Shape;7947;p444"/>
          <p:cNvSpPr txBox="1"/>
          <p:nvPr>
            <p:ph idx="1" type="body"/>
          </p:nvPr>
        </p:nvSpPr>
        <p:spPr>
          <a:xfrm>
            <a:off x="217950" y="1123400"/>
            <a:ext cx="6510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CPU can be in user or kernel mode</a:t>
            </a:r>
            <a:endParaRPr sz="2200"/>
          </a:p>
          <a:p>
            <a:pPr indent="-368300" lvl="0" marL="457200" rtl="0" algn="l">
              <a:spcBef>
                <a:spcPts val="0"/>
              </a:spcBef>
              <a:spcAft>
                <a:spcPts val="0"/>
              </a:spcAft>
              <a:buSzPts val="2200"/>
              <a:buChar char="●"/>
            </a:pPr>
            <a:r>
              <a:rPr lang="en" sz="2200"/>
              <a:t>In user mode user code executes</a:t>
            </a:r>
            <a:endParaRPr sz="2200"/>
          </a:p>
          <a:p>
            <a:pPr indent="-368300" lvl="0" marL="457200" rtl="0" algn="l">
              <a:spcBef>
                <a:spcPts val="0"/>
              </a:spcBef>
              <a:spcAft>
                <a:spcPts val="0"/>
              </a:spcAft>
              <a:buSzPts val="2200"/>
              <a:buChar char="●"/>
            </a:pPr>
            <a:r>
              <a:rPr lang="en" sz="2200"/>
              <a:t>When kernel mode kernel code executes</a:t>
            </a:r>
            <a:endParaRPr sz="2200"/>
          </a:p>
          <a:p>
            <a:pPr indent="-368300" lvl="1" marL="914400" rtl="0" algn="l">
              <a:spcBef>
                <a:spcPts val="0"/>
              </a:spcBef>
              <a:spcAft>
                <a:spcPts val="0"/>
              </a:spcAft>
              <a:buSzPts val="2200"/>
              <a:buChar char="○"/>
            </a:pPr>
            <a:r>
              <a:rPr lang="en" sz="2200"/>
              <a:t>Syscalls, drivers</a:t>
            </a:r>
            <a:endParaRPr sz="2200"/>
          </a:p>
          <a:p>
            <a:pPr indent="-368300" lvl="0" marL="457200" rtl="0" algn="l">
              <a:spcBef>
                <a:spcPts val="0"/>
              </a:spcBef>
              <a:spcAft>
                <a:spcPts val="0"/>
              </a:spcAft>
              <a:buSzPts val="2200"/>
              <a:buChar char="●"/>
            </a:pPr>
            <a:r>
              <a:rPr lang="en" sz="2200"/>
              <a:t>User mode can’t access kernel pages</a:t>
            </a:r>
            <a:endParaRPr sz="2200"/>
          </a:p>
          <a:p>
            <a:pPr indent="-368300" lvl="0" marL="457200" rtl="0" algn="l">
              <a:spcBef>
                <a:spcPts val="0"/>
              </a:spcBef>
              <a:spcAft>
                <a:spcPts val="0"/>
              </a:spcAft>
              <a:buSzPts val="2200"/>
              <a:buChar char="●"/>
            </a:pPr>
            <a:r>
              <a:rPr lang="en" sz="2200"/>
              <a:t>Kernel mode can access both</a:t>
            </a:r>
            <a:endParaRPr sz="2200"/>
          </a:p>
        </p:txBody>
      </p:sp>
      <p:sp>
        <p:nvSpPr>
          <p:cNvPr id="7948" name="Google Shape;7948;p444"/>
          <p:cNvSpPr/>
          <p:nvPr/>
        </p:nvSpPr>
        <p:spPr>
          <a:xfrm>
            <a:off x="6798000" y="941550"/>
            <a:ext cx="1973100" cy="173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7949" name="Google Shape;7949;p444"/>
          <p:cNvSpPr/>
          <p:nvPr/>
        </p:nvSpPr>
        <p:spPr>
          <a:xfrm>
            <a:off x="6798000" y="145350"/>
            <a:ext cx="1973100" cy="796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Kernel</a:t>
            </a:r>
            <a:endParaRPr>
              <a:solidFill>
                <a:schemeClr val="accent2"/>
              </a:solidFill>
            </a:endParaRPr>
          </a:p>
        </p:txBody>
      </p:sp>
      <p:sp>
        <p:nvSpPr>
          <p:cNvPr id="7950" name="Google Shape;7950;p444"/>
          <p:cNvSpPr txBox="1"/>
          <p:nvPr/>
        </p:nvSpPr>
        <p:spPr>
          <a:xfrm>
            <a:off x="5738775" y="75725"/>
            <a:ext cx="104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0xFFFFFFFF</a:t>
            </a:r>
            <a:endParaRPr sz="1200">
              <a:solidFill>
                <a:srgbClr val="ECECEC"/>
              </a:solidFill>
              <a:highlight>
                <a:schemeClr val="lt1"/>
              </a:highlight>
              <a:latin typeface="Roboto"/>
              <a:ea typeface="Roboto"/>
              <a:cs typeface="Roboto"/>
              <a:sym typeface="Roboto"/>
            </a:endParaRPr>
          </a:p>
        </p:txBody>
      </p:sp>
      <p:sp>
        <p:nvSpPr>
          <p:cNvPr id="7951" name="Google Shape;7951;p444"/>
          <p:cNvSpPr txBox="1"/>
          <p:nvPr/>
        </p:nvSpPr>
        <p:spPr>
          <a:xfrm>
            <a:off x="5738775" y="6968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0xC0000000</a:t>
            </a:r>
            <a:endParaRPr sz="1200">
              <a:solidFill>
                <a:srgbClr val="ECECEC"/>
              </a:solidFill>
              <a:highlight>
                <a:schemeClr val="lt1"/>
              </a:highlight>
              <a:latin typeface="Roboto"/>
              <a:ea typeface="Roboto"/>
              <a:cs typeface="Roboto"/>
              <a:sym typeface="Roboto"/>
            </a:endParaRPr>
          </a:p>
        </p:txBody>
      </p:sp>
      <p:sp>
        <p:nvSpPr>
          <p:cNvPr id="7952" name="Google Shape;7952;p444"/>
          <p:cNvSpPr txBox="1"/>
          <p:nvPr/>
        </p:nvSpPr>
        <p:spPr>
          <a:xfrm>
            <a:off x="5738775" y="243772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0x00000000</a:t>
            </a:r>
            <a:endParaRPr sz="1200">
              <a:solidFill>
                <a:srgbClr val="ECECEC"/>
              </a:solidFill>
              <a:highlight>
                <a:schemeClr val="lt1"/>
              </a:highlight>
              <a:latin typeface="Roboto"/>
              <a:ea typeface="Roboto"/>
              <a:cs typeface="Roboto"/>
              <a:sym typeface="Roboto"/>
            </a:endParaRPr>
          </a:p>
        </p:txBody>
      </p:sp>
      <p:sp>
        <p:nvSpPr>
          <p:cNvPr id="7953" name="Google Shape;7953;p444"/>
          <p:cNvSpPr txBox="1"/>
          <p:nvPr/>
        </p:nvSpPr>
        <p:spPr>
          <a:xfrm>
            <a:off x="7116475" y="267915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Process</a:t>
            </a:r>
            <a:endParaRPr sz="1200">
              <a:solidFill>
                <a:srgbClr val="ECECEC"/>
              </a:solidFill>
              <a:highlight>
                <a:schemeClr val="lt1"/>
              </a:highlight>
              <a:latin typeface="Roboto"/>
              <a:ea typeface="Roboto"/>
              <a:cs typeface="Roboto"/>
              <a:sym typeface="Roboto"/>
            </a:endParaRPr>
          </a:p>
        </p:txBody>
      </p:sp>
      <p:cxnSp>
        <p:nvCxnSpPr>
          <p:cNvPr id="7954" name="Google Shape;7954;p444"/>
          <p:cNvCxnSpPr>
            <a:stCxn id="7949" idx="1"/>
            <a:endCxn id="7948" idx="1"/>
          </p:cNvCxnSpPr>
          <p:nvPr/>
        </p:nvCxnSpPr>
        <p:spPr>
          <a:xfrm>
            <a:off x="6798000" y="543450"/>
            <a:ext cx="600" cy="1266900"/>
          </a:xfrm>
          <a:prstGeom prst="curvedConnector3">
            <a:avLst>
              <a:gd fmla="val -39687500" name="adj1"/>
            </a:avLst>
          </a:prstGeom>
          <a:noFill/>
          <a:ln cap="flat" cmpd="sng" w="28575">
            <a:solidFill>
              <a:srgbClr val="93C47D"/>
            </a:solidFill>
            <a:prstDash val="solid"/>
            <a:round/>
            <a:headEnd len="med" w="med" type="none"/>
            <a:tailEnd len="med" w="med" type="triangle"/>
          </a:ln>
        </p:spPr>
      </p:cxnSp>
      <p:cxnSp>
        <p:nvCxnSpPr>
          <p:cNvPr id="7955" name="Google Shape;7955;p444"/>
          <p:cNvCxnSpPr>
            <a:stCxn id="7948" idx="3"/>
            <a:endCxn id="7949" idx="3"/>
          </p:cNvCxnSpPr>
          <p:nvPr/>
        </p:nvCxnSpPr>
        <p:spPr>
          <a:xfrm flipH="1" rot="10800000">
            <a:off x="8771100" y="543450"/>
            <a:ext cx="600" cy="1266900"/>
          </a:xfrm>
          <a:prstGeom prst="curvedConnector3">
            <a:avLst>
              <a:gd fmla="val 39687500" name="adj1"/>
            </a:avLst>
          </a:prstGeom>
          <a:noFill/>
          <a:ln cap="flat" cmpd="sng" w="28575">
            <a:solidFill>
              <a:srgbClr val="93C47D"/>
            </a:solidFill>
            <a:prstDash val="solid"/>
            <a:round/>
            <a:headEnd len="med" w="med" type="none"/>
            <a:tailEnd len="med" w="med" type="triangle"/>
          </a:ln>
        </p:spPr>
      </p:cxnSp>
      <p:pic>
        <p:nvPicPr>
          <p:cNvPr id="7956" name="Google Shape;7956;p444"/>
          <p:cNvPicPr preferRelativeResize="0"/>
          <p:nvPr/>
        </p:nvPicPr>
        <p:blipFill rotWithShape="1">
          <a:blip r:embed="rId3">
            <a:alphaModFix/>
          </a:blip>
          <a:srcRect b="0" l="20476" r="23576" t="0"/>
          <a:stretch/>
        </p:blipFill>
        <p:spPr>
          <a:xfrm>
            <a:off x="8895575" y="1187225"/>
            <a:ext cx="196252" cy="197300"/>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0" name="Shape 7960"/>
        <p:cNvGrpSpPr/>
        <p:nvPr/>
      </p:nvGrpSpPr>
      <p:grpSpPr>
        <a:xfrm>
          <a:off x="0" y="0"/>
          <a:ext cx="0" cy="0"/>
          <a:chOff x="0" y="0"/>
          <a:chExt cx="0" cy="0"/>
        </a:xfrm>
      </p:grpSpPr>
      <p:sp>
        <p:nvSpPr>
          <p:cNvPr id="7961" name="Google Shape;7961;p4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mode switch Cost</a:t>
            </a:r>
            <a:endParaRPr/>
          </a:p>
        </p:txBody>
      </p:sp>
      <p:sp>
        <p:nvSpPr>
          <p:cNvPr id="7962" name="Google Shape;7962;p445"/>
          <p:cNvSpPr txBox="1"/>
          <p:nvPr>
            <p:ph idx="1" type="body"/>
          </p:nvPr>
        </p:nvSpPr>
        <p:spPr>
          <a:xfrm>
            <a:off x="311700" y="1138900"/>
            <a:ext cx="6812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System code/stack lives in the kernel area</a:t>
            </a:r>
            <a:endParaRPr sz="2200"/>
          </a:p>
          <a:p>
            <a:pPr indent="-368300" lvl="0" marL="457200" rtl="0" algn="l">
              <a:spcBef>
                <a:spcPts val="0"/>
              </a:spcBef>
              <a:spcAft>
                <a:spcPts val="0"/>
              </a:spcAft>
              <a:buSzPts val="2200"/>
              <a:buChar char="●"/>
            </a:pPr>
            <a:r>
              <a:rPr lang="en" sz="2200"/>
              <a:t>Kernel functions runs on the kernel stack</a:t>
            </a:r>
            <a:endParaRPr sz="2200"/>
          </a:p>
          <a:p>
            <a:pPr indent="-368300" lvl="0" marL="457200" rtl="0" algn="l">
              <a:spcBef>
                <a:spcPts val="0"/>
              </a:spcBef>
              <a:spcAft>
                <a:spcPts val="0"/>
              </a:spcAft>
              <a:buSzPts val="2200"/>
              <a:buChar char="●"/>
            </a:pPr>
            <a:r>
              <a:rPr lang="en" sz="2200"/>
              <a:t>Process invokes syscall (e.g. read)</a:t>
            </a:r>
            <a:endParaRPr sz="2200"/>
          </a:p>
          <a:p>
            <a:pPr indent="-368300" lvl="0" marL="457200" rtl="0" algn="l">
              <a:spcBef>
                <a:spcPts val="0"/>
              </a:spcBef>
              <a:spcAft>
                <a:spcPts val="0"/>
              </a:spcAft>
              <a:buSzPts val="2200"/>
              <a:buChar char="●"/>
            </a:pPr>
            <a:r>
              <a:rPr lang="en" sz="2200"/>
              <a:t>CPU is put on kernel mode</a:t>
            </a:r>
            <a:endParaRPr sz="2200"/>
          </a:p>
          <a:p>
            <a:pPr indent="-368300" lvl="0" marL="457200" rtl="0" algn="l">
              <a:spcBef>
                <a:spcPts val="0"/>
              </a:spcBef>
              <a:spcAft>
                <a:spcPts val="0"/>
              </a:spcAft>
              <a:buSzPts val="2200"/>
              <a:buChar char="●"/>
            </a:pPr>
            <a:r>
              <a:rPr lang="en" sz="2200"/>
              <a:t>Happens in page faults</a:t>
            </a:r>
            <a:endParaRPr sz="2200"/>
          </a:p>
        </p:txBody>
      </p:sp>
      <p:sp>
        <p:nvSpPr>
          <p:cNvPr id="7963" name="Google Shape;7963;p445"/>
          <p:cNvSpPr/>
          <p:nvPr/>
        </p:nvSpPr>
        <p:spPr>
          <a:xfrm>
            <a:off x="6881075" y="941550"/>
            <a:ext cx="1973100" cy="17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7964" name="Google Shape;7964;p445"/>
          <p:cNvSpPr/>
          <p:nvPr/>
        </p:nvSpPr>
        <p:spPr>
          <a:xfrm>
            <a:off x="6881075" y="145350"/>
            <a:ext cx="1973100" cy="796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Kernel</a:t>
            </a:r>
            <a:endParaRPr>
              <a:solidFill>
                <a:schemeClr val="accent2"/>
              </a:solidFill>
            </a:endParaRPr>
          </a:p>
        </p:txBody>
      </p:sp>
      <p:sp>
        <p:nvSpPr>
          <p:cNvPr id="7965" name="Google Shape;7965;p445"/>
          <p:cNvSpPr txBox="1"/>
          <p:nvPr/>
        </p:nvSpPr>
        <p:spPr>
          <a:xfrm>
            <a:off x="5821850" y="75725"/>
            <a:ext cx="104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0xFFFFFFFF</a:t>
            </a:r>
            <a:endParaRPr sz="1200">
              <a:solidFill>
                <a:srgbClr val="ECECEC"/>
              </a:solidFill>
              <a:highlight>
                <a:schemeClr val="lt1"/>
              </a:highlight>
              <a:latin typeface="Roboto"/>
              <a:ea typeface="Roboto"/>
              <a:cs typeface="Roboto"/>
              <a:sym typeface="Roboto"/>
            </a:endParaRPr>
          </a:p>
        </p:txBody>
      </p:sp>
      <p:sp>
        <p:nvSpPr>
          <p:cNvPr id="7966" name="Google Shape;7966;p445"/>
          <p:cNvSpPr txBox="1"/>
          <p:nvPr/>
        </p:nvSpPr>
        <p:spPr>
          <a:xfrm>
            <a:off x="5821850" y="6968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0xC0000000</a:t>
            </a:r>
            <a:endParaRPr sz="1200">
              <a:solidFill>
                <a:srgbClr val="ECECEC"/>
              </a:solidFill>
              <a:highlight>
                <a:schemeClr val="lt1"/>
              </a:highlight>
              <a:latin typeface="Roboto"/>
              <a:ea typeface="Roboto"/>
              <a:cs typeface="Roboto"/>
              <a:sym typeface="Roboto"/>
            </a:endParaRPr>
          </a:p>
        </p:txBody>
      </p:sp>
      <p:sp>
        <p:nvSpPr>
          <p:cNvPr id="7967" name="Google Shape;7967;p445"/>
          <p:cNvSpPr txBox="1"/>
          <p:nvPr/>
        </p:nvSpPr>
        <p:spPr>
          <a:xfrm>
            <a:off x="5821850" y="257175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0x00000000</a:t>
            </a:r>
            <a:endParaRPr sz="1200">
              <a:solidFill>
                <a:srgbClr val="ECECEC"/>
              </a:solidFill>
              <a:highlight>
                <a:schemeClr val="lt1"/>
              </a:highlight>
              <a:latin typeface="Roboto"/>
              <a:ea typeface="Roboto"/>
              <a:cs typeface="Roboto"/>
              <a:sym typeface="Roboto"/>
            </a:endParaRPr>
          </a:p>
        </p:txBody>
      </p:sp>
      <p:sp>
        <p:nvSpPr>
          <p:cNvPr id="7968" name="Google Shape;7968;p445"/>
          <p:cNvSpPr txBox="1"/>
          <p:nvPr/>
        </p:nvSpPr>
        <p:spPr>
          <a:xfrm>
            <a:off x="7232975" y="26146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Process</a:t>
            </a:r>
            <a:endParaRPr sz="1200">
              <a:solidFill>
                <a:srgbClr val="ECECEC"/>
              </a:solidFill>
              <a:highlight>
                <a:schemeClr val="lt1"/>
              </a:highlight>
              <a:latin typeface="Roboto"/>
              <a:ea typeface="Roboto"/>
              <a:cs typeface="Roboto"/>
              <a:sym typeface="Roboto"/>
            </a:endParaRPr>
          </a:p>
        </p:txBody>
      </p:sp>
      <p:sp>
        <p:nvSpPr>
          <p:cNvPr id="7969" name="Google Shape;7969;p445"/>
          <p:cNvSpPr txBox="1"/>
          <p:nvPr/>
        </p:nvSpPr>
        <p:spPr>
          <a:xfrm>
            <a:off x="6943375" y="193850"/>
            <a:ext cx="913800" cy="1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read()</a:t>
            </a:r>
            <a:endParaRPr sz="13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2">
                                            <p:txEl>
                                              <p:pRg end="0" st="0"/>
                                            </p:txEl>
                                          </p:spTgt>
                                        </p:tgtEl>
                                        <p:attrNameLst>
                                          <p:attrName>style.visibility</p:attrName>
                                        </p:attrNameLst>
                                      </p:cBhvr>
                                      <p:to>
                                        <p:strVal val="visible"/>
                                      </p:to>
                                    </p:set>
                                    <p:animEffect filter="fade" transition="in">
                                      <p:cBhvr>
                                        <p:cTn dur="1000"/>
                                        <p:tgtEl>
                                          <p:spTgt spid="79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2">
                                            <p:txEl>
                                              <p:pRg end="1" st="1"/>
                                            </p:txEl>
                                          </p:spTgt>
                                        </p:tgtEl>
                                        <p:attrNameLst>
                                          <p:attrName>style.visibility</p:attrName>
                                        </p:attrNameLst>
                                      </p:cBhvr>
                                      <p:to>
                                        <p:strVal val="visible"/>
                                      </p:to>
                                    </p:set>
                                    <p:animEffect filter="fade" transition="in">
                                      <p:cBhvr>
                                        <p:cTn dur="1000"/>
                                        <p:tgtEl>
                                          <p:spTgt spid="79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2">
                                            <p:txEl>
                                              <p:pRg end="2" st="2"/>
                                            </p:txEl>
                                          </p:spTgt>
                                        </p:tgtEl>
                                        <p:attrNameLst>
                                          <p:attrName>style.visibility</p:attrName>
                                        </p:attrNameLst>
                                      </p:cBhvr>
                                      <p:to>
                                        <p:strVal val="visible"/>
                                      </p:to>
                                    </p:set>
                                    <p:animEffect filter="fade" transition="in">
                                      <p:cBhvr>
                                        <p:cTn dur="1000"/>
                                        <p:tgtEl>
                                          <p:spTgt spid="79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2">
                                            <p:txEl>
                                              <p:pRg end="3" st="3"/>
                                            </p:txEl>
                                          </p:spTgt>
                                        </p:tgtEl>
                                        <p:attrNameLst>
                                          <p:attrName>style.visibility</p:attrName>
                                        </p:attrNameLst>
                                      </p:cBhvr>
                                      <p:to>
                                        <p:strVal val="visible"/>
                                      </p:to>
                                    </p:set>
                                    <p:animEffect filter="fade" transition="in">
                                      <p:cBhvr>
                                        <p:cTn dur="1000"/>
                                        <p:tgtEl>
                                          <p:spTgt spid="79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2">
                                            <p:txEl>
                                              <p:pRg end="4" st="4"/>
                                            </p:txEl>
                                          </p:spTgt>
                                        </p:tgtEl>
                                        <p:attrNameLst>
                                          <p:attrName>style.visibility</p:attrName>
                                        </p:attrNameLst>
                                      </p:cBhvr>
                                      <p:to>
                                        <p:strVal val="visible"/>
                                      </p:to>
                                    </p:set>
                                    <p:animEffect filter="fade" transition="in">
                                      <p:cBhvr>
                                        <p:cTn dur="1000"/>
                                        <p:tgtEl>
                                          <p:spTgt spid="79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3" name="Shape 7973"/>
        <p:cNvGrpSpPr/>
        <p:nvPr/>
      </p:nvGrpSpPr>
      <p:grpSpPr>
        <a:xfrm>
          <a:off x="0" y="0"/>
          <a:ext cx="0" cy="0"/>
          <a:chOff x="0" y="0"/>
          <a:chExt cx="0" cy="0"/>
        </a:xfrm>
      </p:grpSpPr>
      <p:sp>
        <p:nvSpPr>
          <p:cNvPr id="7974" name="Google Shape;7974;p4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 mode switch </a:t>
            </a:r>
            <a:endParaRPr/>
          </a:p>
        </p:txBody>
      </p:sp>
      <p:sp>
        <p:nvSpPr>
          <p:cNvPr id="7975" name="Google Shape;7975;p446"/>
          <p:cNvSpPr txBox="1"/>
          <p:nvPr>
            <p:ph idx="1" type="body"/>
          </p:nvPr>
        </p:nvSpPr>
        <p:spPr>
          <a:xfrm>
            <a:off x="311700" y="1138900"/>
            <a:ext cx="6812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Stores current base pointer on kernel stack</a:t>
            </a:r>
            <a:endParaRPr sz="2200"/>
          </a:p>
          <a:p>
            <a:pPr indent="-368300" lvl="0" marL="457200" rtl="0" algn="l">
              <a:spcBef>
                <a:spcPts val="0"/>
              </a:spcBef>
              <a:spcAft>
                <a:spcPts val="0"/>
              </a:spcAft>
              <a:buSzPts val="2200"/>
              <a:buChar char="●"/>
            </a:pPr>
            <a:r>
              <a:rPr lang="en" sz="2200"/>
              <a:t>Stores return address as well</a:t>
            </a:r>
            <a:endParaRPr sz="2200"/>
          </a:p>
          <a:p>
            <a:pPr indent="-368300" lvl="0" marL="457200" rtl="0" algn="l">
              <a:spcBef>
                <a:spcPts val="0"/>
              </a:spcBef>
              <a:spcAft>
                <a:spcPts val="0"/>
              </a:spcAft>
              <a:buSzPts val="2200"/>
              <a:buChar char="●"/>
            </a:pPr>
            <a:r>
              <a:rPr lang="en" sz="2200"/>
              <a:t>Store all user registers/state to memory</a:t>
            </a:r>
            <a:endParaRPr sz="2200"/>
          </a:p>
          <a:p>
            <a:pPr indent="-368300" lvl="0" marL="457200" rtl="0" algn="l">
              <a:spcBef>
                <a:spcPts val="0"/>
              </a:spcBef>
              <a:spcAft>
                <a:spcPts val="0"/>
              </a:spcAft>
              <a:buSzPts val="2200"/>
              <a:buChar char="●"/>
            </a:pPr>
            <a:r>
              <a:rPr lang="en" sz="2200"/>
              <a:t>Once done, user registers are restored</a:t>
            </a:r>
            <a:endParaRPr sz="2200"/>
          </a:p>
          <a:p>
            <a:pPr indent="-368300" lvl="0" marL="457200" rtl="0" algn="l">
              <a:spcBef>
                <a:spcPts val="0"/>
              </a:spcBef>
              <a:spcAft>
                <a:spcPts val="0"/>
              </a:spcAft>
              <a:buSzPts val="2200"/>
              <a:buChar char="●"/>
            </a:pPr>
            <a:r>
              <a:rPr lang="en" sz="2200"/>
              <a:t>User mode </a:t>
            </a:r>
            <a:r>
              <a:rPr lang="en" sz="2200"/>
              <a:t>activates, e</a:t>
            </a:r>
            <a:r>
              <a:rPr lang="en" sz="2200"/>
              <a:t>xecution resumes</a:t>
            </a:r>
            <a:endParaRPr sz="2200"/>
          </a:p>
        </p:txBody>
      </p:sp>
      <p:sp>
        <p:nvSpPr>
          <p:cNvPr id="7976" name="Google Shape;7976;p446"/>
          <p:cNvSpPr/>
          <p:nvPr/>
        </p:nvSpPr>
        <p:spPr>
          <a:xfrm>
            <a:off x="6881075" y="941550"/>
            <a:ext cx="1973100" cy="151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p:txBody>
      </p:sp>
      <p:sp>
        <p:nvSpPr>
          <p:cNvPr id="7977" name="Google Shape;7977;p446"/>
          <p:cNvSpPr/>
          <p:nvPr/>
        </p:nvSpPr>
        <p:spPr>
          <a:xfrm>
            <a:off x="6881075" y="145350"/>
            <a:ext cx="1973100" cy="796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Kernel</a:t>
            </a:r>
            <a:endParaRPr>
              <a:solidFill>
                <a:schemeClr val="accent2"/>
              </a:solidFill>
            </a:endParaRPr>
          </a:p>
        </p:txBody>
      </p:sp>
      <p:sp>
        <p:nvSpPr>
          <p:cNvPr id="7978" name="Google Shape;7978;p446"/>
          <p:cNvSpPr txBox="1"/>
          <p:nvPr/>
        </p:nvSpPr>
        <p:spPr>
          <a:xfrm>
            <a:off x="5821850" y="75725"/>
            <a:ext cx="104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0xFFFFFFFF</a:t>
            </a:r>
            <a:endParaRPr sz="1200">
              <a:solidFill>
                <a:srgbClr val="ECECEC"/>
              </a:solidFill>
              <a:highlight>
                <a:schemeClr val="lt1"/>
              </a:highlight>
              <a:latin typeface="Roboto"/>
              <a:ea typeface="Roboto"/>
              <a:cs typeface="Roboto"/>
              <a:sym typeface="Roboto"/>
            </a:endParaRPr>
          </a:p>
        </p:txBody>
      </p:sp>
      <p:sp>
        <p:nvSpPr>
          <p:cNvPr id="7979" name="Google Shape;7979;p446"/>
          <p:cNvSpPr txBox="1"/>
          <p:nvPr/>
        </p:nvSpPr>
        <p:spPr>
          <a:xfrm>
            <a:off x="5821850" y="696875"/>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0xC0000000</a:t>
            </a:r>
            <a:endParaRPr sz="1200">
              <a:solidFill>
                <a:srgbClr val="ECECEC"/>
              </a:solidFill>
              <a:highlight>
                <a:schemeClr val="lt1"/>
              </a:highlight>
              <a:latin typeface="Roboto"/>
              <a:ea typeface="Roboto"/>
              <a:cs typeface="Roboto"/>
              <a:sym typeface="Roboto"/>
            </a:endParaRPr>
          </a:p>
        </p:txBody>
      </p:sp>
      <p:sp>
        <p:nvSpPr>
          <p:cNvPr id="7980" name="Google Shape;7980;p446"/>
          <p:cNvSpPr txBox="1"/>
          <p:nvPr/>
        </p:nvSpPr>
        <p:spPr>
          <a:xfrm>
            <a:off x="5972100" y="238710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0x00000000</a:t>
            </a:r>
            <a:endParaRPr sz="1200">
              <a:solidFill>
                <a:srgbClr val="ECECEC"/>
              </a:solidFill>
              <a:highlight>
                <a:schemeClr val="lt1"/>
              </a:highlight>
              <a:latin typeface="Roboto"/>
              <a:ea typeface="Roboto"/>
              <a:cs typeface="Roboto"/>
              <a:sym typeface="Roboto"/>
            </a:endParaRPr>
          </a:p>
        </p:txBody>
      </p:sp>
      <p:sp>
        <p:nvSpPr>
          <p:cNvPr id="7981" name="Google Shape;7981;p446"/>
          <p:cNvSpPr txBox="1"/>
          <p:nvPr/>
        </p:nvSpPr>
        <p:spPr>
          <a:xfrm>
            <a:off x="7271100" y="2461350"/>
            <a:ext cx="12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CECEC"/>
                </a:solidFill>
                <a:highlight>
                  <a:schemeClr val="lt1"/>
                </a:highlight>
                <a:latin typeface="Roboto"/>
                <a:ea typeface="Roboto"/>
                <a:cs typeface="Roboto"/>
                <a:sym typeface="Roboto"/>
              </a:rPr>
              <a:t>Process</a:t>
            </a:r>
            <a:endParaRPr sz="1200">
              <a:solidFill>
                <a:srgbClr val="ECECEC"/>
              </a:solidFill>
              <a:highlight>
                <a:schemeClr val="lt1"/>
              </a:highlight>
              <a:latin typeface="Roboto"/>
              <a:ea typeface="Roboto"/>
              <a:cs typeface="Roboto"/>
              <a:sym typeface="Roboto"/>
            </a:endParaRPr>
          </a:p>
        </p:txBody>
      </p:sp>
      <p:sp>
        <p:nvSpPr>
          <p:cNvPr id="7982" name="Google Shape;7982;p446"/>
          <p:cNvSpPr txBox="1"/>
          <p:nvPr/>
        </p:nvSpPr>
        <p:spPr>
          <a:xfrm>
            <a:off x="6943375" y="193850"/>
            <a:ext cx="913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E599"/>
                </a:solidFill>
              </a:rPr>
              <a:t>read()</a:t>
            </a:r>
            <a:endParaRPr sz="1300">
              <a:solidFill>
                <a:srgbClr val="FFE599"/>
              </a:solidFill>
            </a:endParaRPr>
          </a:p>
          <a:p>
            <a:pPr indent="0" lvl="0" marL="0" rtl="0" algn="l">
              <a:spcBef>
                <a:spcPts val="0"/>
              </a:spcBef>
              <a:spcAft>
                <a:spcPts val="0"/>
              </a:spcAft>
              <a:buNone/>
            </a:pPr>
            <a:r>
              <a:rPr lang="en" sz="1300">
                <a:solidFill>
                  <a:srgbClr val="FFE599"/>
                </a:solidFill>
              </a:rPr>
              <a:t>bp</a:t>
            </a:r>
            <a:endParaRPr sz="1300">
              <a:solidFill>
                <a:srgbClr val="FFE5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5">
                                            <p:txEl>
                                              <p:pRg end="0" st="0"/>
                                            </p:txEl>
                                          </p:spTgt>
                                        </p:tgtEl>
                                        <p:attrNameLst>
                                          <p:attrName>style.visibility</p:attrName>
                                        </p:attrNameLst>
                                      </p:cBhvr>
                                      <p:to>
                                        <p:strVal val="visible"/>
                                      </p:to>
                                    </p:set>
                                    <p:animEffect filter="fade" transition="in">
                                      <p:cBhvr>
                                        <p:cTn dur="1000"/>
                                        <p:tgtEl>
                                          <p:spTgt spid="79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5">
                                            <p:txEl>
                                              <p:pRg end="1" st="1"/>
                                            </p:txEl>
                                          </p:spTgt>
                                        </p:tgtEl>
                                        <p:attrNameLst>
                                          <p:attrName>style.visibility</p:attrName>
                                        </p:attrNameLst>
                                      </p:cBhvr>
                                      <p:to>
                                        <p:strVal val="visible"/>
                                      </p:to>
                                    </p:set>
                                    <p:animEffect filter="fade" transition="in">
                                      <p:cBhvr>
                                        <p:cTn dur="1000"/>
                                        <p:tgtEl>
                                          <p:spTgt spid="79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5">
                                            <p:txEl>
                                              <p:pRg end="2" st="2"/>
                                            </p:txEl>
                                          </p:spTgt>
                                        </p:tgtEl>
                                        <p:attrNameLst>
                                          <p:attrName>style.visibility</p:attrName>
                                        </p:attrNameLst>
                                      </p:cBhvr>
                                      <p:to>
                                        <p:strVal val="visible"/>
                                      </p:to>
                                    </p:set>
                                    <p:animEffect filter="fade" transition="in">
                                      <p:cBhvr>
                                        <p:cTn dur="1000"/>
                                        <p:tgtEl>
                                          <p:spTgt spid="79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5">
                                            <p:txEl>
                                              <p:pRg end="3" st="3"/>
                                            </p:txEl>
                                          </p:spTgt>
                                        </p:tgtEl>
                                        <p:attrNameLst>
                                          <p:attrName>style.visibility</p:attrName>
                                        </p:attrNameLst>
                                      </p:cBhvr>
                                      <p:to>
                                        <p:strVal val="visible"/>
                                      </p:to>
                                    </p:set>
                                    <p:animEffect filter="fade" transition="in">
                                      <p:cBhvr>
                                        <p:cTn dur="1000"/>
                                        <p:tgtEl>
                                          <p:spTgt spid="79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5">
                                            <p:txEl>
                                              <p:pRg end="4" st="4"/>
                                            </p:txEl>
                                          </p:spTgt>
                                        </p:tgtEl>
                                        <p:attrNameLst>
                                          <p:attrName>style.visibility</p:attrName>
                                        </p:attrNameLst>
                                      </p:cBhvr>
                                      <p:to>
                                        <p:strVal val="visible"/>
                                      </p:to>
                                    </p:set>
                                    <p:animEffect filter="fade" transition="in">
                                      <p:cBhvr>
                                        <p:cTn dur="1000"/>
                                        <p:tgtEl>
                                          <p:spTgt spid="797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6" name="Shape 7986"/>
        <p:cNvGrpSpPr/>
        <p:nvPr/>
      </p:nvGrpSpPr>
      <p:grpSpPr>
        <a:xfrm>
          <a:off x="0" y="0"/>
          <a:ext cx="0" cy="0"/>
          <a:chOff x="0" y="0"/>
          <a:chExt cx="0" cy="0"/>
        </a:xfrm>
      </p:grpSpPr>
      <p:sp>
        <p:nvSpPr>
          <p:cNvPr id="7987" name="Google Shape;7987;p44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a:t>
            </a:r>
            <a:endParaRPr/>
          </a:p>
        </p:txBody>
      </p:sp>
      <p:sp>
        <p:nvSpPr>
          <p:cNvPr id="7988" name="Google Shape;7988;p447"/>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Mode switch (store all registers and restore them)</a:t>
            </a:r>
            <a:endParaRPr sz="2200"/>
          </a:p>
          <a:p>
            <a:pPr indent="-368300" lvl="0" marL="457200" rtl="0" algn="l">
              <a:spcBef>
                <a:spcPts val="0"/>
              </a:spcBef>
              <a:spcAft>
                <a:spcPts val="0"/>
              </a:spcAft>
              <a:buSzPts val="2200"/>
              <a:buChar char="●"/>
            </a:pPr>
            <a:r>
              <a:rPr lang="en" sz="2200"/>
              <a:t>Memory access</a:t>
            </a:r>
            <a:endParaRPr sz="2200"/>
          </a:p>
          <a:p>
            <a:pPr indent="-368300" lvl="0" marL="457200" rtl="0" algn="l">
              <a:spcBef>
                <a:spcPts val="0"/>
              </a:spcBef>
              <a:spcAft>
                <a:spcPts val="0"/>
              </a:spcAft>
              <a:buSzPts val="2200"/>
              <a:buChar char="●"/>
            </a:pPr>
            <a:r>
              <a:rPr lang="en" sz="2200"/>
              <a:t>Security check and validation</a:t>
            </a:r>
            <a:endParaRPr sz="2200"/>
          </a:p>
          <a:p>
            <a:pPr indent="-368300" lvl="0" marL="457200" rtl="0" algn="l">
              <a:spcBef>
                <a:spcPts val="0"/>
              </a:spcBef>
              <a:spcAft>
                <a:spcPts val="0"/>
              </a:spcAft>
              <a:buSzPts val="2200"/>
              <a:buChar char="●"/>
            </a:pPr>
            <a:r>
              <a:rPr lang="en" sz="2200"/>
              <a:t>System call number lookup</a:t>
            </a:r>
            <a:endParaRPr sz="2200"/>
          </a:p>
          <a:p>
            <a:pPr indent="-368300" lvl="0" marL="457200" rtl="0" algn="l">
              <a:spcBef>
                <a:spcPts val="0"/>
              </a:spcBef>
              <a:spcAft>
                <a:spcPts val="0"/>
              </a:spcAft>
              <a:buSzPts val="2200"/>
              <a:buChar char="●"/>
            </a:pPr>
            <a:r>
              <a:rPr lang="en" sz="2200"/>
              <a:t>Process stats and runtime different from kernel mode</a:t>
            </a:r>
            <a:endParaRPr sz="2200"/>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2" name="Shape 7992"/>
        <p:cNvGrpSpPr/>
        <p:nvPr/>
      </p:nvGrpSpPr>
      <p:grpSpPr>
        <a:xfrm>
          <a:off x="0" y="0"/>
          <a:ext cx="0" cy="0"/>
          <a:chOff x="0" y="0"/>
          <a:chExt cx="0" cy="0"/>
        </a:xfrm>
      </p:grpSpPr>
      <p:sp>
        <p:nvSpPr>
          <p:cNvPr id="7993" name="Google Shape;7993;p44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994" name="Google Shape;7994;p448"/>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mode vs user mode</a:t>
            </a:r>
            <a:endParaRPr sz="2200"/>
          </a:p>
          <a:p>
            <a:pPr indent="-368300" lvl="0" marL="457200" rtl="0" algn="l">
              <a:spcBef>
                <a:spcPts val="0"/>
              </a:spcBef>
              <a:spcAft>
                <a:spcPts val="0"/>
              </a:spcAft>
              <a:buSzPts val="2200"/>
              <a:buChar char="●"/>
            </a:pPr>
            <a:r>
              <a:rPr lang="en" sz="2200"/>
              <a:t>Security to protect kernel</a:t>
            </a:r>
            <a:endParaRPr sz="2200"/>
          </a:p>
          <a:p>
            <a:pPr indent="-368300" lvl="0" marL="457200" rtl="0" algn="l">
              <a:spcBef>
                <a:spcPts val="0"/>
              </a:spcBef>
              <a:spcAft>
                <a:spcPts val="0"/>
              </a:spcAft>
              <a:buSzPts val="2200"/>
              <a:buChar char="●"/>
            </a:pPr>
            <a:r>
              <a:rPr lang="en" sz="2200"/>
              <a:t>Kernel time is not process time</a:t>
            </a:r>
            <a:endParaRPr sz="2200"/>
          </a:p>
          <a:p>
            <a:pPr indent="-368300" lvl="0" marL="457200" rtl="0" algn="l">
              <a:spcBef>
                <a:spcPts val="0"/>
              </a:spcBef>
              <a:spcAft>
                <a:spcPts val="0"/>
              </a:spcAft>
              <a:buSzPts val="2200"/>
              <a:buChar char="●"/>
            </a:pPr>
            <a:r>
              <a:rPr lang="en" sz="2200"/>
              <a:t>Cost of mode switch</a:t>
            </a:r>
            <a:endParaRPr sz="2200"/>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8" name="Shape 7998"/>
        <p:cNvGrpSpPr/>
        <p:nvPr/>
      </p:nvGrpSpPr>
      <p:grpSpPr>
        <a:xfrm>
          <a:off x="0" y="0"/>
          <a:ext cx="0" cy="0"/>
          <a:chOff x="0" y="0"/>
          <a:chExt cx="0" cy="0"/>
        </a:xfrm>
      </p:grpSpPr>
      <p:sp>
        <p:nvSpPr>
          <p:cNvPr id="7999" name="Google Shape;7999;p449"/>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Virtualization and Containerization</a:t>
            </a:r>
            <a:endParaRPr/>
          </a:p>
        </p:txBody>
      </p:sp>
      <p:sp>
        <p:nvSpPr>
          <p:cNvPr id="8000" name="Google Shape;8000;p449"/>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Modern OS techniques</a:t>
            </a:r>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4" name="Shape 8004"/>
        <p:cNvGrpSpPr/>
        <p:nvPr/>
      </p:nvGrpSpPr>
      <p:grpSpPr>
        <a:xfrm>
          <a:off x="0" y="0"/>
          <a:ext cx="0" cy="0"/>
          <a:chOff x="0" y="0"/>
          <a:chExt cx="0" cy="0"/>
        </a:xfrm>
      </p:grpSpPr>
      <p:sp>
        <p:nvSpPr>
          <p:cNvPr id="8005" name="Google Shape;8005;p45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Machine One OS</a:t>
            </a:r>
            <a:endParaRPr/>
          </a:p>
        </p:txBody>
      </p:sp>
      <p:sp>
        <p:nvSpPr>
          <p:cNvPr id="8006" name="Google Shape;8006;p45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Very limiting</a:t>
            </a:r>
            <a:endParaRPr sz="2200"/>
          </a:p>
          <a:p>
            <a:pPr indent="-368300" lvl="0" marL="457200" rtl="0" algn="l">
              <a:spcBef>
                <a:spcPts val="0"/>
              </a:spcBef>
              <a:spcAft>
                <a:spcPts val="0"/>
              </a:spcAft>
              <a:buSzPts val="2200"/>
              <a:buChar char="●"/>
            </a:pPr>
            <a:r>
              <a:rPr lang="en" sz="2200"/>
              <a:t>One machine multiple OS?</a:t>
            </a:r>
            <a:endParaRPr sz="2200"/>
          </a:p>
          <a:p>
            <a:pPr indent="-368300" lvl="0" marL="457200" rtl="0" algn="l">
              <a:spcBef>
                <a:spcPts val="0"/>
              </a:spcBef>
              <a:spcAft>
                <a:spcPts val="0"/>
              </a:spcAft>
              <a:buSzPts val="2200"/>
              <a:buChar char="●"/>
            </a:pPr>
            <a:r>
              <a:rPr lang="en" sz="2200"/>
              <a:t>One at a time (switch at startup)</a:t>
            </a:r>
            <a:endParaRPr sz="2200"/>
          </a:p>
          <a:p>
            <a:pPr indent="-368300" lvl="0" marL="457200" rtl="0" algn="l">
              <a:spcBef>
                <a:spcPts val="0"/>
              </a:spcBef>
              <a:spcAft>
                <a:spcPts val="0"/>
              </a:spcAft>
              <a:buSzPts val="2200"/>
              <a:buChar char="●"/>
            </a:pPr>
            <a:r>
              <a:rPr lang="en" sz="2200"/>
              <a:t>Virtual Machines</a:t>
            </a:r>
            <a:endParaRPr sz="2200"/>
          </a:p>
          <a:p>
            <a:pPr indent="-368300" lvl="0" marL="457200" rtl="0" algn="l">
              <a:spcBef>
                <a:spcPts val="0"/>
              </a:spcBef>
              <a:spcAft>
                <a:spcPts val="0"/>
              </a:spcAft>
              <a:buSzPts val="2200"/>
              <a:buChar char="●"/>
            </a:pPr>
            <a:r>
              <a:rPr lang="en" sz="2200"/>
              <a:t>Containerization (jails)</a:t>
            </a:r>
            <a:endParaRPr sz="2200"/>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0" name="Shape 8010"/>
        <p:cNvGrpSpPr/>
        <p:nvPr/>
      </p:nvGrpSpPr>
      <p:grpSpPr>
        <a:xfrm>
          <a:off x="0" y="0"/>
          <a:ext cx="0" cy="0"/>
          <a:chOff x="0" y="0"/>
          <a:chExt cx="0" cy="0"/>
        </a:xfrm>
      </p:grpSpPr>
      <p:sp>
        <p:nvSpPr>
          <p:cNvPr id="8011" name="Google Shape;8011;p45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 native OS</a:t>
            </a:r>
            <a:endParaRPr/>
          </a:p>
        </p:txBody>
      </p:sp>
      <p:sp>
        <p:nvSpPr>
          <p:cNvPr id="8012" name="Google Shape;8012;p45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Many OS on top of the hard</a:t>
            </a:r>
            <a:endParaRPr sz="2200"/>
          </a:p>
          <a:p>
            <a:pPr indent="-368300" lvl="0" marL="457200" rtl="0" algn="l">
              <a:spcBef>
                <a:spcPts val="0"/>
              </a:spcBef>
              <a:spcAft>
                <a:spcPts val="0"/>
              </a:spcAft>
              <a:buSzPts val="2200"/>
              <a:buChar char="●"/>
            </a:pPr>
            <a:r>
              <a:rPr lang="en" sz="2200"/>
              <a:t>One active at a time</a:t>
            </a:r>
            <a:endParaRPr sz="2200"/>
          </a:p>
          <a:p>
            <a:pPr indent="-368300" lvl="0" marL="457200" rtl="0" algn="l">
              <a:spcBef>
                <a:spcPts val="0"/>
              </a:spcBef>
              <a:spcAft>
                <a:spcPts val="0"/>
              </a:spcAft>
              <a:buSzPts val="2200"/>
              <a:buChar char="●"/>
            </a:pPr>
            <a:r>
              <a:rPr lang="en" sz="2200"/>
              <a:t>Switch in runtime</a:t>
            </a:r>
            <a:endParaRPr sz="2200"/>
          </a:p>
          <a:p>
            <a:pPr indent="-368300" lvl="0" marL="457200" rtl="0" algn="l">
              <a:spcBef>
                <a:spcPts val="0"/>
              </a:spcBef>
              <a:spcAft>
                <a:spcPts val="0"/>
              </a:spcAft>
              <a:buSzPts val="2200"/>
              <a:buChar char="●"/>
            </a:pPr>
            <a:r>
              <a:rPr lang="en" sz="2200"/>
              <a:t>High isolation</a:t>
            </a:r>
            <a:endParaRPr sz="2200"/>
          </a:p>
        </p:txBody>
      </p:sp>
      <p:sp>
        <p:nvSpPr>
          <p:cNvPr id="8013" name="Google Shape;8013;p451"/>
          <p:cNvSpPr/>
          <p:nvPr/>
        </p:nvSpPr>
        <p:spPr>
          <a:xfrm>
            <a:off x="5205750" y="2328500"/>
            <a:ext cx="1260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 OS1</a:t>
            </a:r>
            <a:endParaRPr/>
          </a:p>
        </p:txBody>
      </p:sp>
      <p:sp>
        <p:nvSpPr>
          <p:cNvPr id="8014" name="Google Shape;8014;p451"/>
          <p:cNvSpPr/>
          <p:nvPr/>
        </p:nvSpPr>
        <p:spPr>
          <a:xfrm>
            <a:off x="6466650" y="2328500"/>
            <a:ext cx="1260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Full OS2</a:t>
            </a:r>
            <a:endParaRPr>
              <a:solidFill>
                <a:schemeClr val="lt2"/>
              </a:solidFill>
            </a:endParaRPr>
          </a:p>
        </p:txBody>
      </p:sp>
      <p:sp>
        <p:nvSpPr>
          <p:cNvPr id="8015" name="Google Shape;8015;p451"/>
          <p:cNvSpPr/>
          <p:nvPr/>
        </p:nvSpPr>
        <p:spPr>
          <a:xfrm>
            <a:off x="7727550" y="2328500"/>
            <a:ext cx="1260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Full OS3</a:t>
            </a:r>
            <a:endParaRPr>
              <a:solidFill>
                <a:schemeClr val="lt2"/>
              </a:solidFill>
            </a:endParaRPr>
          </a:p>
        </p:txBody>
      </p:sp>
      <p:sp>
        <p:nvSpPr>
          <p:cNvPr id="8016" name="Google Shape;8016;p451"/>
          <p:cNvSpPr/>
          <p:nvPr/>
        </p:nvSpPr>
        <p:spPr>
          <a:xfrm>
            <a:off x="5205750" y="2724800"/>
            <a:ext cx="1260900" cy="17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Kernel</a:t>
            </a:r>
            <a:endParaRPr sz="1000"/>
          </a:p>
        </p:txBody>
      </p:sp>
      <p:sp>
        <p:nvSpPr>
          <p:cNvPr id="8017" name="Google Shape;8017;p451"/>
          <p:cNvSpPr/>
          <p:nvPr/>
        </p:nvSpPr>
        <p:spPr>
          <a:xfrm>
            <a:off x="6466650" y="2724800"/>
            <a:ext cx="1260900" cy="17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rPr>
              <a:t>Kernel</a:t>
            </a:r>
            <a:endParaRPr sz="1000">
              <a:solidFill>
                <a:schemeClr val="lt2"/>
              </a:solidFill>
            </a:endParaRPr>
          </a:p>
        </p:txBody>
      </p:sp>
      <p:sp>
        <p:nvSpPr>
          <p:cNvPr id="8018" name="Google Shape;8018;p451"/>
          <p:cNvSpPr/>
          <p:nvPr/>
        </p:nvSpPr>
        <p:spPr>
          <a:xfrm>
            <a:off x="7727550" y="2724800"/>
            <a:ext cx="1260900" cy="17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rPr>
              <a:t>Kernel</a:t>
            </a:r>
            <a:endParaRPr sz="1000">
              <a:solidFill>
                <a:schemeClr val="lt2"/>
              </a:solidFill>
            </a:endParaRPr>
          </a:p>
        </p:txBody>
      </p:sp>
      <p:sp>
        <p:nvSpPr>
          <p:cNvPr id="8019" name="Google Shape;8019;p451"/>
          <p:cNvSpPr/>
          <p:nvPr/>
        </p:nvSpPr>
        <p:spPr>
          <a:xfrm>
            <a:off x="5205750" y="2901200"/>
            <a:ext cx="3782700" cy="572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Load/fetch instruction </a:t>
            </a:r>
            <a:endParaRPr/>
          </a:p>
        </p:txBody>
      </p:sp>
      <p:sp>
        <p:nvSpPr>
          <p:cNvPr id="461" name="Google Shape;461;p56"/>
          <p:cNvSpPr txBox="1"/>
          <p:nvPr/>
        </p:nvSpPr>
        <p:spPr>
          <a:xfrm>
            <a:off x="1156704" y="4485875"/>
            <a:ext cx="23532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(in memory)</a:t>
            </a:r>
            <a:endParaRPr sz="1800">
              <a:solidFill>
                <a:schemeClr val="lt2"/>
              </a:solidFill>
            </a:endParaRPr>
          </a:p>
        </p:txBody>
      </p:sp>
      <p:sp>
        <p:nvSpPr>
          <p:cNvPr id="462" name="Google Shape;462;p56"/>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56"/>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464" name="Google Shape;464;p56"/>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56"/>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56"/>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56"/>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68" name="Google Shape;468;p56"/>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56"/>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470" name="Google Shape;470;p56"/>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471" name="Google Shape;471;p56"/>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472" name="Google Shape;472;p56"/>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473" name="Google Shape;473;p56"/>
          <p:cNvSpPr txBox="1"/>
          <p:nvPr/>
        </p:nvSpPr>
        <p:spPr>
          <a:xfrm>
            <a:off x="5781026" y="19922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474" name="Google Shape;474;p56"/>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475" name="Google Shape;475;p56"/>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476" name="Google Shape;476;p56"/>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477" name="Google Shape;477;p56"/>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478" name="Google Shape;478;p56"/>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479" name="Google Shape;479;p56"/>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0xaabbcc00</a:t>
            </a:r>
            <a:endParaRPr>
              <a:solidFill>
                <a:schemeClr val="dk2"/>
              </a:solidFill>
            </a:endParaRPr>
          </a:p>
        </p:txBody>
      </p:sp>
      <p:sp>
        <p:nvSpPr>
          <p:cNvPr id="480" name="Google Shape;480;p56"/>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481" name="Google Shape;481;p56"/>
          <p:cNvPicPr preferRelativeResize="0"/>
          <p:nvPr/>
        </p:nvPicPr>
        <p:blipFill rotWithShape="1">
          <a:blip r:embed="rId3">
            <a:alphaModFix/>
          </a:blip>
          <a:srcRect b="75653" l="12020" r="39800" t="0"/>
          <a:stretch/>
        </p:blipFill>
        <p:spPr>
          <a:xfrm>
            <a:off x="6507425" y="1550775"/>
            <a:ext cx="1096899" cy="235350"/>
          </a:xfrm>
          <a:prstGeom prst="rect">
            <a:avLst/>
          </a:prstGeom>
          <a:noFill/>
          <a:ln>
            <a:noFill/>
          </a:ln>
        </p:spPr>
      </p:pic>
      <p:cxnSp>
        <p:nvCxnSpPr>
          <p:cNvPr id="482" name="Google Shape;482;p56"/>
          <p:cNvCxnSpPr>
            <a:endCxn id="481" idx="1"/>
          </p:cNvCxnSpPr>
          <p:nvPr/>
        </p:nvCxnSpPr>
        <p:spPr>
          <a:xfrm flipH="1" rot="10800000">
            <a:off x="3019325" y="1668450"/>
            <a:ext cx="3488100" cy="2474400"/>
          </a:xfrm>
          <a:prstGeom prst="straightConnector1">
            <a:avLst/>
          </a:prstGeom>
          <a:noFill/>
          <a:ln cap="flat" cmpd="sng" w="9525">
            <a:solidFill>
              <a:srgbClr val="FF00FF"/>
            </a:solidFill>
            <a:prstDash val="solid"/>
            <a:round/>
            <a:headEnd len="med" w="med" type="none"/>
            <a:tailEnd len="med" w="med" type="triangle"/>
          </a:ln>
        </p:spPr>
      </p:cxnSp>
      <p:pic>
        <p:nvPicPr>
          <p:cNvPr id="483" name="Google Shape;483;p56"/>
          <p:cNvPicPr preferRelativeResize="0"/>
          <p:nvPr/>
        </p:nvPicPr>
        <p:blipFill>
          <a:blip r:embed="rId4">
            <a:alphaModFix/>
          </a:blip>
          <a:stretch>
            <a:fillRect/>
          </a:stretch>
        </p:blipFill>
        <p:spPr>
          <a:xfrm>
            <a:off x="851400" y="3301925"/>
            <a:ext cx="2153675" cy="1043600"/>
          </a:xfrm>
          <a:prstGeom prst="rect">
            <a:avLst/>
          </a:prstGeom>
          <a:noFill/>
          <a:ln>
            <a:noFill/>
          </a:ln>
        </p:spPr>
      </p:pic>
      <p:sp>
        <p:nvSpPr>
          <p:cNvPr id="484" name="Google Shape;484;p56"/>
          <p:cNvSpPr txBox="1"/>
          <p:nvPr/>
        </p:nvSpPr>
        <p:spPr>
          <a:xfrm>
            <a:off x="4086276" y="1938450"/>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Memory read!</a:t>
            </a:r>
            <a:endParaRPr sz="1800">
              <a:solidFill>
                <a:schemeClr val="lt2"/>
              </a:solidFill>
            </a:endParaRPr>
          </a:p>
        </p:txBody>
      </p:sp>
      <p:cxnSp>
        <p:nvCxnSpPr>
          <p:cNvPr id="485" name="Google Shape;485;p56"/>
          <p:cNvCxnSpPr/>
          <p:nvPr/>
        </p:nvCxnSpPr>
        <p:spPr>
          <a:xfrm flipH="1">
            <a:off x="2010775" y="421400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486" name="Google Shape;486;p56"/>
          <p:cNvSpPr txBox="1"/>
          <p:nvPr/>
        </p:nvSpPr>
        <p:spPr>
          <a:xfrm>
            <a:off x="2640176" y="400637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3" name="Shape 8023"/>
        <p:cNvGrpSpPr/>
        <p:nvPr/>
      </p:nvGrpSpPr>
      <p:grpSpPr>
        <a:xfrm>
          <a:off x="0" y="0"/>
          <a:ext cx="0" cy="0"/>
          <a:chOff x="0" y="0"/>
          <a:chExt cx="0" cy="0"/>
        </a:xfrm>
      </p:grpSpPr>
      <p:sp>
        <p:nvSpPr>
          <p:cNvPr id="8024" name="Google Shape;8024;p45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Virtualization</a:t>
            </a:r>
            <a:endParaRPr/>
          </a:p>
        </p:txBody>
      </p:sp>
      <p:sp>
        <p:nvSpPr>
          <p:cNvPr id="8025" name="Google Shape;8025;p452"/>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Many OS on top of One base OS</a:t>
            </a:r>
            <a:endParaRPr sz="2200"/>
          </a:p>
          <a:p>
            <a:pPr indent="-368300" lvl="0" marL="457200" rtl="0" algn="l">
              <a:spcBef>
                <a:spcPts val="0"/>
              </a:spcBef>
              <a:spcAft>
                <a:spcPts val="0"/>
              </a:spcAft>
              <a:buSzPts val="2200"/>
              <a:buChar char="●"/>
            </a:pPr>
            <a:r>
              <a:rPr lang="en" sz="2200"/>
              <a:t>Hypervisor controls upper OS</a:t>
            </a:r>
            <a:endParaRPr sz="2200"/>
          </a:p>
          <a:p>
            <a:pPr indent="-368300" lvl="0" marL="457200" rtl="0" algn="l">
              <a:spcBef>
                <a:spcPts val="0"/>
              </a:spcBef>
              <a:spcAft>
                <a:spcPts val="0"/>
              </a:spcAft>
              <a:buSzPts val="2200"/>
              <a:buChar char="●"/>
            </a:pPr>
            <a:r>
              <a:rPr lang="en" sz="2200"/>
              <a:t>Proxies syscalls to lower kernel</a:t>
            </a:r>
            <a:endParaRPr sz="2200"/>
          </a:p>
          <a:p>
            <a:pPr indent="-368300" lvl="0" marL="457200" rtl="0" algn="l">
              <a:spcBef>
                <a:spcPts val="0"/>
              </a:spcBef>
              <a:spcAft>
                <a:spcPts val="0"/>
              </a:spcAft>
              <a:buSzPts val="2200"/>
              <a:buChar char="●"/>
            </a:pPr>
            <a:r>
              <a:rPr lang="en" sz="2200"/>
              <a:t>Full isolation but lots of </a:t>
            </a:r>
            <a:r>
              <a:rPr lang="en" sz="2200"/>
              <a:t>redundancy</a:t>
            </a:r>
            <a:endParaRPr sz="2200"/>
          </a:p>
        </p:txBody>
      </p:sp>
      <p:sp>
        <p:nvSpPr>
          <p:cNvPr id="8026" name="Google Shape;8026;p452"/>
          <p:cNvSpPr/>
          <p:nvPr/>
        </p:nvSpPr>
        <p:spPr>
          <a:xfrm>
            <a:off x="5205750" y="1755800"/>
            <a:ext cx="37827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Base OS tools</a:t>
            </a:r>
            <a:endParaRPr/>
          </a:p>
        </p:txBody>
      </p:sp>
      <p:sp>
        <p:nvSpPr>
          <p:cNvPr id="8027" name="Google Shape;8027;p452"/>
          <p:cNvSpPr/>
          <p:nvPr/>
        </p:nvSpPr>
        <p:spPr>
          <a:xfrm>
            <a:off x="5205750" y="1183100"/>
            <a:ext cx="3782700" cy="572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Hypervisor (software)</a:t>
            </a:r>
            <a:endParaRPr/>
          </a:p>
        </p:txBody>
      </p:sp>
      <p:sp>
        <p:nvSpPr>
          <p:cNvPr id="8028" name="Google Shape;8028;p452"/>
          <p:cNvSpPr/>
          <p:nvPr/>
        </p:nvSpPr>
        <p:spPr>
          <a:xfrm>
            <a:off x="5205750" y="610400"/>
            <a:ext cx="1260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 OS1</a:t>
            </a:r>
            <a:endParaRPr/>
          </a:p>
        </p:txBody>
      </p:sp>
      <p:sp>
        <p:nvSpPr>
          <p:cNvPr id="8029" name="Google Shape;8029;p452"/>
          <p:cNvSpPr/>
          <p:nvPr/>
        </p:nvSpPr>
        <p:spPr>
          <a:xfrm>
            <a:off x="6466650" y="610400"/>
            <a:ext cx="1260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 </a:t>
            </a:r>
            <a:r>
              <a:rPr lang="en"/>
              <a:t>OS2</a:t>
            </a:r>
            <a:endParaRPr/>
          </a:p>
        </p:txBody>
      </p:sp>
      <p:sp>
        <p:nvSpPr>
          <p:cNvPr id="8030" name="Google Shape;8030;p452"/>
          <p:cNvSpPr/>
          <p:nvPr/>
        </p:nvSpPr>
        <p:spPr>
          <a:xfrm>
            <a:off x="7727550" y="610400"/>
            <a:ext cx="1260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 </a:t>
            </a:r>
            <a:r>
              <a:rPr lang="en"/>
              <a:t>OS3</a:t>
            </a:r>
            <a:endParaRPr/>
          </a:p>
        </p:txBody>
      </p:sp>
      <p:sp>
        <p:nvSpPr>
          <p:cNvPr id="8031" name="Google Shape;8031;p452"/>
          <p:cNvSpPr/>
          <p:nvPr/>
        </p:nvSpPr>
        <p:spPr>
          <a:xfrm>
            <a:off x="5205750" y="2328500"/>
            <a:ext cx="37827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Base </a:t>
            </a:r>
            <a:r>
              <a:rPr lang="en"/>
              <a:t>Kernel</a:t>
            </a:r>
            <a:endParaRPr/>
          </a:p>
        </p:txBody>
      </p:sp>
      <p:sp>
        <p:nvSpPr>
          <p:cNvPr id="8032" name="Google Shape;8032;p452"/>
          <p:cNvSpPr/>
          <p:nvPr/>
        </p:nvSpPr>
        <p:spPr>
          <a:xfrm>
            <a:off x="5205750" y="1006700"/>
            <a:ext cx="1260900" cy="17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3" name="Google Shape;8033;p452"/>
          <p:cNvSpPr/>
          <p:nvPr/>
        </p:nvSpPr>
        <p:spPr>
          <a:xfrm>
            <a:off x="6466650" y="1006700"/>
            <a:ext cx="1260900" cy="17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4" name="Google Shape;8034;p452"/>
          <p:cNvSpPr/>
          <p:nvPr/>
        </p:nvSpPr>
        <p:spPr>
          <a:xfrm>
            <a:off x="7727550" y="1006700"/>
            <a:ext cx="1260900" cy="17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5" name="Google Shape;8035;p452"/>
          <p:cNvSpPr/>
          <p:nvPr/>
        </p:nvSpPr>
        <p:spPr>
          <a:xfrm>
            <a:off x="5205750" y="2901200"/>
            <a:ext cx="3782700" cy="572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9" name="Shape 8039"/>
        <p:cNvGrpSpPr/>
        <p:nvPr/>
      </p:nvGrpSpPr>
      <p:grpSpPr>
        <a:xfrm>
          <a:off x="0" y="0"/>
          <a:ext cx="0" cy="0"/>
          <a:chOff x="0" y="0"/>
          <a:chExt cx="0" cy="0"/>
        </a:xfrm>
      </p:grpSpPr>
      <p:sp>
        <p:nvSpPr>
          <p:cNvPr id="8040" name="Google Shape;8040;p453"/>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Virtualization</a:t>
            </a:r>
            <a:endParaRPr/>
          </a:p>
        </p:txBody>
      </p:sp>
      <p:sp>
        <p:nvSpPr>
          <p:cNvPr id="8041" name="Google Shape;8041;p453"/>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Can limit CPU/Memory for each VM</a:t>
            </a:r>
            <a:endParaRPr sz="2200"/>
          </a:p>
          <a:p>
            <a:pPr indent="-368300" lvl="0" marL="457200" rtl="0" algn="l">
              <a:spcBef>
                <a:spcPts val="0"/>
              </a:spcBef>
              <a:spcAft>
                <a:spcPts val="0"/>
              </a:spcAft>
              <a:buSzPts val="2200"/>
              <a:buChar char="●"/>
            </a:pPr>
            <a:r>
              <a:rPr lang="en" sz="2200"/>
              <a:t>E.g. </a:t>
            </a:r>
            <a:r>
              <a:rPr lang="en" sz="2200"/>
              <a:t>VMWare Oracle </a:t>
            </a:r>
            <a:r>
              <a:rPr lang="en" sz="2200"/>
              <a:t>virtualbox</a:t>
            </a:r>
            <a:endParaRPr sz="2200"/>
          </a:p>
        </p:txBody>
      </p:sp>
      <p:pic>
        <p:nvPicPr>
          <p:cNvPr id="8042" name="Google Shape;8042;p453"/>
          <p:cNvPicPr preferRelativeResize="0"/>
          <p:nvPr/>
        </p:nvPicPr>
        <p:blipFill>
          <a:blip r:embed="rId3">
            <a:alphaModFix/>
          </a:blip>
          <a:stretch>
            <a:fillRect/>
          </a:stretch>
        </p:blipFill>
        <p:spPr>
          <a:xfrm>
            <a:off x="5546475" y="1220200"/>
            <a:ext cx="2774150" cy="2774150"/>
          </a:xfrm>
          <a:prstGeom prst="rect">
            <a:avLst/>
          </a:prstGeom>
          <a:noFill/>
          <a:ln>
            <a:noFill/>
          </a:ln>
        </p:spPr>
      </p:pic>
      <p:sp>
        <p:nvSpPr>
          <p:cNvPr id="8043" name="Google Shape;8043;p453"/>
          <p:cNvSpPr txBox="1"/>
          <p:nvPr/>
        </p:nvSpPr>
        <p:spPr>
          <a:xfrm>
            <a:off x="6846450" y="4866600"/>
            <a:ext cx="231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7" name="Shape 8047"/>
        <p:cNvGrpSpPr/>
        <p:nvPr/>
      </p:nvGrpSpPr>
      <p:grpSpPr>
        <a:xfrm>
          <a:off x="0" y="0"/>
          <a:ext cx="0" cy="0"/>
          <a:chOff x="0" y="0"/>
          <a:chExt cx="0" cy="0"/>
        </a:xfrm>
      </p:grpSpPr>
      <p:sp>
        <p:nvSpPr>
          <p:cNvPr id="8048" name="Google Shape;8048;p454"/>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Containerization</a:t>
            </a:r>
            <a:endParaRPr/>
          </a:p>
        </p:txBody>
      </p:sp>
      <p:sp>
        <p:nvSpPr>
          <p:cNvPr id="8049" name="Google Shape;8049;p454"/>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Containers isolated by namespace</a:t>
            </a:r>
            <a:endParaRPr sz="2200"/>
          </a:p>
          <a:p>
            <a:pPr indent="-349250" lvl="1" marL="914400" rtl="0" algn="l">
              <a:spcBef>
                <a:spcPts val="0"/>
              </a:spcBef>
              <a:spcAft>
                <a:spcPts val="0"/>
              </a:spcAft>
              <a:buSzPts val="1900"/>
              <a:buChar char="○"/>
            </a:pPr>
            <a:r>
              <a:rPr lang="en" sz="1900"/>
              <a:t>Mount fs namespace</a:t>
            </a:r>
            <a:endParaRPr sz="1900"/>
          </a:p>
          <a:p>
            <a:pPr indent="-349250" lvl="1" marL="914400" rtl="0" algn="l">
              <a:spcBef>
                <a:spcPts val="0"/>
              </a:spcBef>
              <a:spcAft>
                <a:spcPts val="0"/>
              </a:spcAft>
              <a:buSzPts val="1900"/>
              <a:buChar char="○"/>
            </a:pPr>
            <a:r>
              <a:rPr lang="en" sz="1900"/>
              <a:t>Network namespace</a:t>
            </a:r>
            <a:endParaRPr sz="1900"/>
          </a:p>
          <a:p>
            <a:pPr indent="-349250" lvl="1" marL="914400" rtl="0" algn="l">
              <a:spcBef>
                <a:spcPts val="0"/>
              </a:spcBef>
              <a:spcAft>
                <a:spcPts val="0"/>
              </a:spcAft>
              <a:buSzPts val="1900"/>
              <a:buChar char="○"/>
            </a:pPr>
            <a:r>
              <a:rPr lang="en" sz="1900"/>
              <a:t>Process namespace</a:t>
            </a:r>
            <a:endParaRPr sz="1900"/>
          </a:p>
          <a:p>
            <a:pPr indent="-349250" lvl="0" marL="457200" rtl="0" algn="l">
              <a:spcBef>
                <a:spcPts val="0"/>
              </a:spcBef>
              <a:spcAft>
                <a:spcPts val="0"/>
              </a:spcAft>
              <a:buSzPts val="1900"/>
              <a:buChar char="●"/>
            </a:pPr>
            <a:r>
              <a:rPr lang="en" sz="1900"/>
              <a:t>Limited by cgroups </a:t>
            </a:r>
            <a:endParaRPr sz="1900"/>
          </a:p>
          <a:p>
            <a:pPr indent="-349250" lvl="1" marL="914400" rtl="0" algn="l">
              <a:spcBef>
                <a:spcPts val="0"/>
              </a:spcBef>
              <a:spcAft>
                <a:spcPts val="0"/>
              </a:spcAft>
              <a:buSzPts val="1900"/>
              <a:buChar char="○"/>
            </a:pPr>
            <a:r>
              <a:rPr lang="en" sz="1900"/>
              <a:t>CPU/Memory usage</a:t>
            </a:r>
            <a:endParaRPr sz="1900"/>
          </a:p>
          <a:p>
            <a:pPr indent="-368300" lvl="0" marL="457200" rtl="0" algn="l">
              <a:spcBef>
                <a:spcPts val="0"/>
              </a:spcBef>
              <a:spcAft>
                <a:spcPts val="0"/>
              </a:spcAft>
              <a:buSzPts val="2200"/>
              <a:buChar char="●"/>
            </a:pPr>
            <a:r>
              <a:rPr lang="en" sz="2200"/>
              <a:t>All containers share kernel!</a:t>
            </a:r>
            <a:endParaRPr sz="2200"/>
          </a:p>
          <a:p>
            <a:pPr indent="-368300" lvl="0" marL="457200" rtl="0" algn="l">
              <a:spcBef>
                <a:spcPts val="0"/>
              </a:spcBef>
              <a:spcAft>
                <a:spcPts val="0"/>
              </a:spcAft>
              <a:buSzPts val="2200"/>
              <a:buChar char="●"/>
            </a:pPr>
            <a:r>
              <a:rPr lang="en" sz="2200"/>
              <a:t>E.g. docker</a:t>
            </a:r>
            <a:endParaRPr sz="2200"/>
          </a:p>
        </p:txBody>
      </p:sp>
      <p:sp>
        <p:nvSpPr>
          <p:cNvPr id="8050" name="Google Shape;8050;p454"/>
          <p:cNvSpPr/>
          <p:nvPr/>
        </p:nvSpPr>
        <p:spPr>
          <a:xfrm>
            <a:off x="5205750" y="1755800"/>
            <a:ext cx="37827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Base OS tools</a:t>
            </a:r>
            <a:endParaRPr/>
          </a:p>
        </p:txBody>
      </p:sp>
      <p:sp>
        <p:nvSpPr>
          <p:cNvPr id="8051" name="Google Shape;8051;p454"/>
          <p:cNvSpPr/>
          <p:nvPr/>
        </p:nvSpPr>
        <p:spPr>
          <a:xfrm>
            <a:off x="5205750" y="1183100"/>
            <a:ext cx="1260900" cy="5727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Container1</a:t>
            </a:r>
            <a:endParaRPr/>
          </a:p>
        </p:txBody>
      </p:sp>
      <p:sp>
        <p:nvSpPr>
          <p:cNvPr id="8052" name="Google Shape;8052;p454"/>
          <p:cNvSpPr/>
          <p:nvPr/>
        </p:nvSpPr>
        <p:spPr>
          <a:xfrm>
            <a:off x="6466650" y="1183100"/>
            <a:ext cx="1260900" cy="5727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Container2</a:t>
            </a:r>
            <a:endParaRPr/>
          </a:p>
        </p:txBody>
      </p:sp>
      <p:sp>
        <p:nvSpPr>
          <p:cNvPr id="8053" name="Google Shape;8053;p454"/>
          <p:cNvSpPr/>
          <p:nvPr/>
        </p:nvSpPr>
        <p:spPr>
          <a:xfrm>
            <a:off x="7727550" y="1183100"/>
            <a:ext cx="1260900" cy="5727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Container3</a:t>
            </a:r>
            <a:endParaRPr/>
          </a:p>
        </p:txBody>
      </p:sp>
      <p:sp>
        <p:nvSpPr>
          <p:cNvPr id="8054" name="Google Shape;8054;p454"/>
          <p:cNvSpPr/>
          <p:nvPr/>
        </p:nvSpPr>
        <p:spPr>
          <a:xfrm>
            <a:off x="5205750" y="2328500"/>
            <a:ext cx="37827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Base Kernel</a:t>
            </a:r>
            <a:endParaRPr/>
          </a:p>
        </p:txBody>
      </p:sp>
      <p:sp>
        <p:nvSpPr>
          <p:cNvPr id="8055" name="Google Shape;8055;p454"/>
          <p:cNvSpPr/>
          <p:nvPr/>
        </p:nvSpPr>
        <p:spPr>
          <a:xfrm>
            <a:off x="5205750" y="2901200"/>
            <a:ext cx="3782700" cy="572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9" name="Shape 8059"/>
        <p:cNvGrpSpPr/>
        <p:nvPr/>
      </p:nvGrpSpPr>
      <p:grpSpPr>
        <a:xfrm>
          <a:off x="0" y="0"/>
          <a:ext cx="0" cy="0"/>
          <a:chOff x="0" y="0"/>
          <a:chExt cx="0" cy="0"/>
        </a:xfrm>
      </p:grpSpPr>
      <p:sp>
        <p:nvSpPr>
          <p:cNvPr id="8060" name="Google Shape;8060;p455"/>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namespace</a:t>
            </a:r>
            <a:endParaRPr/>
          </a:p>
        </p:txBody>
      </p:sp>
      <p:sp>
        <p:nvSpPr>
          <p:cNvPr id="8061" name="Google Shape;8061;p455"/>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feature for isolation</a:t>
            </a:r>
            <a:endParaRPr sz="2200"/>
          </a:p>
          <a:p>
            <a:pPr indent="-368300" lvl="0" marL="457200" rtl="0" algn="l">
              <a:spcBef>
                <a:spcPts val="0"/>
              </a:spcBef>
              <a:spcAft>
                <a:spcPts val="0"/>
              </a:spcAft>
              <a:buSzPts val="2200"/>
              <a:buChar char="●"/>
            </a:pPr>
            <a:r>
              <a:rPr lang="en" sz="2200"/>
              <a:t>Mount namespace -&gt; isolates mounts</a:t>
            </a:r>
            <a:endParaRPr sz="2200"/>
          </a:p>
          <a:p>
            <a:pPr indent="-368300" lvl="0" marL="457200" rtl="0" algn="l">
              <a:spcBef>
                <a:spcPts val="0"/>
              </a:spcBef>
              <a:spcAft>
                <a:spcPts val="0"/>
              </a:spcAft>
              <a:buSzPts val="2200"/>
              <a:buChar char="●"/>
            </a:pPr>
            <a:r>
              <a:rPr lang="en" sz="2200"/>
              <a:t>PID namespace -&gt; isolates processes</a:t>
            </a:r>
            <a:endParaRPr sz="2200"/>
          </a:p>
          <a:p>
            <a:pPr indent="-368300" lvl="0" marL="457200" rtl="0" algn="l">
              <a:spcBef>
                <a:spcPts val="0"/>
              </a:spcBef>
              <a:spcAft>
                <a:spcPts val="0"/>
              </a:spcAft>
              <a:buSzPts val="2200"/>
              <a:buChar char="●"/>
            </a:pPr>
            <a:r>
              <a:rPr lang="en" sz="2200"/>
              <a:t>NIC namespace -&gt; isolates networks</a:t>
            </a:r>
            <a:endParaRPr sz="2200"/>
          </a:p>
        </p:txBody>
      </p:sp>
      <p:sp>
        <p:nvSpPr>
          <p:cNvPr id="8062" name="Google Shape;8062;p455"/>
          <p:cNvSpPr/>
          <p:nvPr/>
        </p:nvSpPr>
        <p:spPr>
          <a:xfrm>
            <a:off x="6112625" y="1735025"/>
            <a:ext cx="2775900" cy="572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Base OS tools</a:t>
            </a:r>
            <a:endParaRPr/>
          </a:p>
        </p:txBody>
      </p:sp>
      <p:sp>
        <p:nvSpPr>
          <p:cNvPr id="8063" name="Google Shape;8063;p455"/>
          <p:cNvSpPr/>
          <p:nvPr/>
        </p:nvSpPr>
        <p:spPr>
          <a:xfrm>
            <a:off x="7963308" y="1162325"/>
            <a:ext cx="925200" cy="5727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Con1</a:t>
            </a:r>
            <a:endParaRPr/>
          </a:p>
        </p:txBody>
      </p:sp>
      <p:sp>
        <p:nvSpPr>
          <p:cNvPr id="8064" name="Google Shape;8064;p455"/>
          <p:cNvSpPr/>
          <p:nvPr/>
        </p:nvSpPr>
        <p:spPr>
          <a:xfrm>
            <a:off x="6112625" y="2307725"/>
            <a:ext cx="27759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Base Kernel</a:t>
            </a:r>
            <a:endParaRPr/>
          </a:p>
        </p:txBody>
      </p:sp>
      <p:sp>
        <p:nvSpPr>
          <p:cNvPr id="8065" name="Google Shape;8065;p455"/>
          <p:cNvSpPr/>
          <p:nvPr/>
        </p:nvSpPr>
        <p:spPr>
          <a:xfrm>
            <a:off x="6112625" y="2880425"/>
            <a:ext cx="2775900" cy="572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Hardware</a:t>
            </a:r>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9" name="Shape 8069"/>
        <p:cNvGrpSpPr/>
        <p:nvPr/>
      </p:nvGrpSpPr>
      <p:grpSpPr>
        <a:xfrm>
          <a:off x="0" y="0"/>
          <a:ext cx="0" cy="0"/>
          <a:chOff x="0" y="0"/>
          <a:chExt cx="0" cy="0"/>
        </a:xfrm>
      </p:grpSpPr>
      <p:sp>
        <p:nvSpPr>
          <p:cNvPr id="8070" name="Google Shape;8070;p456"/>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cgroup</a:t>
            </a:r>
            <a:endParaRPr/>
          </a:p>
        </p:txBody>
      </p:sp>
      <p:sp>
        <p:nvSpPr>
          <p:cNvPr id="8071" name="Google Shape;8071;p456"/>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Control group kernel feature</a:t>
            </a:r>
            <a:endParaRPr sz="2200"/>
          </a:p>
          <a:p>
            <a:pPr indent="-368300" lvl="0" marL="457200" rtl="0" algn="l">
              <a:spcBef>
                <a:spcPts val="0"/>
              </a:spcBef>
              <a:spcAft>
                <a:spcPts val="0"/>
              </a:spcAft>
              <a:buSzPts val="2200"/>
              <a:buChar char="●"/>
            </a:pPr>
            <a:r>
              <a:rPr lang="en" sz="2200"/>
              <a:t>Assigns certain cpu and memory to processes</a:t>
            </a:r>
            <a:endParaRPr sz="2200"/>
          </a:p>
          <a:p>
            <a:pPr indent="-368300" lvl="0" marL="457200" rtl="0" algn="l">
              <a:spcBef>
                <a:spcPts val="0"/>
              </a:spcBef>
              <a:spcAft>
                <a:spcPts val="0"/>
              </a:spcAft>
              <a:buSzPts val="2200"/>
              <a:buChar char="●"/>
            </a:pPr>
            <a:r>
              <a:rPr lang="en" sz="2200"/>
              <a:t>So that containers can’t starve others </a:t>
            </a:r>
            <a:endParaRPr sz="2200"/>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5" name="Shape 8075"/>
        <p:cNvGrpSpPr/>
        <p:nvPr/>
      </p:nvGrpSpPr>
      <p:grpSpPr>
        <a:xfrm>
          <a:off x="0" y="0"/>
          <a:ext cx="0" cy="0"/>
          <a:chOff x="0" y="0"/>
          <a:chExt cx="0" cy="0"/>
        </a:xfrm>
      </p:grpSpPr>
      <p:sp>
        <p:nvSpPr>
          <p:cNvPr id="8076" name="Google Shape;8076;p457"/>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on a new container</a:t>
            </a:r>
            <a:endParaRPr/>
          </a:p>
        </p:txBody>
      </p:sp>
      <p:sp>
        <p:nvSpPr>
          <p:cNvPr id="8077" name="Google Shape;8077;p457"/>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New namespaces created </a:t>
            </a:r>
            <a:endParaRPr sz="2200"/>
          </a:p>
          <a:p>
            <a:pPr indent="-368300" lvl="0" marL="457200" rtl="0" algn="l">
              <a:spcBef>
                <a:spcPts val="0"/>
              </a:spcBef>
              <a:spcAft>
                <a:spcPts val="0"/>
              </a:spcAft>
              <a:buSzPts val="2200"/>
              <a:buChar char="●"/>
            </a:pPr>
            <a:r>
              <a:rPr lang="en" sz="2200"/>
              <a:t>It can only see what is mounted</a:t>
            </a:r>
            <a:endParaRPr sz="2200"/>
          </a:p>
          <a:p>
            <a:pPr indent="-368300" lvl="0" marL="457200" rtl="0" algn="l">
              <a:spcBef>
                <a:spcPts val="0"/>
              </a:spcBef>
              <a:spcAft>
                <a:spcPts val="0"/>
              </a:spcAft>
              <a:buSzPts val="2200"/>
              <a:buChar char="●"/>
            </a:pPr>
            <a:r>
              <a:rPr lang="en" sz="2200"/>
              <a:t>Usually a directory in host is created</a:t>
            </a:r>
            <a:endParaRPr sz="2200"/>
          </a:p>
          <a:p>
            <a:pPr indent="-368300" lvl="0" marL="457200" rtl="0" algn="l">
              <a:spcBef>
                <a:spcPts val="0"/>
              </a:spcBef>
              <a:spcAft>
                <a:spcPts val="0"/>
              </a:spcAft>
              <a:buSzPts val="2200"/>
              <a:buChar char="●"/>
            </a:pPr>
            <a:r>
              <a:rPr lang="en" sz="2200"/>
              <a:t>Container gets 1 mount to that directory</a:t>
            </a:r>
            <a:endParaRPr sz="2200"/>
          </a:p>
          <a:p>
            <a:pPr indent="-368300" lvl="0" marL="457200" rtl="0" algn="l">
              <a:spcBef>
                <a:spcPts val="0"/>
              </a:spcBef>
              <a:spcAft>
                <a:spcPts val="0"/>
              </a:spcAft>
              <a:buSzPts val="2200"/>
              <a:buChar char="●"/>
            </a:pPr>
            <a:r>
              <a:rPr lang="en" sz="2200"/>
              <a:t>Can’t see </a:t>
            </a:r>
            <a:r>
              <a:rPr lang="en" sz="2200"/>
              <a:t>anything</a:t>
            </a:r>
            <a:r>
              <a:rPr lang="en" sz="2200"/>
              <a:t> else</a:t>
            </a:r>
            <a:endParaRPr sz="2200"/>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1" name="Shape 8081"/>
        <p:cNvGrpSpPr/>
        <p:nvPr/>
      </p:nvGrpSpPr>
      <p:grpSpPr>
        <a:xfrm>
          <a:off x="0" y="0"/>
          <a:ext cx="0" cy="0"/>
          <a:chOff x="0" y="0"/>
          <a:chExt cx="0" cy="0"/>
        </a:xfrm>
      </p:grpSpPr>
      <p:sp>
        <p:nvSpPr>
          <p:cNvPr id="8082" name="Google Shape;8082;p458"/>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on a new container</a:t>
            </a:r>
            <a:endParaRPr/>
          </a:p>
        </p:txBody>
      </p:sp>
      <p:sp>
        <p:nvSpPr>
          <p:cNvPr id="8083" name="Google Shape;8083;p458"/>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OS </a:t>
            </a:r>
            <a:r>
              <a:rPr lang="en" sz="2200"/>
              <a:t>necessary</a:t>
            </a:r>
            <a:r>
              <a:rPr lang="en" sz="2200"/>
              <a:t> tools are loaded</a:t>
            </a:r>
            <a:endParaRPr sz="2200"/>
          </a:p>
          <a:p>
            <a:pPr indent="-368300" lvl="0" marL="457200" rtl="0" algn="l">
              <a:spcBef>
                <a:spcPts val="0"/>
              </a:spcBef>
              <a:spcAft>
                <a:spcPts val="0"/>
              </a:spcAft>
              <a:buSzPts val="2200"/>
              <a:buChar char="●"/>
            </a:pPr>
            <a:r>
              <a:rPr lang="en" sz="2200"/>
              <a:t>E.g. </a:t>
            </a:r>
            <a:r>
              <a:rPr lang="en" sz="2200"/>
              <a:t>ubuntu</a:t>
            </a:r>
            <a:r>
              <a:rPr lang="en" sz="2200"/>
              <a:t> apt-get, ifconfig etc.</a:t>
            </a:r>
            <a:endParaRPr sz="2200"/>
          </a:p>
          <a:p>
            <a:pPr indent="-368300" lvl="0" marL="457200" rtl="0" algn="l">
              <a:spcBef>
                <a:spcPts val="0"/>
              </a:spcBef>
              <a:spcAft>
                <a:spcPts val="0"/>
              </a:spcAft>
              <a:buSzPts val="2200"/>
              <a:buChar char="●"/>
            </a:pPr>
            <a:r>
              <a:rPr lang="en" sz="2200"/>
              <a:t>Then user code/processes are loaded</a:t>
            </a:r>
            <a:endParaRPr sz="2200"/>
          </a:p>
          <a:p>
            <a:pPr indent="-368300" lvl="1" marL="914400" rtl="0" algn="l">
              <a:spcBef>
                <a:spcPts val="0"/>
              </a:spcBef>
              <a:spcAft>
                <a:spcPts val="0"/>
              </a:spcAft>
              <a:buSzPts val="2200"/>
              <a:buChar char="○"/>
            </a:pPr>
            <a:r>
              <a:rPr lang="en" sz="2200"/>
              <a:t>E.g. node</a:t>
            </a:r>
            <a:endParaRPr sz="2200"/>
          </a:p>
          <a:p>
            <a:pPr indent="-368300" lvl="0" marL="457200" rtl="0" algn="l">
              <a:spcBef>
                <a:spcPts val="0"/>
              </a:spcBef>
              <a:spcAft>
                <a:spcPts val="0"/>
              </a:spcAft>
              <a:buSzPts val="2200"/>
              <a:buChar char="●"/>
            </a:pPr>
            <a:r>
              <a:rPr lang="en" sz="2200"/>
              <a:t>But there is a better way</a:t>
            </a:r>
            <a:endParaRPr sz="2200"/>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7" name="Shape 8087"/>
        <p:cNvGrpSpPr/>
        <p:nvPr/>
      </p:nvGrpSpPr>
      <p:grpSpPr>
        <a:xfrm>
          <a:off x="0" y="0"/>
          <a:ext cx="0" cy="0"/>
          <a:chOff x="0" y="0"/>
          <a:chExt cx="0" cy="0"/>
        </a:xfrm>
      </p:grpSpPr>
      <p:sp>
        <p:nvSpPr>
          <p:cNvPr id="8088" name="Google Shape;8088;p459"/>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overlayfs</a:t>
            </a:r>
            <a:endParaRPr/>
          </a:p>
        </p:txBody>
      </p:sp>
      <p:sp>
        <p:nvSpPr>
          <p:cNvPr id="8089" name="Google Shape;8089;p459"/>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new container gets its copy of base OS tools</a:t>
            </a:r>
            <a:endParaRPr sz="2200"/>
          </a:p>
          <a:p>
            <a:pPr indent="-368300" lvl="0" marL="457200" rtl="0" algn="l">
              <a:spcBef>
                <a:spcPts val="0"/>
              </a:spcBef>
              <a:spcAft>
                <a:spcPts val="0"/>
              </a:spcAft>
              <a:buSzPts val="2200"/>
              <a:buChar char="●"/>
            </a:pPr>
            <a:r>
              <a:rPr lang="en" sz="2200"/>
              <a:t>This will quickly run the disk out</a:t>
            </a:r>
            <a:endParaRPr sz="2200"/>
          </a:p>
          <a:p>
            <a:pPr indent="-368300" lvl="0" marL="457200" rtl="0" algn="l">
              <a:spcBef>
                <a:spcPts val="0"/>
              </a:spcBef>
              <a:spcAft>
                <a:spcPts val="0"/>
              </a:spcAft>
              <a:buSzPts val="2200"/>
              <a:buChar char="●"/>
            </a:pPr>
            <a:r>
              <a:rPr lang="en" sz="2200"/>
              <a:t>Meet overlay fs</a:t>
            </a:r>
            <a:endParaRPr sz="2200"/>
          </a:p>
          <a:p>
            <a:pPr indent="-368300" lvl="0" marL="457200" rtl="0" algn="l">
              <a:spcBef>
                <a:spcPts val="0"/>
              </a:spcBef>
              <a:spcAft>
                <a:spcPts val="0"/>
              </a:spcAft>
              <a:buSzPts val="2200"/>
              <a:buChar char="●"/>
            </a:pPr>
            <a:r>
              <a:rPr lang="en" sz="2200"/>
              <a:t>Base layer os is read only (shared)</a:t>
            </a:r>
            <a:endParaRPr sz="2200"/>
          </a:p>
          <a:p>
            <a:pPr indent="-368300" lvl="0" marL="457200" rtl="0" algn="l">
              <a:spcBef>
                <a:spcPts val="0"/>
              </a:spcBef>
              <a:spcAft>
                <a:spcPts val="0"/>
              </a:spcAft>
              <a:buSzPts val="2200"/>
              <a:buChar char="●"/>
            </a:pPr>
            <a:r>
              <a:rPr lang="en" sz="2200"/>
              <a:t>Only changes are maintained</a:t>
            </a:r>
            <a:endParaRPr sz="2200"/>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3" name="Shape 8093"/>
        <p:cNvGrpSpPr/>
        <p:nvPr/>
      </p:nvGrpSpPr>
      <p:grpSpPr>
        <a:xfrm>
          <a:off x="0" y="0"/>
          <a:ext cx="0" cy="0"/>
          <a:chOff x="0" y="0"/>
          <a:chExt cx="0" cy="0"/>
        </a:xfrm>
      </p:grpSpPr>
      <p:sp>
        <p:nvSpPr>
          <p:cNvPr id="8094" name="Google Shape;8094;p460"/>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a:t>
            </a:r>
            <a:endParaRPr/>
          </a:p>
        </p:txBody>
      </p:sp>
      <p:sp>
        <p:nvSpPr>
          <p:cNvPr id="8095" name="Google Shape;8095;p460"/>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new container gets its own NIC namespace</a:t>
            </a:r>
            <a:endParaRPr sz="2200"/>
          </a:p>
          <a:p>
            <a:pPr indent="-368300" lvl="0" marL="457200" rtl="0" algn="l">
              <a:spcBef>
                <a:spcPts val="0"/>
              </a:spcBef>
              <a:spcAft>
                <a:spcPts val="0"/>
              </a:spcAft>
              <a:buSzPts val="2200"/>
              <a:buChar char="●"/>
            </a:pPr>
            <a:r>
              <a:rPr lang="en" sz="2200"/>
              <a:t>Won’t see host NICs (unless </a:t>
            </a:r>
            <a:r>
              <a:rPr lang="en" sz="2200"/>
              <a:t>explicitly</a:t>
            </a:r>
            <a:r>
              <a:rPr lang="en" sz="2200"/>
              <a:t> given) </a:t>
            </a:r>
            <a:endParaRPr sz="2200"/>
          </a:p>
          <a:p>
            <a:pPr indent="-368300" lvl="0" marL="457200" rtl="0" algn="l">
              <a:spcBef>
                <a:spcPts val="0"/>
              </a:spcBef>
              <a:spcAft>
                <a:spcPts val="0"/>
              </a:spcAft>
              <a:buSzPts val="2200"/>
              <a:buChar char="●"/>
            </a:pPr>
            <a:r>
              <a:rPr lang="en" sz="2200"/>
              <a:t>Docker often has one network that adds all container to</a:t>
            </a:r>
            <a:endParaRPr sz="2200"/>
          </a:p>
          <a:p>
            <a:pPr indent="-368300" lvl="0" marL="457200" rtl="0" algn="l">
              <a:spcBef>
                <a:spcPts val="0"/>
              </a:spcBef>
              <a:spcAft>
                <a:spcPts val="0"/>
              </a:spcAft>
              <a:buSzPts val="2200"/>
              <a:buChar char="●"/>
            </a:pPr>
            <a:r>
              <a:rPr lang="en" sz="2200"/>
              <a:t>New container gets a new mac address and get DHCPed</a:t>
            </a:r>
            <a:endParaRPr sz="2200"/>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9" name="Shape 8099"/>
        <p:cNvGrpSpPr/>
        <p:nvPr/>
      </p:nvGrpSpPr>
      <p:grpSpPr>
        <a:xfrm>
          <a:off x="0" y="0"/>
          <a:ext cx="0" cy="0"/>
          <a:chOff x="0" y="0"/>
          <a:chExt cx="0" cy="0"/>
        </a:xfrm>
      </p:grpSpPr>
      <p:sp>
        <p:nvSpPr>
          <p:cNvPr id="8100" name="Google Shape;8100;p461"/>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processes</a:t>
            </a:r>
            <a:endParaRPr/>
          </a:p>
        </p:txBody>
      </p:sp>
      <p:sp>
        <p:nvSpPr>
          <p:cNvPr id="8101" name="Google Shape;8101;p461"/>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New container can spin any number of processes</a:t>
            </a:r>
            <a:endParaRPr sz="2200"/>
          </a:p>
          <a:p>
            <a:pPr indent="-368300" lvl="0" marL="457200" rtl="0" algn="l">
              <a:spcBef>
                <a:spcPts val="0"/>
              </a:spcBef>
              <a:spcAft>
                <a:spcPts val="0"/>
              </a:spcAft>
              <a:buSzPts val="2200"/>
              <a:buChar char="●"/>
            </a:pPr>
            <a:r>
              <a:rPr lang="en" sz="2200"/>
              <a:t>Container can only see its processes </a:t>
            </a:r>
            <a:endParaRPr sz="2200"/>
          </a:p>
          <a:p>
            <a:pPr indent="-368300" lvl="0" marL="457200" rtl="0" algn="l">
              <a:spcBef>
                <a:spcPts val="0"/>
              </a:spcBef>
              <a:spcAft>
                <a:spcPts val="0"/>
              </a:spcAft>
              <a:buSzPts val="2200"/>
              <a:buChar char="●"/>
            </a:pPr>
            <a:r>
              <a:rPr lang="en" sz="2200"/>
              <a:t>PID 1 can exist in all containers, they are isolated </a:t>
            </a:r>
            <a:endParaRPr sz="2200"/>
          </a:p>
          <a:p>
            <a:pPr indent="-368300" lvl="0" marL="457200" rtl="0" algn="l">
              <a:spcBef>
                <a:spcPts val="0"/>
              </a:spcBef>
              <a:spcAft>
                <a:spcPts val="0"/>
              </a:spcAft>
              <a:buSzPts val="2200"/>
              <a:buChar char="●"/>
            </a:pPr>
            <a:r>
              <a:rPr lang="en" sz="2200"/>
              <a:t>Each process has a globalid the base kernel sees</a:t>
            </a:r>
            <a:endParaRPr sz="2200"/>
          </a:p>
          <a:p>
            <a:pPr indent="-368300" lvl="0" marL="457200" rtl="0" algn="l">
              <a:spcBef>
                <a:spcPts val="0"/>
              </a:spcBef>
              <a:spcAft>
                <a:spcPts val="0"/>
              </a:spcAft>
              <a:buSzPts val="2200"/>
              <a:buChar char="●"/>
            </a:pPr>
            <a:r>
              <a:rPr lang="en" sz="2200"/>
              <a:t>PID namespace</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7"/>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Execute Instruction</a:t>
            </a:r>
            <a:endParaRPr/>
          </a:p>
        </p:txBody>
      </p:sp>
      <p:sp>
        <p:nvSpPr>
          <p:cNvPr id="492" name="Google Shape;492;p57"/>
          <p:cNvSpPr txBox="1"/>
          <p:nvPr/>
        </p:nvSpPr>
        <p:spPr>
          <a:xfrm>
            <a:off x="1156704" y="4485875"/>
            <a:ext cx="23532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Process (in memory)</a:t>
            </a:r>
            <a:endParaRPr sz="1800">
              <a:solidFill>
                <a:schemeClr val="lt2"/>
              </a:solidFill>
            </a:endParaRPr>
          </a:p>
        </p:txBody>
      </p:sp>
      <p:sp>
        <p:nvSpPr>
          <p:cNvPr id="493" name="Google Shape;493;p57"/>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57"/>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495" name="Google Shape;495;p57"/>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57"/>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97" name="Google Shape;497;p57"/>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57"/>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99" name="Google Shape;499;p57"/>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57"/>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501" name="Google Shape;501;p57"/>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502" name="Google Shape;502;p57"/>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503" name="Google Shape;503;p57"/>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504" name="Google Shape;504;p57"/>
          <p:cNvSpPr txBox="1"/>
          <p:nvPr/>
        </p:nvSpPr>
        <p:spPr>
          <a:xfrm>
            <a:off x="5781026" y="19922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505" name="Google Shape;505;p57"/>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506" name="Google Shape;506;p57"/>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507" name="Google Shape;507;p57"/>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508" name="Google Shape;508;p57"/>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509" name="Google Shape;509;p57"/>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510" name="Google Shape;510;p57"/>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0xaabbcc00</a:t>
            </a:r>
            <a:endParaRPr>
              <a:solidFill>
                <a:schemeClr val="dk2"/>
              </a:solidFill>
            </a:endParaRPr>
          </a:p>
        </p:txBody>
      </p:sp>
      <p:sp>
        <p:nvSpPr>
          <p:cNvPr id="511" name="Google Shape;511;p57"/>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512" name="Google Shape;512;p57"/>
          <p:cNvPicPr preferRelativeResize="0"/>
          <p:nvPr/>
        </p:nvPicPr>
        <p:blipFill rotWithShape="1">
          <a:blip r:embed="rId3">
            <a:alphaModFix/>
          </a:blip>
          <a:srcRect b="75653" l="12020" r="39800" t="0"/>
          <a:stretch/>
        </p:blipFill>
        <p:spPr>
          <a:xfrm>
            <a:off x="6507425" y="1550775"/>
            <a:ext cx="1096899" cy="235350"/>
          </a:xfrm>
          <a:prstGeom prst="rect">
            <a:avLst/>
          </a:prstGeom>
          <a:noFill/>
          <a:ln>
            <a:noFill/>
          </a:ln>
        </p:spPr>
      </p:pic>
      <p:pic>
        <p:nvPicPr>
          <p:cNvPr id="513" name="Google Shape;513;p57"/>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514" name="Google Shape;514;p57"/>
          <p:cNvCxnSpPr/>
          <p:nvPr/>
        </p:nvCxnSpPr>
        <p:spPr>
          <a:xfrm flipH="1">
            <a:off x="2010775" y="421400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515" name="Google Shape;515;p57"/>
          <p:cNvSpPr txBox="1"/>
          <p:nvPr/>
        </p:nvSpPr>
        <p:spPr>
          <a:xfrm>
            <a:off x="2640176" y="400637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5" name="Shape 8105"/>
        <p:cNvGrpSpPr/>
        <p:nvPr/>
      </p:nvGrpSpPr>
      <p:grpSpPr>
        <a:xfrm>
          <a:off x="0" y="0"/>
          <a:ext cx="0" cy="0"/>
          <a:chOff x="0" y="0"/>
          <a:chExt cx="0" cy="0"/>
        </a:xfrm>
      </p:grpSpPr>
      <p:sp>
        <p:nvSpPr>
          <p:cNvPr id="8106" name="Google Shape;8106;p462"/>
          <p:cNvSpPr txBox="1"/>
          <p:nvPr>
            <p:ph type="title"/>
          </p:nvPr>
        </p:nvSpPr>
        <p:spPr>
          <a:xfrm>
            <a:off x="249225" y="445025"/>
            <a:ext cx="535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8107" name="Google Shape;8107;p462"/>
          <p:cNvSpPr txBox="1"/>
          <p:nvPr>
            <p:ph idx="1" type="body"/>
          </p:nvPr>
        </p:nvSpPr>
        <p:spPr>
          <a:xfrm>
            <a:off x="259500" y="1123400"/>
            <a:ext cx="9708900" cy="264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Hardware</a:t>
            </a:r>
            <a:endParaRPr sz="2200"/>
          </a:p>
          <a:p>
            <a:pPr indent="-368300" lvl="0" marL="457200" rtl="0" algn="l">
              <a:spcBef>
                <a:spcPts val="0"/>
              </a:spcBef>
              <a:spcAft>
                <a:spcPts val="0"/>
              </a:spcAft>
              <a:buSzPts val="2200"/>
              <a:buChar char="●"/>
            </a:pPr>
            <a:r>
              <a:rPr lang="en" sz="2200"/>
              <a:t>Kernel</a:t>
            </a:r>
            <a:endParaRPr sz="2200"/>
          </a:p>
          <a:p>
            <a:pPr indent="-368300" lvl="0" marL="457200" rtl="0" algn="l">
              <a:spcBef>
                <a:spcPts val="0"/>
              </a:spcBef>
              <a:spcAft>
                <a:spcPts val="0"/>
              </a:spcAft>
              <a:buSzPts val="2200"/>
              <a:buChar char="●"/>
            </a:pPr>
            <a:r>
              <a:rPr lang="en" sz="2200"/>
              <a:t>Virtual</a:t>
            </a:r>
            <a:r>
              <a:rPr lang="en" sz="2200"/>
              <a:t> machines</a:t>
            </a:r>
            <a:endParaRPr sz="2200"/>
          </a:p>
          <a:p>
            <a:pPr indent="-368300" lvl="0" marL="457200" rtl="0" algn="l">
              <a:spcBef>
                <a:spcPts val="0"/>
              </a:spcBef>
              <a:spcAft>
                <a:spcPts val="0"/>
              </a:spcAft>
              <a:buSzPts val="2200"/>
              <a:buChar char="●"/>
            </a:pPr>
            <a:r>
              <a:rPr lang="en" sz="2200"/>
              <a:t>Containers</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8"/>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Increment PC</a:t>
            </a:r>
            <a:endParaRPr/>
          </a:p>
        </p:txBody>
      </p:sp>
      <p:sp>
        <p:nvSpPr>
          <p:cNvPr id="521" name="Google Shape;521;p58"/>
          <p:cNvSpPr txBox="1"/>
          <p:nvPr/>
        </p:nvSpPr>
        <p:spPr>
          <a:xfrm>
            <a:off x="248396" y="4474950"/>
            <a:ext cx="48606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We add 4 bytes, that is the size of instruction</a:t>
            </a:r>
            <a:endParaRPr sz="1300">
              <a:solidFill>
                <a:schemeClr val="lt2"/>
              </a:solidFill>
            </a:endParaRPr>
          </a:p>
          <a:p>
            <a:pPr indent="0" lvl="0" marL="0" rtl="0" algn="l">
              <a:spcBef>
                <a:spcPts val="0"/>
              </a:spcBef>
              <a:spcAft>
                <a:spcPts val="0"/>
              </a:spcAft>
              <a:buNone/>
            </a:pPr>
            <a:r>
              <a:rPr lang="en" sz="1300">
                <a:solidFill>
                  <a:schemeClr val="lt2"/>
                </a:solidFill>
              </a:rPr>
              <a:t>Depends on the CPU</a:t>
            </a:r>
            <a:endParaRPr sz="1300">
              <a:solidFill>
                <a:schemeClr val="lt2"/>
              </a:solidFill>
            </a:endParaRPr>
          </a:p>
        </p:txBody>
      </p:sp>
      <p:sp>
        <p:nvSpPr>
          <p:cNvPr id="522" name="Google Shape;522;p58"/>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58"/>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524" name="Google Shape;524;p58"/>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58"/>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26" name="Google Shape;526;p58"/>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58"/>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528" name="Google Shape;528;p58"/>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58"/>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530" name="Google Shape;530;p58"/>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531" name="Google Shape;531;p58"/>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532" name="Google Shape;532;p58"/>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533" name="Google Shape;533;p58"/>
          <p:cNvSpPr txBox="1"/>
          <p:nvPr/>
        </p:nvSpPr>
        <p:spPr>
          <a:xfrm>
            <a:off x="5781026" y="19922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534" name="Google Shape;534;p58"/>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535" name="Google Shape;535;p58"/>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536" name="Google Shape;536;p58"/>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537" name="Google Shape;537;p58"/>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538" name="Google Shape;538;p58"/>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539" name="Google Shape;539;p58"/>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a:t>
            </a:r>
            <a:r>
              <a:rPr b="1" lang="en" sz="900">
                <a:solidFill>
                  <a:schemeClr val="dk2"/>
                </a:solidFill>
              </a:rPr>
              <a:t>04</a:t>
            </a:r>
            <a:endParaRPr b="1">
              <a:solidFill>
                <a:schemeClr val="dk2"/>
              </a:solidFill>
            </a:endParaRPr>
          </a:p>
        </p:txBody>
      </p:sp>
      <p:sp>
        <p:nvSpPr>
          <p:cNvPr id="540" name="Google Shape;540;p58"/>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541" name="Google Shape;541;p58"/>
          <p:cNvPicPr preferRelativeResize="0"/>
          <p:nvPr/>
        </p:nvPicPr>
        <p:blipFill rotWithShape="1">
          <a:blip r:embed="rId3">
            <a:alphaModFix/>
          </a:blip>
          <a:srcRect b="75653" l="12020" r="39800" t="0"/>
          <a:stretch/>
        </p:blipFill>
        <p:spPr>
          <a:xfrm>
            <a:off x="6507425" y="1550775"/>
            <a:ext cx="1096899" cy="235350"/>
          </a:xfrm>
          <a:prstGeom prst="rect">
            <a:avLst/>
          </a:prstGeom>
          <a:noFill/>
          <a:ln>
            <a:noFill/>
          </a:ln>
        </p:spPr>
      </p:pic>
      <p:pic>
        <p:nvPicPr>
          <p:cNvPr id="542" name="Google Shape;542;p58"/>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543" name="Google Shape;543;p58"/>
          <p:cNvCxnSpPr/>
          <p:nvPr/>
        </p:nvCxnSpPr>
        <p:spPr>
          <a:xfrm flipH="1">
            <a:off x="2010775" y="421400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544" name="Google Shape;544;p58"/>
          <p:cNvSpPr txBox="1"/>
          <p:nvPr/>
        </p:nvSpPr>
        <p:spPr>
          <a:xfrm>
            <a:off x="2640175" y="4012642"/>
            <a:ext cx="14115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a:t>
            </a:r>
            <a:r>
              <a:rPr lang="en" sz="1100">
                <a:solidFill>
                  <a:schemeClr val="lt2"/>
                </a:solidFill>
              </a:rPr>
              <a:t>c</a:t>
            </a:r>
            <a:endParaRPr sz="1100">
              <a:solidFill>
                <a:schemeClr val="lt2"/>
              </a:solidFill>
            </a:endParaRPr>
          </a:p>
        </p:txBody>
      </p:sp>
      <p:cxnSp>
        <p:nvCxnSpPr>
          <p:cNvPr id="545" name="Google Shape;545;p58"/>
          <p:cNvCxnSpPr/>
          <p:nvPr/>
        </p:nvCxnSpPr>
        <p:spPr>
          <a:xfrm flipH="1">
            <a:off x="2010775" y="39530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546" name="Google Shape;546;p58"/>
          <p:cNvSpPr txBox="1"/>
          <p:nvPr/>
        </p:nvSpPr>
        <p:spPr>
          <a:xfrm>
            <a:off x="2640175" y="37454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
        <p:nvSpPr>
          <p:cNvPr id="547" name="Google Shape;547;p58"/>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0xaabbcc00</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xit" presetID="10" presetSubtype="0">
                                  <p:stCondLst>
                                    <p:cond delay="0"/>
                                  </p:stCondLst>
                                  <p:childTnLst>
                                    <p:animEffect filter="fade" transition="out">
                                      <p:cBhvr>
                                        <p:cTn dur="1000"/>
                                        <p:tgtEl>
                                          <p:spTgt spid="547"/>
                                        </p:tgtEl>
                                      </p:cBhvr>
                                    </p:animEffect>
                                    <p:set>
                                      <p:cBhvr>
                                        <p:cTn dur="1" fill="hold">
                                          <p:stCondLst>
                                            <p:cond delay="1000"/>
                                          </p:stCondLst>
                                        </p:cTn>
                                        <p:tgtEl>
                                          <p:spTgt spid="54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9"/>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 next instruction</a:t>
            </a:r>
            <a:endParaRPr/>
          </a:p>
        </p:txBody>
      </p:sp>
      <p:sp>
        <p:nvSpPr>
          <p:cNvPr id="553" name="Google Shape;553;p59"/>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59"/>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555" name="Google Shape;555;p59"/>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p59"/>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57" name="Google Shape;557;p59"/>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59"/>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559" name="Google Shape;559;p59"/>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59"/>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561" name="Google Shape;561;p59"/>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562" name="Google Shape;562;p59"/>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563" name="Google Shape;563;p59"/>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564" name="Google Shape;564;p59"/>
          <p:cNvSpPr txBox="1"/>
          <p:nvPr/>
        </p:nvSpPr>
        <p:spPr>
          <a:xfrm>
            <a:off x="5781026" y="1992225"/>
            <a:ext cx="1411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CPU</a:t>
            </a:r>
            <a:endParaRPr sz="1800">
              <a:solidFill>
                <a:schemeClr val="lt2"/>
              </a:solidFill>
            </a:endParaRPr>
          </a:p>
        </p:txBody>
      </p:sp>
      <p:sp>
        <p:nvSpPr>
          <p:cNvPr id="565" name="Google Shape;565;p59"/>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566" name="Google Shape;566;p59"/>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567" name="Google Shape;567;p59"/>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568" name="Google Shape;568;p59"/>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569" name="Google Shape;569;p59"/>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570" name="Google Shape;570;p59"/>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0xaabbcc04</a:t>
            </a:r>
            <a:endParaRPr>
              <a:solidFill>
                <a:schemeClr val="dk2"/>
              </a:solidFill>
            </a:endParaRPr>
          </a:p>
        </p:txBody>
      </p:sp>
      <p:sp>
        <p:nvSpPr>
          <p:cNvPr id="571" name="Google Shape;571;p59"/>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572" name="Google Shape;572;p59"/>
          <p:cNvPicPr preferRelativeResize="0"/>
          <p:nvPr/>
        </p:nvPicPr>
        <p:blipFill rotWithShape="1">
          <a:blip r:embed="rId3">
            <a:alphaModFix/>
          </a:blip>
          <a:srcRect b="54330" l="12020" r="39800" t="23137"/>
          <a:stretch/>
        </p:blipFill>
        <p:spPr>
          <a:xfrm>
            <a:off x="6507425" y="1550775"/>
            <a:ext cx="1096899" cy="217800"/>
          </a:xfrm>
          <a:prstGeom prst="rect">
            <a:avLst/>
          </a:prstGeom>
          <a:noFill/>
          <a:ln>
            <a:noFill/>
          </a:ln>
        </p:spPr>
      </p:pic>
      <p:pic>
        <p:nvPicPr>
          <p:cNvPr id="573" name="Google Shape;573;p59"/>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574" name="Google Shape;574;p59"/>
          <p:cNvCxnSpPr/>
          <p:nvPr/>
        </p:nvCxnSpPr>
        <p:spPr>
          <a:xfrm flipH="1">
            <a:off x="2010775" y="39530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575" name="Google Shape;575;p59"/>
          <p:cNvSpPr txBox="1"/>
          <p:nvPr/>
        </p:nvSpPr>
        <p:spPr>
          <a:xfrm>
            <a:off x="2640175" y="37454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cxnSp>
        <p:nvCxnSpPr>
          <p:cNvPr id="576" name="Google Shape;576;p59"/>
          <p:cNvCxnSpPr/>
          <p:nvPr/>
        </p:nvCxnSpPr>
        <p:spPr>
          <a:xfrm flipH="1" rot="10800000">
            <a:off x="3033700" y="1668325"/>
            <a:ext cx="3473700" cy="2281200"/>
          </a:xfrm>
          <a:prstGeom prst="straightConnector1">
            <a:avLst/>
          </a:prstGeom>
          <a:noFill/>
          <a:ln cap="flat" cmpd="sng" w="9525">
            <a:solidFill>
              <a:srgbClr val="FF00FF"/>
            </a:solidFill>
            <a:prstDash val="solid"/>
            <a:round/>
            <a:headEnd len="med" w="med" type="none"/>
            <a:tailEnd len="med" w="med" type="triangle"/>
          </a:ln>
        </p:spPr>
      </p:cxnSp>
      <p:sp>
        <p:nvSpPr>
          <p:cNvPr id="577" name="Google Shape;577;p59"/>
          <p:cNvSpPr txBox="1"/>
          <p:nvPr/>
        </p:nvSpPr>
        <p:spPr>
          <a:xfrm>
            <a:off x="28650" y="4434075"/>
            <a:ext cx="5416200" cy="10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Note, that while I’m representing second instruction fetch as a memory access, it is often </a:t>
            </a:r>
            <a:r>
              <a:rPr i="1" lang="en" sz="900">
                <a:solidFill>
                  <a:schemeClr val="lt2"/>
                </a:solidFill>
              </a:rPr>
              <a:t>retrieved</a:t>
            </a:r>
            <a:r>
              <a:rPr i="1" lang="en" sz="900">
                <a:solidFill>
                  <a:schemeClr val="lt2"/>
                </a:solidFill>
              </a:rPr>
              <a:t> from the CPU L caches. This is because when we fetch data from </a:t>
            </a:r>
            <a:r>
              <a:rPr i="1" lang="en" sz="900">
                <a:solidFill>
                  <a:schemeClr val="lt2"/>
                </a:solidFill>
              </a:rPr>
              <a:t>the</a:t>
            </a:r>
            <a:r>
              <a:rPr i="1" lang="en" sz="900">
                <a:solidFill>
                  <a:schemeClr val="lt2"/>
                </a:solidFill>
              </a:rPr>
              <a:t> memory we fetch not only what we need, but much more, what is called burst. </a:t>
            </a:r>
            <a:endParaRPr i="1" sz="900">
              <a:solidFill>
                <a:schemeClr val="lt2"/>
              </a:solidFill>
            </a:endParaRPr>
          </a:p>
          <a:p>
            <a:pPr indent="0" lvl="0" marL="0" rtl="0" algn="l">
              <a:spcBef>
                <a:spcPts val="0"/>
              </a:spcBef>
              <a:spcAft>
                <a:spcPts val="0"/>
              </a:spcAft>
              <a:buNone/>
            </a:pPr>
            <a:r>
              <a:rPr i="1" lang="en" sz="900">
                <a:solidFill>
                  <a:schemeClr val="lt2"/>
                </a:solidFill>
              </a:rPr>
              <a:t>This is the </a:t>
            </a:r>
            <a:r>
              <a:rPr i="1" lang="en" sz="900">
                <a:solidFill>
                  <a:schemeClr val="lt2"/>
                </a:solidFill>
              </a:rPr>
              <a:t>beauty</a:t>
            </a:r>
            <a:r>
              <a:rPr i="1" lang="en" sz="900">
                <a:solidFill>
                  <a:schemeClr val="lt2"/>
                </a:solidFill>
              </a:rPr>
              <a:t> of understanding caches and power of using near by code..</a:t>
            </a:r>
            <a:endParaRPr i="1" sz="9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0"/>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Execute </a:t>
            </a:r>
            <a:endParaRPr/>
          </a:p>
        </p:txBody>
      </p:sp>
      <p:sp>
        <p:nvSpPr>
          <p:cNvPr id="583" name="Google Shape;583;p60"/>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60"/>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585" name="Google Shape;585;p60"/>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60"/>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87" name="Google Shape;587;p60"/>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88" name="Google Shape;588;p60"/>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589" name="Google Shape;589;p60"/>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60"/>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591" name="Google Shape;591;p60"/>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592" name="Google Shape;592;p60"/>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593" name="Google Shape;593;p60"/>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594" name="Google Shape;594;p60"/>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595" name="Google Shape;595;p60"/>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596" name="Google Shape;596;p60"/>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597" name="Google Shape;597;p60"/>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598" name="Google Shape;598;p60"/>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599" name="Google Shape;599;p60"/>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0xaabbcc04</a:t>
            </a:r>
            <a:endParaRPr>
              <a:solidFill>
                <a:schemeClr val="dk2"/>
              </a:solidFill>
            </a:endParaRPr>
          </a:p>
        </p:txBody>
      </p:sp>
      <p:sp>
        <p:nvSpPr>
          <p:cNvPr id="600" name="Google Shape;600;p60"/>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601" name="Google Shape;601;p60"/>
          <p:cNvPicPr preferRelativeResize="0"/>
          <p:nvPr/>
        </p:nvPicPr>
        <p:blipFill rotWithShape="1">
          <a:blip r:embed="rId3">
            <a:alphaModFix/>
          </a:blip>
          <a:srcRect b="54330" l="12020" r="39800" t="23137"/>
          <a:stretch/>
        </p:blipFill>
        <p:spPr>
          <a:xfrm>
            <a:off x="6507425" y="1550775"/>
            <a:ext cx="1096899" cy="217800"/>
          </a:xfrm>
          <a:prstGeom prst="rect">
            <a:avLst/>
          </a:prstGeom>
          <a:noFill/>
          <a:ln>
            <a:noFill/>
          </a:ln>
        </p:spPr>
      </p:pic>
      <p:pic>
        <p:nvPicPr>
          <p:cNvPr id="602" name="Google Shape;602;p60"/>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603" name="Google Shape;603;p60"/>
          <p:cNvCxnSpPr/>
          <p:nvPr/>
        </p:nvCxnSpPr>
        <p:spPr>
          <a:xfrm flipH="1">
            <a:off x="2010775" y="39530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604" name="Google Shape;604;p60"/>
          <p:cNvSpPr txBox="1"/>
          <p:nvPr/>
        </p:nvSpPr>
        <p:spPr>
          <a:xfrm>
            <a:off x="2640175" y="37454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1"/>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Increment</a:t>
            </a:r>
            <a:endParaRPr/>
          </a:p>
        </p:txBody>
      </p:sp>
      <p:sp>
        <p:nvSpPr>
          <p:cNvPr id="610" name="Google Shape;610;p61"/>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61"/>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612" name="Google Shape;612;p61"/>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61"/>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14" name="Google Shape;614;p61"/>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15" name="Google Shape;615;p61"/>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616" name="Google Shape;616;p61"/>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61"/>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618" name="Google Shape;618;p61"/>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619" name="Google Shape;619;p61"/>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620" name="Google Shape;620;p61"/>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621" name="Google Shape;621;p61"/>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622" name="Google Shape;622;p61"/>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623" name="Google Shape;623;p61"/>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624" name="Google Shape;624;p61"/>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625" name="Google Shape;625;p61"/>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626" name="Google Shape;626;p61"/>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0xaabbcc08</a:t>
            </a:r>
            <a:endParaRPr>
              <a:solidFill>
                <a:schemeClr val="dk2"/>
              </a:solidFill>
            </a:endParaRPr>
          </a:p>
        </p:txBody>
      </p:sp>
      <p:sp>
        <p:nvSpPr>
          <p:cNvPr id="627" name="Google Shape;627;p61"/>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628" name="Google Shape;628;p61"/>
          <p:cNvPicPr preferRelativeResize="0"/>
          <p:nvPr/>
        </p:nvPicPr>
        <p:blipFill rotWithShape="1">
          <a:blip r:embed="rId3">
            <a:alphaModFix/>
          </a:blip>
          <a:srcRect b="54330" l="12020" r="39800" t="23137"/>
          <a:stretch/>
        </p:blipFill>
        <p:spPr>
          <a:xfrm>
            <a:off x="6507425" y="1550775"/>
            <a:ext cx="1096899" cy="217800"/>
          </a:xfrm>
          <a:prstGeom prst="rect">
            <a:avLst/>
          </a:prstGeom>
          <a:noFill/>
          <a:ln>
            <a:noFill/>
          </a:ln>
        </p:spPr>
      </p:pic>
      <p:pic>
        <p:nvPicPr>
          <p:cNvPr id="629" name="Google Shape;629;p61"/>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630" name="Google Shape;630;p61"/>
          <p:cNvCxnSpPr/>
          <p:nvPr/>
        </p:nvCxnSpPr>
        <p:spPr>
          <a:xfrm flipH="1">
            <a:off x="2411450" y="36830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631" name="Google Shape;631;p61"/>
          <p:cNvSpPr txBox="1"/>
          <p:nvPr/>
        </p:nvSpPr>
        <p:spPr>
          <a:xfrm>
            <a:off x="3040850" y="34754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Why OS?</a:t>
            </a:r>
            <a:endParaRPr/>
          </a:p>
        </p:txBody>
      </p:sp>
      <p:sp>
        <p:nvSpPr>
          <p:cNvPr id="83" name="Google Shape;83;p1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do we need an operating system?</a:t>
            </a:r>
            <a:endParaRPr/>
          </a:p>
        </p:txBody>
      </p:sp>
      <p:sp>
        <p:nvSpPr>
          <p:cNvPr id="84" name="Google Shape;84;p1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a:t>
            </a:r>
            <a:endParaRPr/>
          </a:p>
        </p:txBody>
      </p:sp>
      <p:sp>
        <p:nvSpPr>
          <p:cNvPr id="637" name="Google Shape;637;p62"/>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8" name="Google Shape;638;p62"/>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639" name="Google Shape;639;p62"/>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62"/>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41" name="Google Shape;641;p62"/>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42" name="Google Shape;642;p62"/>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643" name="Google Shape;643;p62"/>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62"/>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645" name="Google Shape;645;p62"/>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646" name="Google Shape;646;p62"/>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647" name="Google Shape;647;p62"/>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648" name="Google Shape;648;p62"/>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649" name="Google Shape;649;p62"/>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650" name="Google Shape;650;p62"/>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651" name="Google Shape;651;p62"/>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652" name="Google Shape;652;p62"/>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653" name="Google Shape;653;p62"/>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0xaabbcc08</a:t>
            </a:r>
            <a:endParaRPr>
              <a:solidFill>
                <a:schemeClr val="dk2"/>
              </a:solidFill>
            </a:endParaRPr>
          </a:p>
        </p:txBody>
      </p:sp>
      <p:sp>
        <p:nvSpPr>
          <p:cNvPr id="654" name="Google Shape;654;p62"/>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655" name="Google Shape;655;p62"/>
          <p:cNvPicPr preferRelativeResize="0"/>
          <p:nvPr/>
        </p:nvPicPr>
        <p:blipFill rotWithShape="1">
          <a:blip r:embed="rId3">
            <a:alphaModFix/>
          </a:blip>
          <a:srcRect b="27630" l="11391" r="21199" t="49837"/>
          <a:stretch/>
        </p:blipFill>
        <p:spPr>
          <a:xfrm>
            <a:off x="6507425" y="1550775"/>
            <a:ext cx="1534725" cy="217800"/>
          </a:xfrm>
          <a:prstGeom prst="rect">
            <a:avLst/>
          </a:prstGeom>
          <a:noFill/>
          <a:ln>
            <a:noFill/>
          </a:ln>
        </p:spPr>
      </p:pic>
      <p:pic>
        <p:nvPicPr>
          <p:cNvPr id="656" name="Google Shape;656;p62"/>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657" name="Google Shape;657;p62"/>
          <p:cNvCxnSpPr/>
          <p:nvPr/>
        </p:nvCxnSpPr>
        <p:spPr>
          <a:xfrm flipH="1">
            <a:off x="2411450" y="36830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658" name="Google Shape;658;p62"/>
          <p:cNvSpPr txBox="1"/>
          <p:nvPr/>
        </p:nvSpPr>
        <p:spPr>
          <a:xfrm>
            <a:off x="3040850" y="34754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cxnSp>
        <p:nvCxnSpPr>
          <p:cNvPr id="659" name="Google Shape;659;p62"/>
          <p:cNvCxnSpPr/>
          <p:nvPr/>
        </p:nvCxnSpPr>
        <p:spPr>
          <a:xfrm flipH="1" rot="10800000">
            <a:off x="3212575" y="1668225"/>
            <a:ext cx="3294900" cy="18663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3"/>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Execute add</a:t>
            </a:r>
            <a:endParaRPr/>
          </a:p>
        </p:txBody>
      </p:sp>
      <p:sp>
        <p:nvSpPr>
          <p:cNvPr id="665" name="Google Shape;665;p63"/>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p63"/>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667" name="Google Shape;667;p63"/>
          <p:cNvSpPr/>
          <p:nvPr/>
        </p:nvSpPr>
        <p:spPr>
          <a:xfrm>
            <a:off x="5109000" y="671500"/>
            <a:ext cx="30597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63"/>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69" name="Google Shape;669;p63"/>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70" name="Google Shape;670;p63"/>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4</a:t>
            </a:r>
            <a:endParaRPr b="1" sz="1200"/>
          </a:p>
        </p:txBody>
      </p:sp>
      <p:sp>
        <p:nvSpPr>
          <p:cNvPr id="671" name="Google Shape;671;p63"/>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63"/>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673" name="Google Shape;673;p63"/>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674" name="Google Shape;674;p63"/>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675" name="Google Shape;675;p63"/>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676" name="Google Shape;676;p63"/>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677" name="Google Shape;677;p63"/>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678" name="Google Shape;678;p63"/>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679" name="Google Shape;679;p63"/>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680" name="Google Shape;680;p63"/>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681" name="Google Shape;681;p63"/>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0xaabbcc08</a:t>
            </a:r>
            <a:endParaRPr>
              <a:solidFill>
                <a:schemeClr val="dk2"/>
              </a:solidFill>
            </a:endParaRPr>
          </a:p>
        </p:txBody>
      </p:sp>
      <p:sp>
        <p:nvSpPr>
          <p:cNvPr id="682" name="Google Shape;682;p63"/>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683" name="Google Shape;683;p63"/>
          <p:cNvPicPr preferRelativeResize="0"/>
          <p:nvPr/>
        </p:nvPicPr>
        <p:blipFill rotWithShape="1">
          <a:blip r:embed="rId3">
            <a:alphaModFix/>
          </a:blip>
          <a:srcRect b="27630" l="11391" r="21199" t="49837"/>
          <a:stretch/>
        </p:blipFill>
        <p:spPr>
          <a:xfrm>
            <a:off x="6507425" y="1550775"/>
            <a:ext cx="1534725" cy="217800"/>
          </a:xfrm>
          <a:prstGeom prst="rect">
            <a:avLst/>
          </a:prstGeom>
          <a:noFill/>
          <a:ln>
            <a:noFill/>
          </a:ln>
        </p:spPr>
      </p:pic>
      <p:pic>
        <p:nvPicPr>
          <p:cNvPr id="684" name="Google Shape;684;p63"/>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685" name="Google Shape;685;p63"/>
          <p:cNvCxnSpPr/>
          <p:nvPr/>
        </p:nvCxnSpPr>
        <p:spPr>
          <a:xfrm flipH="1">
            <a:off x="2411450" y="36830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686" name="Google Shape;686;p63"/>
          <p:cNvSpPr txBox="1"/>
          <p:nvPr/>
        </p:nvSpPr>
        <p:spPr>
          <a:xfrm>
            <a:off x="3040850" y="34754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4"/>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Increment/Fetch</a:t>
            </a:r>
            <a:endParaRPr/>
          </a:p>
        </p:txBody>
      </p:sp>
      <p:sp>
        <p:nvSpPr>
          <p:cNvPr id="692" name="Google Shape;692;p64"/>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64"/>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694" name="Google Shape;694;p64"/>
          <p:cNvSpPr/>
          <p:nvPr/>
        </p:nvSpPr>
        <p:spPr>
          <a:xfrm>
            <a:off x="5109000" y="671500"/>
            <a:ext cx="35772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64"/>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96" name="Google Shape;696;p64"/>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97" name="Google Shape;697;p64"/>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4</a:t>
            </a:r>
            <a:endParaRPr b="1" sz="1200"/>
          </a:p>
        </p:txBody>
      </p:sp>
      <p:sp>
        <p:nvSpPr>
          <p:cNvPr id="698" name="Google Shape;698;p64"/>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64"/>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700" name="Google Shape;700;p64"/>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701" name="Google Shape;701;p64"/>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702" name="Google Shape;702;p64"/>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703" name="Google Shape;703;p64"/>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704" name="Google Shape;704;p64"/>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705" name="Google Shape;705;p64"/>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706" name="Google Shape;706;p64"/>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707" name="Google Shape;707;p64"/>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708" name="Google Shape;708;p64"/>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0xaabbcc12</a:t>
            </a:r>
            <a:endParaRPr>
              <a:solidFill>
                <a:schemeClr val="dk2"/>
              </a:solidFill>
            </a:endParaRPr>
          </a:p>
        </p:txBody>
      </p:sp>
      <p:sp>
        <p:nvSpPr>
          <p:cNvPr id="709" name="Google Shape;709;p64"/>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710" name="Google Shape;710;p64"/>
          <p:cNvPicPr preferRelativeResize="0"/>
          <p:nvPr/>
        </p:nvPicPr>
        <p:blipFill rotWithShape="1">
          <a:blip r:embed="rId3">
            <a:alphaModFix/>
          </a:blip>
          <a:srcRect b="3092" l="10449" r="2030" t="77471"/>
          <a:stretch/>
        </p:blipFill>
        <p:spPr>
          <a:xfrm>
            <a:off x="6507425" y="1550775"/>
            <a:ext cx="1992624" cy="187875"/>
          </a:xfrm>
          <a:prstGeom prst="rect">
            <a:avLst/>
          </a:prstGeom>
          <a:noFill/>
          <a:ln>
            <a:noFill/>
          </a:ln>
        </p:spPr>
      </p:pic>
      <p:pic>
        <p:nvPicPr>
          <p:cNvPr id="711" name="Google Shape;711;p64"/>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712" name="Google Shape;712;p64"/>
          <p:cNvCxnSpPr/>
          <p:nvPr/>
        </p:nvCxnSpPr>
        <p:spPr>
          <a:xfrm flipH="1">
            <a:off x="2905150" y="34232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713" name="Google Shape;713;p64"/>
          <p:cNvSpPr txBox="1"/>
          <p:nvPr/>
        </p:nvSpPr>
        <p:spPr>
          <a:xfrm>
            <a:off x="3534550" y="32156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cxnSp>
        <p:nvCxnSpPr>
          <p:cNvPr id="714" name="Google Shape;714;p64"/>
          <p:cNvCxnSpPr>
            <a:stCxn id="713" idx="1"/>
          </p:cNvCxnSpPr>
          <p:nvPr/>
        </p:nvCxnSpPr>
        <p:spPr>
          <a:xfrm flipH="1" rot="10800000">
            <a:off x="3534550" y="1668225"/>
            <a:ext cx="2973000" cy="1713600"/>
          </a:xfrm>
          <a:prstGeom prst="straightConnector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5"/>
          <p:cNvSpPr txBox="1"/>
          <p:nvPr>
            <p:ph type="title"/>
          </p:nvPr>
        </p:nvSpPr>
        <p:spPr>
          <a:xfrm>
            <a:off x="311700" y="445025"/>
            <a:ext cx="418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Execute, store to memory</a:t>
            </a:r>
            <a:endParaRPr/>
          </a:p>
        </p:txBody>
      </p:sp>
      <p:sp>
        <p:nvSpPr>
          <p:cNvPr id="720" name="Google Shape;720;p65"/>
          <p:cNvSpPr/>
          <p:nvPr/>
        </p:nvSpPr>
        <p:spPr>
          <a:xfrm>
            <a:off x="791250" y="983125"/>
            <a:ext cx="3147600" cy="336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65"/>
          <p:cNvSpPr txBox="1"/>
          <p:nvPr/>
        </p:nvSpPr>
        <p:spPr>
          <a:xfrm>
            <a:off x="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0xffeeddcc</a:t>
            </a:r>
            <a:endParaRPr sz="900">
              <a:solidFill>
                <a:schemeClr val="accent6"/>
              </a:solidFill>
            </a:endParaRPr>
          </a:p>
        </p:txBody>
      </p:sp>
      <p:sp>
        <p:nvSpPr>
          <p:cNvPr id="722" name="Google Shape;722;p65"/>
          <p:cNvSpPr/>
          <p:nvPr/>
        </p:nvSpPr>
        <p:spPr>
          <a:xfrm>
            <a:off x="5109000" y="671500"/>
            <a:ext cx="3577200" cy="1253100"/>
          </a:xfrm>
          <a:prstGeom prst="rect">
            <a:avLst/>
          </a:prstGeom>
          <a:no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65"/>
          <p:cNvSpPr/>
          <p:nvPr/>
        </p:nvSpPr>
        <p:spPr>
          <a:xfrm>
            <a:off x="530272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4" name="Google Shape;724;p65"/>
          <p:cNvSpPr/>
          <p:nvPr/>
        </p:nvSpPr>
        <p:spPr>
          <a:xfrm>
            <a:off x="5905075" y="8237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5" name="Google Shape;725;p65"/>
          <p:cNvSpPr/>
          <p:nvPr/>
        </p:nvSpPr>
        <p:spPr>
          <a:xfrm>
            <a:off x="590507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4</a:t>
            </a:r>
            <a:endParaRPr b="1" sz="1200"/>
          </a:p>
        </p:txBody>
      </p:sp>
      <p:sp>
        <p:nvSpPr>
          <p:cNvPr id="726" name="Google Shape;726;p65"/>
          <p:cNvSpPr/>
          <p:nvPr/>
        </p:nvSpPr>
        <p:spPr>
          <a:xfrm>
            <a:off x="5302725" y="1324975"/>
            <a:ext cx="4224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65"/>
          <p:cNvSpPr txBox="1"/>
          <p:nvPr/>
        </p:nvSpPr>
        <p:spPr>
          <a:xfrm>
            <a:off x="5354625" y="16268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r2</a:t>
            </a:r>
            <a:endParaRPr sz="1100">
              <a:solidFill>
                <a:srgbClr val="FFE599"/>
              </a:solidFill>
            </a:endParaRPr>
          </a:p>
        </p:txBody>
      </p:sp>
      <p:sp>
        <p:nvSpPr>
          <p:cNvPr id="728" name="Google Shape;728;p65"/>
          <p:cNvSpPr txBox="1"/>
          <p:nvPr/>
        </p:nvSpPr>
        <p:spPr>
          <a:xfrm>
            <a:off x="530272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r0</a:t>
            </a:r>
            <a:endParaRPr sz="1100">
              <a:solidFill>
                <a:srgbClr val="FFE599"/>
              </a:solidFill>
            </a:endParaRPr>
          </a:p>
        </p:txBody>
      </p:sp>
      <p:sp>
        <p:nvSpPr>
          <p:cNvPr id="729" name="Google Shape;729;p65"/>
          <p:cNvSpPr txBox="1"/>
          <p:nvPr/>
        </p:nvSpPr>
        <p:spPr>
          <a:xfrm>
            <a:off x="5956975" y="565175"/>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r1</a:t>
            </a:r>
            <a:endParaRPr sz="1100">
              <a:solidFill>
                <a:srgbClr val="FFE599"/>
              </a:solidFill>
            </a:endParaRPr>
          </a:p>
        </p:txBody>
      </p:sp>
      <p:sp>
        <p:nvSpPr>
          <p:cNvPr id="730" name="Google Shape;730;p65"/>
          <p:cNvSpPr txBox="1"/>
          <p:nvPr/>
        </p:nvSpPr>
        <p:spPr>
          <a:xfrm>
            <a:off x="5956975" y="1654600"/>
            <a:ext cx="31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r3</a:t>
            </a:r>
            <a:endParaRPr sz="1100">
              <a:solidFill>
                <a:srgbClr val="FFE599"/>
              </a:solidFill>
            </a:endParaRPr>
          </a:p>
        </p:txBody>
      </p:sp>
      <p:sp>
        <p:nvSpPr>
          <p:cNvPr id="731" name="Google Shape;731;p65"/>
          <p:cNvSpPr txBox="1"/>
          <p:nvPr/>
        </p:nvSpPr>
        <p:spPr>
          <a:xfrm>
            <a:off x="6822025" y="6159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pc</a:t>
            </a:r>
            <a:endParaRPr sz="1100">
              <a:solidFill>
                <a:srgbClr val="FFE599"/>
              </a:solidFill>
            </a:endParaRPr>
          </a:p>
        </p:txBody>
      </p:sp>
      <p:sp>
        <p:nvSpPr>
          <p:cNvPr id="732" name="Google Shape;732;p65"/>
          <p:cNvSpPr txBox="1"/>
          <p:nvPr/>
        </p:nvSpPr>
        <p:spPr>
          <a:xfrm>
            <a:off x="0" y="32468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0xaabbcc12</a:t>
            </a:r>
            <a:endParaRPr sz="900">
              <a:solidFill>
                <a:schemeClr val="accent6"/>
              </a:solidFill>
            </a:endParaRPr>
          </a:p>
        </p:txBody>
      </p:sp>
      <p:sp>
        <p:nvSpPr>
          <p:cNvPr id="733" name="Google Shape;733;p65"/>
          <p:cNvSpPr txBox="1"/>
          <p:nvPr/>
        </p:nvSpPr>
        <p:spPr>
          <a:xfrm>
            <a:off x="0" y="34754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0xaabbcc08</a:t>
            </a:r>
            <a:endParaRPr sz="900">
              <a:solidFill>
                <a:schemeClr val="accent6"/>
              </a:solidFill>
            </a:endParaRPr>
          </a:p>
        </p:txBody>
      </p:sp>
      <p:sp>
        <p:nvSpPr>
          <p:cNvPr id="734" name="Google Shape;734;p65"/>
          <p:cNvSpPr txBox="1"/>
          <p:nvPr/>
        </p:nvSpPr>
        <p:spPr>
          <a:xfrm>
            <a:off x="0" y="373171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0xaabbcc04</a:t>
            </a:r>
            <a:endParaRPr sz="900">
              <a:solidFill>
                <a:schemeClr val="accent6"/>
              </a:solidFill>
            </a:endParaRPr>
          </a:p>
        </p:txBody>
      </p:sp>
      <p:sp>
        <p:nvSpPr>
          <p:cNvPr id="735" name="Google Shape;735;p65"/>
          <p:cNvSpPr txBox="1"/>
          <p:nvPr/>
        </p:nvSpPr>
        <p:spPr>
          <a:xfrm>
            <a:off x="0" y="4006225"/>
            <a:ext cx="85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0xaabbcc00</a:t>
            </a:r>
            <a:endParaRPr sz="900">
              <a:solidFill>
                <a:schemeClr val="accent6"/>
              </a:solidFill>
            </a:endParaRPr>
          </a:p>
        </p:txBody>
      </p:sp>
      <p:sp>
        <p:nvSpPr>
          <p:cNvPr id="736" name="Google Shape;736;p65"/>
          <p:cNvSpPr/>
          <p:nvPr/>
        </p:nvSpPr>
        <p:spPr>
          <a:xfrm>
            <a:off x="6562650" y="948375"/>
            <a:ext cx="8514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2"/>
                </a:solidFill>
              </a:rPr>
              <a:t>0xaabbcc12</a:t>
            </a:r>
            <a:endParaRPr>
              <a:solidFill>
                <a:schemeClr val="dk2"/>
              </a:solidFill>
            </a:endParaRPr>
          </a:p>
        </p:txBody>
      </p:sp>
      <p:sp>
        <p:nvSpPr>
          <p:cNvPr id="737" name="Google Shape;737;p65"/>
          <p:cNvSpPr txBox="1"/>
          <p:nvPr/>
        </p:nvSpPr>
        <p:spPr>
          <a:xfrm>
            <a:off x="6822025" y="1218365"/>
            <a:ext cx="370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E599"/>
                </a:solidFill>
              </a:rPr>
              <a:t>ir</a:t>
            </a:r>
            <a:endParaRPr sz="1100">
              <a:solidFill>
                <a:srgbClr val="FFE599"/>
              </a:solidFill>
            </a:endParaRPr>
          </a:p>
        </p:txBody>
      </p:sp>
      <p:pic>
        <p:nvPicPr>
          <p:cNvPr id="738" name="Google Shape;738;p65"/>
          <p:cNvPicPr preferRelativeResize="0"/>
          <p:nvPr/>
        </p:nvPicPr>
        <p:blipFill rotWithShape="1">
          <a:blip r:embed="rId3">
            <a:alphaModFix/>
          </a:blip>
          <a:srcRect b="3092" l="10449" r="2030" t="77471"/>
          <a:stretch/>
        </p:blipFill>
        <p:spPr>
          <a:xfrm>
            <a:off x="6507425" y="1550775"/>
            <a:ext cx="1992624" cy="187875"/>
          </a:xfrm>
          <a:prstGeom prst="rect">
            <a:avLst/>
          </a:prstGeom>
          <a:noFill/>
          <a:ln>
            <a:noFill/>
          </a:ln>
        </p:spPr>
      </p:pic>
      <p:pic>
        <p:nvPicPr>
          <p:cNvPr id="739" name="Google Shape;739;p65"/>
          <p:cNvPicPr preferRelativeResize="0"/>
          <p:nvPr/>
        </p:nvPicPr>
        <p:blipFill>
          <a:blip r:embed="rId4">
            <a:alphaModFix/>
          </a:blip>
          <a:stretch>
            <a:fillRect/>
          </a:stretch>
        </p:blipFill>
        <p:spPr>
          <a:xfrm>
            <a:off x="851400" y="3301925"/>
            <a:ext cx="2153675" cy="1043600"/>
          </a:xfrm>
          <a:prstGeom prst="rect">
            <a:avLst/>
          </a:prstGeom>
          <a:noFill/>
          <a:ln>
            <a:noFill/>
          </a:ln>
        </p:spPr>
      </p:pic>
      <p:cxnSp>
        <p:nvCxnSpPr>
          <p:cNvPr id="740" name="Google Shape;740;p65"/>
          <p:cNvCxnSpPr/>
          <p:nvPr/>
        </p:nvCxnSpPr>
        <p:spPr>
          <a:xfrm flipH="1">
            <a:off x="2905150" y="3423250"/>
            <a:ext cx="629400" cy="5400"/>
          </a:xfrm>
          <a:prstGeom prst="straightConnector1">
            <a:avLst/>
          </a:prstGeom>
          <a:noFill/>
          <a:ln cap="flat" cmpd="sng" w="9525">
            <a:solidFill>
              <a:srgbClr val="FF0000"/>
            </a:solidFill>
            <a:prstDash val="solid"/>
            <a:round/>
            <a:headEnd len="med" w="med" type="none"/>
            <a:tailEnd len="med" w="med" type="triangle"/>
          </a:ln>
        </p:spPr>
      </p:cxnSp>
      <p:sp>
        <p:nvSpPr>
          <p:cNvPr id="741" name="Google Shape;741;p65"/>
          <p:cNvSpPr txBox="1"/>
          <p:nvPr/>
        </p:nvSpPr>
        <p:spPr>
          <a:xfrm>
            <a:off x="3534550" y="3215625"/>
            <a:ext cx="141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pc</a:t>
            </a:r>
            <a:endParaRPr sz="1100">
              <a:solidFill>
                <a:schemeClr val="lt2"/>
              </a:solidFill>
            </a:endParaRPr>
          </a:p>
        </p:txBody>
      </p:sp>
      <p:sp>
        <p:nvSpPr>
          <p:cNvPr id="742" name="Google Shape;742;p65"/>
          <p:cNvSpPr txBox="1"/>
          <p:nvPr/>
        </p:nvSpPr>
        <p:spPr>
          <a:xfrm>
            <a:off x="1590550" y="14399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c=4</a:t>
            </a:r>
            <a:endParaRPr sz="900">
              <a:solidFill>
                <a:schemeClr val="accent6"/>
              </a:solidFill>
            </a:endParaRPr>
          </a:p>
        </p:txBody>
      </p:sp>
      <p:cxnSp>
        <p:nvCxnSpPr>
          <p:cNvPr id="743" name="Google Shape;743;p65"/>
          <p:cNvCxnSpPr>
            <a:endCxn id="742" idx="2"/>
          </p:cNvCxnSpPr>
          <p:nvPr/>
        </p:nvCxnSpPr>
        <p:spPr>
          <a:xfrm flipH="1">
            <a:off x="1971250" y="1602825"/>
            <a:ext cx="4003200" cy="107100"/>
          </a:xfrm>
          <a:prstGeom prst="straightConnector1">
            <a:avLst/>
          </a:prstGeom>
          <a:noFill/>
          <a:ln cap="flat" cmpd="sng" w="9525">
            <a:solidFill>
              <a:srgbClr val="FF00FF"/>
            </a:solidFill>
            <a:prstDash val="solid"/>
            <a:round/>
            <a:headEnd len="med" w="med" type="none"/>
            <a:tailEnd len="med" w="med" type="triangle"/>
          </a:ln>
        </p:spPr>
      </p:cxnSp>
      <p:sp>
        <p:nvSpPr>
          <p:cNvPr id="744" name="Google Shape;744;p65"/>
          <p:cNvSpPr txBox="1"/>
          <p:nvPr/>
        </p:nvSpPr>
        <p:spPr>
          <a:xfrm>
            <a:off x="4027650" y="1677250"/>
            <a:ext cx="1411500" cy="7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Memory</a:t>
            </a:r>
            <a:endParaRPr sz="1800">
              <a:solidFill>
                <a:schemeClr val="lt2"/>
              </a:solidFill>
            </a:endParaRPr>
          </a:p>
          <a:p>
            <a:pPr indent="0" lvl="0" marL="0" rtl="0" algn="l">
              <a:spcBef>
                <a:spcPts val="0"/>
              </a:spcBef>
              <a:spcAft>
                <a:spcPts val="0"/>
              </a:spcAft>
              <a:buNone/>
            </a:pPr>
            <a:r>
              <a:rPr lang="en" sz="1800">
                <a:solidFill>
                  <a:schemeClr val="lt2"/>
                </a:solidFill>
              </a:rPr>
              <a:t>write!</a:t>
            </a:r>
            <a:endParaRPr sz="1800">
              <a:solidFill>
                <a:schemeClr val="lt2"/>
              </a:solidFill>
            </a:endParaRPr>
          </a:p>
        </p:txBody>
      </p:sp>
      <p:sp>
        <p:nvSpPr>
          <p:cNvPr id="745" name="Google Shape;745;p65"/>
          <p:cNvSpPr txBox="1"/>
          <p:nvPr/>
        </p:nvSpPr>
        <p:spPr>
          <a:xfrm>
            <a:off x="176475" y="4442950"/>
            <a:ext cx="49035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Writing from the CPU to memory, also involves the CPU L caches which we will discuss further as we progress through the course</a:t>
            </a:r>
            <a:endParaRPr i="1" sz="11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751" name="Google Shape;751;p66"/>
          <p:cNvSpPr txBox="1"/>
          <p:nvPr>
            <p:ph idx="1" type="body"/>
          </p:nvPr>
        </p:nvSpPr>
        <p:spPr>
          <a:xfrm>
            <a:off x="345625" y="1138900"/>
            <a:ext cx="78111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Walked a simple process</a:t>
            </a:r>
            <a:endParaRPr sz="2200"/>
          </a:p>
          <a:p>
            <a:pPr indent="-368300" lvl="0" marL="457200" rtl="0" algn="l">
              <a:spcBef>
                <a:spcPts val="0"/>
              </a:spcBef>
              <a:spcAft>
                <a:spcPts val="0"/>
              </a:spcAft>
              <a:buSzPts val="2200"/>
              <a:buChar char="●"/>
            </a:pPr>
            <a:r>
              <a:rPr lang="en" sz="2200"/>
              <a:t>Program counter (pc) is important</a:t>
            </a:r>
            <a:endParaRPr sz="2200"/>
          </a:p>
          <a:p>
            <a:pPr indent="-368300" lvl="0" marL="457200" rtl="0" algn="l">
              <a:spcBef>
                <a:spcPts val="0"/>
              </a:spcBef>
              <a:spcAft>
                <a:spcPts val="0"/>
              </a:spcAft>
              <a:buSzPts val="2200"/>
              <a:buChar char="●"/>
            </a:pPr>
            <a:r>
              <a:rPr lang="en" sz="2200"/>
              <a:t>PC points the current instruction</a:t>
            </a:r>
            <a:endParaRPr sz="2200"/>
          </a:p>
          <a:p>
            <a:pPr indent="-368300" lvl="0" marL="457200" rtl="0" algn="l">
              <a:spcBef>
                <a:spcPts val="0"/>
              </a:spcBef>
              <a:spcAft>
                <a:spcPts val="0"/>
              </a:spcAft>
              <a:buSzPts val="2200"/>
              <a:buChar char="●"/>
            </a:pPr>
            <a:r>
              <a:rPr lang="en" sz="2200"/>
              <a:t>Fetch, Load, Execute cycle! </a:t>
            </a:r>
            <a:endParaRPr sz="2200"/>
          </a:p>
          <a:p>
            <a:pPr indent="0" lvl="0" marL="0" rtl="0" algn="l">
              <a:spcBef>
                <a:spcPts val="1200"/>
              </a:spcBef>
              <a:spcAft>
                <a:spcPts val="120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0" st="0"/>
                                            </p:txEl>
                                          </p:spTgt>
                                        </p:tgtEl>
                                        <p:attrNameLst>
                                          <p:attrName>style.visibility</p:attrName>
                                        </p:attrNameLst>
                                      </p:cBhvr>
                                      <p:to>
                                        <p:strVal val="visible"/>
                                      </p:to>
                                    </p:set>
                                    <p:animEffect filter="fade" transition="in">
                                      <p:cBhvr>
                                        <p:cTn dur="1000"/>
                                        <p:tgtEl>
                                          <p:spTgt spid="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1" st="1"/>
                                            </p:txEl>
                                          </p:spTgt>
                                        </p:tgtEl>
                                        <p:attrNameLst>
                                          <p:attrName>style.visibility</p:attrName>
                                        </p:attrNameLst>
                                      </p:cBhvr>
                                      <p:to>
                                        <p:strVal val="visible"/>
                                      </p:to>
                                    </p:set>
                                    <p:animEffect filter="fade" transition="in">
                                      <p:cBhvr>
                                        <p:cTn dur="1000"/>
                                        <p:tgtEl>
                                          <p:spTgt spid="7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2" st="2"/>
                                            </p:txEl>
                                          </p:spTgt>
                                        </p:tgtEl>
                                        <p:attrNameLst>
                                          <p:attrName>style.visibility</p:attrName>
                                        </p:attrNameLst>
                                      </p:cBhvr>
                                      <p:to>
                                        <p:strVal val="visible"/>
                                      </p:to>
                                    </p:set>
                                    <p:animEffect filter="fade" transition="in">
                                      <p:cBhvr>
                                        <p:cTn dur="1000"/>
                                        <p:tgtEl>
                                          <p:spTgt spid="7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3" st="3"/>
                                            </p:txEl>
                                          </p:spTgt>
                                        </p:tgtEl>
                                        <p:attrNameLst>
                                          <p:attrName>style.visibility</p:attrName>
                                        </p:attrNameLst>
                                      </p:cBhvr>
                                      <p:to>
                                        <p:strVal val="visible"/>
                                      </p:to>
                                    </p:set>
                                    <p:animEffect filter="fade" transition="in">
                                      <p:cBhvr>
                                        <p:cTn dur="1000"/>
                                        <p:tgtEl>
                                          <p:spTgt spid="7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xEl>
                                              <p:pRg end="4" st="4"/>
                                            </p:txEl>
                                          </p:spTgt>
                                        </p:tgtEl>
                                        <p:attrNameLst>
                                          <p:attrName>style.visibility</p:attrName>
                                        </p:attrNameLst>
                                      </p:cBhvr>
                                      <p:to>
                                        <p:strVal val="visible"/>
                                      </p:to>
                                    </p:set>
                                    <p:animEffect filter="fade" transition="in">
                                      <p:cBhvr>
                                        <p:cTn dur="1000"/>
                                        <p:tgtEl>
                                          <p:spTgt spid="7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7"/>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Stack</a:t>
            </a:r>
            <a:endParaRPr/>
          </a:p>
        </p:txBody>
      </p:sp>
      <p:sp>
        <p:nvSpPr>
          <p:cNvPr id="757" name="Google Shape;757;p67"/>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Introducing the Stack</a:t>
            </a:r>
            <a:endParaRPr/>
          </a:p>
        </p:txBody>
      </p:sp>
      <p:sp>
        <p:nvSpPr>
          <p:cNvPr id="758" name="Google Shape;758;p67"/>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8"/>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a:t>
            </a:r>
            <a:endParaRPr/>
          </a:p>
        </p:txBody>
      </p:sp>
      <p:sp>
        <p:nvSpPr>
          <p:cNvPr id="764" name="Google Shape;764;p68"/>
          <p:cNvSpPr txBox="1"/>
          <p:nvPr>
            <p:ph idx="1" type="body"/>
          </p:nvPr>
        </p:nvSpPr>
        <p:spPr>
          <a:xfrm>
            <a:off x="345625" y="1138900"/>
            <a:ext cx="47130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Stack is brilliant data structure  </a:t>
            </a:r>
            <a:endParaRPr sz="2200"/>
          </a:p>
          <a:p>
            <a:pPr indent="-368300" lvl="0" marL="457200" rtl="0" algn="l">
              <a:spcBef>
                <a:spcPts val="0"/>
              </a:spcBef>
              <a:spcAft>
                <a:spcPts val="0"/>
              </a:spcAft>
              <a:buSzPts val="2200"/>
              <a:buChar char="●"/>
            </a:pPr>
            <a:r>
              <a:rPr lang="en" sz="2200"/>
              <a:t>Function has local variables</a:t>
            </a:r>
            <a:endParaRPr sz="2200"/>
          </a:p>
          <a:p>
            <a:pPr indent="-368300" lvl="0" marL="457200" rtl="0" algn="l">
              <a:spcBef>
                <a:spcPts val="0"/>
              </a:spcBef>
              <a:spcAft>
                <a:spcPts val="0"/>
              </a:spcAft>
              <a:buSzPts val="2200"/>
              <a:buChar char="●"/>
            </a:pPr>
            <a:r>
              <a:rPr lang="en" sz="2200"/>
              <a:t>Each function gets a frame</a:t>
            </a:r>
            <a:endParaRPr sz="2200"/>
          </a:p>
          <a:p>
            <a:pPr indent="-368300" lvl="0" marL="457200" rtl="0" algn="l">
              <a:spcBef>
                <a:spcPts val="0"/>
              </a:spcBef>
              <a:spcAft>
                <a:spcPts val="0"/>
              </a:spcAft>
              <a:buSzPts val="2200"/>
              <a:buChar char="●"/>
            </a:pPr>
            <a:r>
              <a:rPr lang="en" sz="2200"/>
              <a:t>Grows from high to low</a:t>
            </a:r>
            <a:endParaRPr sz="2200"/>
          </a:p>
          <a:p>
            <a:pPr indent="-368300" lvl="0" marL="457200" rtl="0" algn="l">
              <a:spcBef>
                <a:spcPts val="0"/>
              </a:spcBef>
              <a:spcAft>
                <a:spcPts val="0"/>
              </a:spcAft>
              <a:buSzPts val="2200"/>
              <a:buChar char="●"/>
            </a:pPr>
            <a:r>
              <a:rPr lang="en" sz="2200"/>
              <a:t>Stack space is limited</a:t>
            </a:r>
            <a:endParaRPr sz="2200"/>
          </a:p>
        </p:txBody>
      </p:sp>
      <p:sp>
        <p:nvSpPr>
          <p:cNvPr id="765" name="Google Shape;765;p68"/>
          <p:cNvSpPr/>
          <p:nvPr/>
        </p:nvSpPr>
        <p:spPr>
          <a:xfrm>
            <a:off x="6217625" y="173400"/>
            <a:ext cx="2189400" cy="294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66" name="Google Shape;766;p68"/>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767" name="Google Shape;767;p68"/>
          <p:cNvSpPr txBox="1"/>
          <p:nvPr/>
        </p:nvSpPr>
        <p:spPr>
          <a:xfrm>
            <a:off x="5401975" y="2710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768" name="Google Shape;768;p68"/>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769" name="Google Shape;769;p68"/>
          <p:cNvSpPr/>
          <p:nvPr/>
        </p:nvSpPr>
        <p:spPr>
          <a:xfrm>
            <a:off x="6279938" y="22895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770" name="Google Shape;770;p68"/>
          <p:cNvSpPr txBox="1"/>
          <p:nvPr/>
        </p:nvSpPr>
        <p:spPr>
          <a:xfrm>
            <a:off x="5401975" y="6822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771" name="Google Shape;771;p68"/>
          <p:cNvSpPr txBox="1"/>
          <p:nvPr/>
        </p:nvSpPr>
        <p:spPr>
          <a:xfrm>
            <a:off x="54019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772" name="Google Shape;772;p68"/>
          <p:cNvSpPr txBox="1"/>
          <p:nvPr/>
        </p:nvSpPr>
        <p:spPr>
          <a:xfrm>
            <a:off x="7407400" y="1366550"/>
            <a:ext cx="91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function1</a:t>
            </a:r>
            <a:endParaRPr sz="1300">
              <a:solidFill>
                <a:schemeClr val="accent6"/>
              </a:solidFill>
            </a:endParaRPr>
          </a:p>
        </p:txBody>
      </p:sp>
      <p:sp>
        <p:nvSpPr>
          <p:cNvPr id="773" name="Google Shape;773;p68"/>
          <p:cNvSpPr/>
          <p:nvPr/>
        </p:nvSpPr>
        <p:spPr>
          <a:xfrm>
            <a:off x="6270275" y="1745100"/>
            <a:ext cx="2084100" cy="525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z</a:t>
            </a:r>
            <a:endParaRPr>
              <a:solidFill>
                <a:schemeClr val="accent6"/>
              </a:solidFill>
            </a:endParaRPr>
          </a:p>
          <a:p>
            <a:pPr indent="0" lvl="0" marL="0" rtl="0" algn="l">
              <a:spcBef>
                <a:spcPts val="0"/>
              </a:spcBef>
              <a:spcAft>
                <a:spcPts val="0"/>
              </a:spcAft>
              <a:buNone/>
            </a:pPr>
            <a:r>
              <a:rPr lang="en">
                <a:solidFill>
                  <a:schemeClr val="accent6"/>
                </a:solidFill>
              </a:rPr>
              <a:t> </a:t>
            </a:r>
            <a:endParaRPr>
              <a:solidFill>
                <a:schemeClr val="accent6"/>
              </a:solidFill>
            </a:endParaRPr>
          </a:p>
        </p:txBody>
      </p:sp>
      <p:sp>
        <p:nvSpPr>
          <p:cNvPr id="774" name="Google Shape;774;p68"/>
          <p:cNvSpPr/>
          <p:nvPr/>
        </p:nvSpPr>
        <p:spPr>
          <a:xfrm>
            <a:off x="6279950" y="2327350"/>
            <a:ext cx="2084100" cy="525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y</a:t>
            </a:r>
            <a:endParaRPr>
              <a:solidFill>
                <a:schemeClr val="accent6"/>
              </a:solidFill>
            </a:endParaRPr>
          </a:p>
          <a:p>
            <a:pPr indent="0" lvl="0" marL="0" rtl="0" algn="l">
              <a:spcBef>
                <a:spcPts val="0"/>
              </a:spcBef>
              <a:spcAft>
                <a:spcPts val="0"/>
              </a:spcAft>
              <a:buNone/>
            </a:pPr>
            <a:r>
              <a:rPr lang="en">
                <a:solidFill>
                  <a:schemeClr val="accent6"/>
                </a:solidFill>
              </a:rPr>
              <a:t> </a:t>
            </a:r>
            <a:endParaRPr>
              <a:solidFill>
                <a:schemeClr val="accent6"/>
              </a:solidFill>
            </a:endParaRPr>
          </a:p>
        </p:txBody>
      </p:sp>
      <p:sp>
        <p:nvSpPr>
          <p:cNvPr id="775" name="Google Shape;775;p68"/>
          <p:cNvSpPr txBox="1"/>
          <p:nvPr/>
        </p:nvSpPr>
        <p:spPr>
          <a:xfrm>
            <a:off x="7442975" y="1948800"/>
            <a:ext cx="91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function2</a:t>
            </a:r>
            <a:endParaRPr sz="1300">
              <a:solidFill>
                <a:schemeClr val="accent6"/>
              </a:solidFill>
            </a:endParaRPr>
          </a:p>
        </p:txBody>
      </p:sp>
      <p:sp>
        <p:nvSpPr>
          <p:cNvPr id="776" name="Google Shape;776;p68"/>
          <p:cNvSpPr txBox="1"/>
          <p:nvPr/>
        </p:nvSpPr>
        <p:spPr>
          <a:xfrm>
            <a:off x="7407400" y="2486400"/>
            <a:ext cx="91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function3</a:t>
            </a:r>
            <a:endParaRPr sz="13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animEffect filter="fade" transition="in">
                                      <p:cBhvr>
                                        <p:cTn dur="1000"/>
                                        <p:tgtEl>
                                          <p:spTgt spid="7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animEffect filter="fade" transition="in">
                                      <p:cBhvr>
                                        <p:cTn dur="1000"/>
                                        <p:tgtEl>
                                          <p:spTgt spid="7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animEffect filter="fade" transition="in">
                                      <p:cBhvr>
                                        <p:cTn dur="1000"/>
                                        <p:tgtEl>
                                          <p:spTgt spid="7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animEffect filter="fade" transition="in">
                                      <p:cBhvr>
                                        <p:cTn dur="1000"/>
                                        <p:tgtEl>
                                          <p:spTgt spid="7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4" st="4"/>
                                            </p:txEl>
                                          </p:spTgt>
                                        </p:tgtEl>
                                        <p:attrNameLst>
                                          <p:attrName>style.visibility</p:attrName>
                                        </p:attrNameLst>
                                      </p:cBhvr>
                                      <p:to>
                                        <p:strVal val="visible"/>
                                      </p:to>
                                    </p:set>
                                    <p:animEffect filter="fade" transition="in">
                                      <p:cBhvr>
                                        <p:cTn dur="1000"/>
                                        <p:tgtEl>
                                          <p:spTgt spid="7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9"/>
          <p:cNvSpPr txBox="1"/>
          <p:nvPr>
            <p:ph type="title"/>
          </p:nvPr>
        </p:nvSpPr>
        <p:spPr>
          <a:xfrm>
            <a:off x="311700" y="445025"/>
            <a:ext cx="283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Pointer</a:t>
            </a:r>
            <a:endParaRPr/>
          </a:p>
        </p:txBody>
      </p:sp>
      <p:sp>
        <p:nvSpPr>
          <p:cNvPr id="782" name="Google Shape;782;p69"/>
          <p:cNvSpPr txBox="1"/>
          <p:nvPr>
            <p:ph idx="1" type="body"/>
          </p:nvPr>
        </p:nvSpPr>
        <p:spPr>
          <a:xfrm>
            <a:off x="311700" y="1069975"/>
            <a:ext cx="4376700" cy="1598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Move</a:t>
            </a:r>
            <a:r>
              <a:rPr lang="en" sz="2200"/>
              <a:t> using pointers</a:t>
            </a:r>
            <a:endParaRPr sz="2200"/>
          </a:p>
          <a:p>
            <a:pPr indent="-368300" lvl="0" marL="457200" rtl="0" algn="l">
              <a:spcBef>
                <a:spcPts val="0"/>
              </a:spcBef>
              <a:spcAft>
                <a:spcPts val="0"/>
              </a:spcAft>
              <a:buSzPts val="2200"/>
              <a:buChar char="●"/>
            </a:pPr>
            <a:r>
              <a:rPr lang="en" sz="2200"/>
              <a:t>Stack pointer (CPU Register)</a:t>
            </a:r>
            <a:endParaRPr sz="2200"/>
          </a:p>
          <a:p>
            <a:pPr indent="-368300" lvl="0" marL="457200" rtl="0" algn="l">
              <a:spcBef>
                <a:spcPts val="0"/>
              </a:spcBef>
              <a:spcAft>
                <a:spcPts val="0"/>
              </a:spcAft>
              <a:buSzPts val="2200"/>
              <a:buChar char="●"/>
            </a:pPr>
            <a:r>
              <a:rPr lang="en" sz="2200"/>
              <a:t>Allocate, deallocate memory</a:t>
            </a:r>
            <a:endParaRPr sz="2200"/>
          </a:p>
          <a:p>
            <a:pPr indent="-368300" lvl="0" marL="457200" rtl="0" algn="l">
              <a:spcBef>
                <a:spcPts val="0"/>
              </a:spcBef>
              <a:spcAft>
                <a:spcPts val="0"/>
              </a:spcAft>
              <a:buSzPts val="2200"/>
              <a:buChar char="●"/>
            </a:pPr>
            <a:r>
              <a:rPr lang="en" sz="2200"/>
              <a:t>Points at the end</a:t>
            </a:r>
            <a:endParaRPr sz="2200"/>
          </a:p>
        </p:txBody>
      </p:sp>
      <p:sp>
        <p:nvSpPr>
          <p:cNvPr id="783" name="Google Shape;783;p69"/>
          <p:cNvSpPr/>
          <p:nvPr/>
        </p:nvSpPr>
        <p:spPr>
          <a:xfrm>
            <a:off x="1752950" y="3049675"/>
            <a:ext cx="1366500" cy="168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69"/>
          <p:cNvSpPr txBox="1"/>
          <p:nvPr/>
        </p:nvSpPr>
        <p:spPr>
          <a:xfrm>
            <a:off x="912815" y="29800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785" name="Google Shape;785;p69"/>
          <p:cNvSpPr/>
          <p:nvPr/>
        </p:nvSpPr>
        <p:spPr>
          <a:xfrm>
            <a:off x="1815275" y="3105225"/>
            <a:ext cx="1207200" cy="422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786" name="Google Shape;786;p69"/>
          <p:cNvSpPr txBox="1"/>
          <p:nvPr/>
        </p:nvSpPr>
        <p:spPr>
          <a:xfrm>
            <a:off x="2316688" y="323665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cxnSp>
        <p:nvCxnSpPr>
          <p:cNvPr id="787" name="Google Shape;787;p69"/>
          <p:cNvCxnSpPr>
            <a:stCxn id="788" idx="3"/>
          </p:cNvCxnSpPr>
          <p:nvPr/>
        </p:nvCxnSpPr>
        <p:spPr>
          <a:xfrm flipH="1" rot="10800000">
            <a:off x="520125" y="3519820"/>
            <a:ext cx="400800" cy="5400"/>
          </a:xfrm>
          <a:prstGeom prst="straightConnector1">
            <a:avLst/>
          </a:prstGeom>
          <a:noFill/>
          <a:ln cap="flat" cmpd="sng" w="9525">
            <a:solidFill>
              <a:schemeClr val="accent6"/>
            </a:solidFill>
            <a:prstDash val="solid"/>
            <a:round/>
            <a:headEnd len="med" w="med" type="none"/>
            <a:tailEnd len="med" w="med" type="triangle"/>
          </a:ln>
        </p:spPr>
      </p:cxnSp>
      <p:sp>
        <p:nvSpPr>
          <p:cNvPr id="788" name="Google Shape;788;p69"/>
          <p:cNvSpPr txBox="1"/>
          <p:nvPr/>
        </p:nvSpPr>
        <p:spPr>
          <a:xfrm>
            <a:off x="202425" y="339022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789" name="Google Shape;789;p69"/>
          <p:cNvSpPr/>
          <p:nvPr/>
        </p:nvSpPr>
        <p:spPr>
          <a:xfrm>
            <a:off x="4874650" y="3049675"/>
            <a:ext cx="1366500" cy="168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69"/>
          <p:cNvSpPr txBox="1"/>
          <p:nvPr/>
        </p:nvSpPr>
        <p:spPr>
          <a:xfrm>
            <a:off x="4058990" y="2978327"/>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791" name="Google Shape;791;p69"/>
          <p:cNvSpPr/>
          <p:nvPr/>
        </p:nvSpPr>
        <p:spPr>
          <a:xfrm>
            <a:off x="4936975" y="3105225"/>
            <a:ext cx="1207200" cy="87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792" name="Google Shape;792;p69"/>
          <p:cNvSpPr txBox="1"/>
          <p:nvPr/>
        </p:nvSpPr>
        <p:spPr>
          <a:xfrm>
            <a:off x="4059000" y="37871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793" name="Google Shape;793;p69"/>
          <p:cNvSpPr txBox="1"/>
          <p:nvPr/>
        </p:nvSpPr>
        <p:spPr>
          <a:xfrm>
            <a:off x="5422600" y="36740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cxnSp>
        <p:nvCxnSpPr>
          <p:cNvPr id="794" name="Google Shape;794;p69"/>
          <p:cNvCxnSpPr/>
          <p:nvPr/>
        </p:nvCxnSpPr>
        <p:spPr>
          <a:xfrm flipH="1" rot="10800000">
            <a:off x="3672988" y="3943020"/>
            <a:ext cx="400800" cy="5400"/>
          </a:xfrm>
          <a:prstGeom prst="straightConnector1">
            <a:avLst/>
          </a:prstGeom>
          <a:noFill/>
          <a:ln cap="flat" cmpd="sng" w="9525">
            <a:solidFill>
              <a:schemeClr val="accent6"/>
            </a:solidFill>
            <a:prstDash val="solid"/>
            <a:round/>
            <a:headEnd len="med" w="med" type="none"/>
            <a:tailEnd len="med" w="med" type="triangle"/>
          </a:ln>
        </p:spPr>
      </p:cxnSp>
      <p:sp>
        <p:nvSpPr>
          <p:cNvPr id="795" name="Google Shape;795;p69"/>
          <p:cNvSpPr txBox="1"/>
          <p:nvPr/>
        </p:nvSpPr>
        <p:spPr>
          <a:xfrm>
            <a:off x="3355288" y="381342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796" name="Google Shape;796;p69"/>
          <p:cNvSpPr/>
          <p:nvPr/>
        </p:nvSpPr>
        <p:spPr>
          <a:xfrm>
            <a:off x="7734525" y="3049675"/>
            <a:ext cx="1366500" cy="168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69"/>
          <p:cNvSpPr txBox="1"/>
          <p:nvPr/>
        </p:nvSpPr>
        <p:spPr>
          <a:xfrm>
            <a:off x="6894390" y="29800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798" name="Google Shape;798;p69"/>
          <p:cNvSpPr/>
          <p:nvPr/>
        </p:nvSpPr>
        <p:spPr>
          <a:xfrm>
            <a:off x="7796845" y="3105225"/>
            <a:ext cx="12072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799" name="Google Shape;799;p69"/>
          <p:cNvSpPr txBox="1"/>
          <p:nvPr/>
        </p:nvSpPr>
        <p:spPr>
          <a:xfrm>
            <a:off x="6918875" y="442751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0xff99998d</a:t>
            </a:r>
            <a:endParaRPr sz="900">
              <a:solidFill>
                <a:schemeClr val="accent6"/>
              </a:solidFill>
            </a:endParaRPr>
          </a:p>
          <a:p>
            <a:pPr indent="0" lvl="0" marL="0" rtl="0" algn="l">
              <a:spcBef>
                <a:spcPts val="0"/>
              </a:spcBef>
              <a:spcAft>
                <a:spcPts val="0"/>
              </a:spcAft>
              <a:buNone/>
            </a:pPr>
            <a:r>
              <a:rPr lang="en" sz="900">
                <a:solidFill>
                  <a:schemeClr val="accent6"/>
                </a:solidFill>
              </a:rPr>
              <a:t>(12 bytes)</a:t>
            </a:r>
            <a:endParaRPr sz="900">
              <a:solidFill>
                <a:schemeClr val="accent6"/>
              </a:solidFill>
            </a:endParaRPr>
          </a:p>
        </p:txBody>
      </p:sp>
      <p:sp>
        <p:nvSpPr>
          <p:cNvPr id="800" name="Google Shape;800;p69"/>
          <p:cNvSpPr txBox="1"/>
          <p:nvPr/>
        </p:nvSpPr>
        <p:spPr>
          <a:xfrm>
            <a:off x="8282475" y="42546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cxnSp>
        <p:nvCxnSpPr>
          <p:cNvPr id="801" name="Google Shape;801;p69"/>
          <p:cNvCxnSpPr/>
          <p:nvPr/>
        </p:nvCxnSpPr>
        <p:spPr>
          <a:xfrm flipH="1" rot="10800000">
            <a:off x="6532875" y="4580510"/>
            <a:ext cx="400800" cy="5400"/>
          </a:xfrm>
          <a:prstGeom prst="straightConnector1">
            <a:avLst/>
          </a:prstGeom>
          <a:noFill/>
          <a:ln cap="flat" cmpd="sng" w="9525">
            <a:solidFill>
              <a:schemeClr val="accent6"/>
            </a:solidFill>
            <a:prstDash val="solid"/>
            <a:round/>
            <a:headEnd len="med" w="med" type="none"/>
            <a:tailEnd len="med" w="med" type="triangle"/>
          </a:ln>
        </p:spPr>
      </p:cxnSp>
      <p:cxnSp>
        <p:nvCxnSpPr>
          <p:cNvPr id="802" name="Google Shape;802;p69"/>
          <p:cNvCxnSpPr/>
          <p:nvPr/>
        </p:nvCxnSpPr>
        <p:spPr>
          <a:xfrm>
            <a:off x="3148200" y="2813088"/>
            <a:ext cx="1280700" cy="0"/>
          </a:xfrm>
          <a:prstGeom prst="straightConnector1">
            <a:avLst/>
          </a:prstGeom>
          <a:noFill/>
          <a:ln cap="flat" cmpd="sng" w="9525">
            <a:solidFill>
              <a:schemeClr val="accent2"/>
            </a:solidFill>
            <a:prstDash val="solid"/>
            <a:round/>
            <a:headEnd len="med" w="med" type="none"/>
            <a:tailEnd len="med" w="med" type="triangle"/>
          </a:ln>
        </p:spPr>
      </p:cxnSp>
      <p:cxnSp>
        <p:nvCxnSpPr>
          <p:cNvPr id="803" name="Google Shape;803;p69"/>
          <p:cNvCxnSpPr/>
          <p:nvPr/>
        </p:nvCxnSpPr>
        <p:spPr>
          <a:xfrm>
            <a:off x="6144175" y="2782063"/>
            <a:ext cx="1280700" cy="0"/>
          </a:xfrm>
          <a:prstGeom prst="straightConnector1">
            <a:avLst/>
          </a:prstGeom>
          <a:noFill/>
          <a:ln cap="flat" cmpd="sng" w="9525">
            <a:solidFill>
              <a:schemeClr val="accent2"/>
            </a:solidFill>
            <a:prstDash val="solid"/>
            <a:round/>
            <a:headEnd len="med" w="med" type="none"/>
            <a:tailEnd len="med" w="med" type="triangle"/>
          </a:ln>
        </p:spPr>
      </p:cxnSp>
      <p:sp>
        <p:nvSpPr>
          <p:cNvPr id="804" name="Google Shape;804;p69"/>
          <p:cNvSpPr txBox="1"/>
          <p:nvPr/>
        </p:nvSpPr>
        <p:spPr>
          <a:xfrm>
            <a:off x="3407840" y="255051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Allocate (push)</a:t>
            </a:r>
            <a:endParaRPr sz="900">
              <a:solidFill>
                <a:schemeClr val="accent6"/>
              </a:solidFill>
            </a:endParaRPr>
          </a:p>
        </p:txBody>
      </p:sp>
      <p:sp>
        <p:nvSpPr>
          <p:cNvPr id="805" name="Google Shape;805;p69"/>
          <p:cNvSpPr txBox="1"/>
          <p:nvPr/>
        </p:nvSpPr>
        <p:spPr>
          <a:xfrm>
            <a:off x="6443665" y="25120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allocate</a:t>
            </a:r>
            <a:endParaRPr sz="900">
              <a:solidFill>
                <a:schemeClr val="accent6"/>
              </a:solidFill>
            </a:endParaRPr>
          </a:p>
        </p:txBody>
      </p:sp>
      <p:cxnSp>
        <p:nvCxnSpPr>
          <p:cNvPr id="806" name="Google Shape;806;p69"/>
          <p:cNvCxnSpPr/>
          <p:nvPr/>
        </p:nvCxnSpPr>
        <p:spPr>
          <a:xfrm rot="10800000">
            <a:off x="7834600" y="2031975"/>
            <a:ext cx="7200" cy="765600"/>
          </a:xfrm>
          <a:prstGeom prst="straightConnector1">
            <a:avLst/>
          </a:prstGeom>
          <a:noFill/>
          <a:ln cap="flat" cmpd="sng" w="9525">
            <a:solidFill>
              <a:schemeClr val="accent2"/>
            </a:solidFill>
            <a:prstDash val="solid"/>
            <a:round/>
            <a:headEnd len="med" w="med" type="none"/>
            <a:tailEnd len="med" w="med" type="triangle"/>
          </a:ln>
        </p:spPr>
      </p:cxnSp>
      <p:sp>
        <p:nvSpPr>
          <p:cNvPr id="807" name="Google Shape;807;p69"/>
          <p:cNvSpPr/>
          <p:nvPr/>
        </p:nvSpPr>
        <p:spPr>
          <a:xfrm>
            <a:off x="7600725" y="203225"/>
            <a:ext cx="1366500" cy="168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69"/>
          <p:cNvSpPr txBox="1"/>
          <p:nvPr/>
        </p:nvSpPr>
        <p:spPr>
          <a:xfrm>
            <a:off x="6760590" y="13361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809" name="Google Shape;809;p69"/>
          <p:cNvSpPr/>
          <p:nvPr/>
        </p:nvSpPr>
        <p:spPr>
          <a:xfrm>
            <a:off x="7663050" y="258775"/>
            <a:ext cx="1207200" cy="879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rgbClr val="CCCCCC"/>
                </a:solidFill>
              </a:rPr>
              <a:t>int c</a:t>
            </a:r>
            <a:endParaRPr>
              <a:solidFill>
                <a:srgbClr val="CCCCCC"/>
              </a:solidFill>
            </a:endParaRPr>
          </a:p>
        </p:txBody>
      </p:sp>
      <p:sp>
        <p:nvSpPr>
          <p:cNvPr id="810" name="Google Shape;810;p69"/>
          <p:cNvSpPr txBox="1"/>
          <p:nvPr/>
        </p:nvSpPr>
        <p:spPr>
          <a:xfrm>
            <a:off x="6785075" y="98577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811" name="Google Shape;811;p69"/>
          <p:cNvSpPr txBox="1"/>
          <p:nvPr/>
        </p:nvSpPr>
        <p:spPr>
          <a:xfrm>
            <a:off x="8282475" y="146540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cxnSp>
        <p:nvCxnSpPr>
          <p:cNvPr id="812" name="Google Shape;812;p69"/>
          <p:cNvCxnSpPr>
            <a:stCxn id="813" idx="3"/>
          </p:cNvCxnSpPr>
          <p:nvPr/>
        </p:nvCxnSpPr>
        <p:spPr>
          <a:xfrm flipH="1" rot="10800000">
            <a:off x="6384275" y="1146345"/>
            <a:ext cx="400800" cy="5400"/>
          </a:xfrm>
          <a:prstGeom prst="straightConnector1">
            <a:avLst/>
          </a:prstGeom>
          <a:noFill/>
          <a:ln cap="flat" cmpd="sng" w="9525">
            <a:solidFill>
              <a:schemeClr val="accent6"/>
            </a:solidFill>
            <a:prstDash val="solid"/>
            <a:round/>
            <a:headEnd len="med" w="med" type="none"/>
            <a:tailEnd len="med" w="med" type="triangle"/>
          </a:ln>
        </p:spPr>
      </p:cxnSp>
      <p:sp>
        <p:nvSpPr>
          <p:cNvPr id="813" name="Google Shape;813;p69"/>
          <p:cNvSpPr txBox="1"/>
          <p:nvPr/>
        </p:nvSpPr>
        <p:spPr>
          <a:xfrm>
            <a:off x="6066575" y="101674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814" name="Google Shape;814;p69"/>
          <p:cNvSpPr txBox="1"/>
          <p:nvPr/>
        </p:nvSpPr>
        <p:spPr>
          <a:xfrm>
            <a:off x="7834590" y="2283477"/>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de</a:t>
            </a:r>
            <a:r>
              <a:rPr lang="en" sz="900">
                <a:solidFill>
                  <a:schemeClr val="accent6"/>
                </a:solidFill>
              </a:rPr>
              <a:t>allocate</a:t>
            </a:r>
            <a:endParaRPr sz="900">
              <a:solidFill>
                <a:schemeClr val="accent6"/>
              </a:solidFill>
            </a:endParaRPr>
          </a:p>
        </p:txBody>
      </p:sp>
      <p:sp>
        <p:nvSpPr>
          <p:cNvPr id="815" name="Google Shape;815;p69"/>
          <p:cNvSpPr txBox="1"/>
          <p:nvPr/>
        </p:nvSpPr>
        <p:spPr>
          <a:xfrm>
            <a:off x="900577" y="33328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xEl>
                                              <p:pRg end="0" st="0"/>
                                            </p:txEl>
                                          </p:spTgt>
                                        </p:tgtEl>
                                        <p:attrNameLst>
                                          <p:attrName>style.visibility</p:attrName>
                                        </p:attrNameLst>
                                      </p:cBhvr>
                                      <p:to>
                                        <p:strVal val="visible"/>
                                      </p:to>
                                    </p:set>
                                    <p:animEffect filter="fade" transition="in">
                                      <p:cBhvr>
                                        <p:cTn dur="1000"/>
                                        <p:tgtEl>
                                          <p:spTgt spid="7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xEl>
                                              <p:pRg end="1" st="1"/>
                                            </p:txEl>
                                          </p:spTgt>
                                        </p:tgtEl>
                                        <p:attrNameLst>
                                          <p:attrName>style.visibility</p:attrName>
                                        </p:attrNameLst>
                                      </p:cBhvr>
                                      <p:to>
                                        <p:strVal val="visible"/>
                                      </p:to>
                                    </p:set>
                                    <p:animEffect filter="fade" transition="in">
                                      <p:cBhvr>
                                        <p:cTn dur="1000"/>
                                        <p:tgtEl>
                                          <p:spTgt spid="7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xEl>
                                              <p:pRg end="2" st="2"/>
                                            </p:txEl>
                                          </p:spTgt>
                                        </p:tgtEl>
                                        <p:attrNameLst>
                                          <p:attrName>style.visibility</p:attrName>
                                        </p:attrNameLst>
                                      </p:cBhvr>
                                      <p:to>
                                        <p:strVal val="visible"/>
                                      </p:to>
                                    </p:set>
                                    <p:animEffect filter="fade" transition="in">
                                      <p:cBhvr>
                                        <p:cTn dur="1000"/>
                                        <p:tgtEl>
                                          <p:spTgt spid="7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xEl>
                                              <p:pRg end="3" st="3"/>
                                            </p:txEl>
                                          </p:spTgt>
                                        </p:tgtEl>
                                        <p:attrNameLst>
                                          <p:attrName>style.visibility</p:attrName>
                                        </p:attrNameLst>
                                      </p:cBhvr>
                                      <p:to>
                                        <p:strVal val="visible"/>
                                      </p:to>
                                    </p:set>
                                    <p:animEffect filter="fade" transition="in">
                                      <p:cBhvr>
                                        <p:cTn dur="1000"/>
                                        <p:tgtEl>
                                          <p:spTgt spid="7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0"/>
          <p:cNvSpPr txBox="1"/>
          <p:nvPr>
            <p:ph type="title"/>
          </p:nvPr>
        </p:nvSpPr>
        <p:spPr>
          <a:xfrm>
            <a:off x="311700" y="445025"/>
            <a:ext cx="24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Pointer</a:t>
            </a:r>
            <a:endParaRPr/>
          </a:p>
        </p:txBody>
      </p:sp>
      <p:sp>
        <p:nvSpPr>
          <p:cNvPr id="821" name="Google Shape;821;p70"/>
          <p:cNvSpPr txBox="1"/>
          <p:nvPr>
            <p:ph idx="1" type="body"/>
          </p:nvPr>
        </p:nvSpPr>
        <p:spPr>
          <a:xfrm>
            <a:off x="311700" y="1146050"/>
            <a:ext cx="50349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Stack pointer changes</a:t>
            </a:r>
            <a:endParaRPr sz="2200"/>
          </a:p>
          <a:p>
            <a:pPr indent="-368300" lvl="0" marL="457200" rtl="0" algn="l">
              <a:spcBef>
                <a:spcPts val="0"/>
              </a:spcBef>
              <a:spcAft>
                <a:spcPts val="0"/>
              </a:spcAft>
              <a:buSzPts val="2200"/>
              <a:buChar char="●"/>
            </a:pPr>
            <a:r>
              <a:rPr lang="en" sz="2200"/>
              <a:t>Need a fixed reference</a:t>
            </a:r>
            <a:endParaRPr sz="2200"/>
          </a:p>
          <a:p>
            <a:pPr indent="-368300" lvl="0" marL="457200" rtl="0" algn="l">
              <a:spcBef>
                <a:spcPts val="0"/>
              </a:spcBef>
              <a:spcAft>
                <a:spcPts val="0"/>
              </a:spcAft>
              <a:buSzPts val="2200"/>
              <a:buChar char="●"/>
            </a:pPr>
            <a:r>
              <a:rPr lang="en" sz="2200"/>
              <a:t>Base pointer (frame pointer)</a:t>
            </a:r>
            <a:endParaRPr sz="2200"/>
          </a:p>
          <a:p>
            <a:pPr indent="-368300" lvl="1" marL="914400" rtl="0" algn="l">
              <a:spcBef>
                <a:spcPts val="0"/>
              </a:spcBef>
              <a:spcAft>
                <a:spcPts val="0"/>
              </a:spcAft>
              <a:buSzPts val="2200"/>
              <a:buChar char="○"/>
            </a:pPr>
            <a:r>
              <a:rPr lang="en" sz="2200"/>
              <a:t>Also a cpu register</a:t>
            </a:r>
            <a:endParaRPr sz="2200"/>
          </a:p>
          <a:p>
            <a:pPr indent="-368300" lvl="0" marL="457200" rtl="0" algn="l">
              <a:spcBef>
                <a:spcPts val="0"/>
              </a:spcBef>
              <a:spcAft>
                <a:spcPts val="0"/>
              </a:spcAft>
              <a:buSzPts val="2200"/>
              <a:buChar char="●"/>
            </a:pPr>
            <a:r>
              <a:rPr lang="en" sz="2200"/>
              <a:t>To reference variable a, use bp; </a:t>
            </a:r>
            <a:endParaRPr sz="2200"/>
          </a:p>
          <a:p>
            <a:pPr indent="-368300" lvl="0" marL="457200" rtl="0" algn="l">
              <a:spcBef>
                <a:spcPts val="0"/>
              </a:spcBef>
              <a:spcAft>
                <a:spcPts val="0"/>
              </a:spcAft>
              <a:buSzPts val="2200"/>
              <a:buChar char="●"/>
            </a:pPr>
            <a:r>
              <a:rPr lang="en" sz="2200"/>
              <a:t>Variable b is bp - 4</a:t>
            </a:r>
            <a:endParaRPr sz="2200"/>
          </a:p>
        </p:txBody>
      </p:sp>
      <p:sp>
        <p:nvSpPr>
          <p:cNvPr id="822" name="Google Shape;822;p70"/>
          <p:cNvSpPr/>
          <p:nvPr/>
        </p:nvSpPr>
        <p:spPr>
          <a:xfrm>
            <a:off x="6646900" y="180550"/>
            <a:ext cx="2189400" cy="199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23" name="Google Shape;823;p70"/>
          <p:cNvCxnSpPr>
            <a:endCxn id="824" idx="1"/>
          </p:cNvCxnSpPr>
          <p:nvPr/>
        </p:nvCxnSpPr>
        <p:spPr>
          <a:xfrm>
            <a:off x="5294665" y="393540"/>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824" name="Google Shape;824;p70"/>
          <p:cNvSpPr txBox="1"/>
          <p:nvPr/>
        </p:nvSpPr>
        <p:spPr>
          <a:xfrm>
            <a:off x="5806765" y="2633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825" name="Google Shape;825;p70"/>
          <p:cNvSpPr txBox="1"/>
          <p:nvPr/>
        </p:nvSpPr>
        <p:spPr>
          <a:xfrm>
            <a:off x="4976925" y="26092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
        <p:nvSpPr>
          <p:cNvPr id="826" name="Google Shape;826;p70"/>
          <p:cNvSpPr/>
          <p:nvPr/>
        </p:nvSpPr>
        <p:spPr>
          <a:xfrm>
            <a:off x="6709213" y="23610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827" name="Google Shape;827;p70"/>
          <p:cNvSpPr txBox="1"/>
          <p:nvPr/>
        </p:nvSpPr>
        <p:spPr>
          <a:xfrm>
            <a:off x="5831250" y="68941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828" name="Google Shape;828;p70"/>
          <p:cNvSpPr txBox="1"/>
          <p:nvPr/>
        </p:nvSpPr>
        <p:spPr>
          <a:xfrm>
            <a:off x="5831250" y="11155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829" name="Google Shape;829;p70"/>
          <p:cNvSpPr txBox="1"/>
          <p:nvPr/>
        </p:nvSpPr>
        <p:spPr>
          <a:xfrm>
            <a:off x="8074900" y="133797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cxnSp>
        <p:nvCxnSpPr>
          <p:cNvPr id="830" name="Google Shape;830;p70"/>
          <p:cNvCxnSpPr/>
          <p:nvPr/>
        </p:nvCxnSpPr>
        <p:spPr>
          <a:xfrm flipH="1" rot="10800000">
            <a:off x="5430450" y="1654520"/>
            <a:ext cx="400800" cy="5400"/>
          </a:xfrm>
          <a:prstGeom prst="straightConnector1">
            <a:avLst/>
          </a:prstGeom>
          <a:noFill/>
          <a:ln cap="flat" cmpd="sng" w="9525">
            <a:solidFill>
              <a:schemeClr val="accent6"/>
            </a:solidFill>
            <a:prstDash val="solid"/>
            <a:round/>
            <a:headEnd len="med" w="med" type="none"/>
            <a:tailEnd len="med" w="med" type="triangle"/>
          </a:ln>
        </p:spPr>
      </p:cxnSp>
      <p:sp>
        <p:nvSpPr>
          <p:cNvPr id="831" name="Google Shape;831;p70"/>
          <p:cNvSpPr txBox="1"/>
          <p:nvPr/>
        </p:nvSpPr>
        <p:spPr>
          <a:xfrm>
            <a:off x="5112750" y="148449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832" name="Google Shape;832;p70"/>
          <p:cNvSpPr txBox="1"/>
          <p:nvPr/>
        </p:nvSpPr>
        <p:spPr>
          <a:xfrm>
            <a:off x="5836910" y="148450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0xff99998d</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animEffect filter="fade" transition="in">
                                      <p:cBhvr>
                                        <p:cTn dur="1000"/>
                                        <p:tgtEl>
                                          <p:spTgt spid="8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animEffect filter="fade" transition="in">
                                      <p:cBhvr>
                                        <p:cTn dur="1000"/>
                                        <p:tgtEl>
                                          <p:spTgt spid="8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2" st="2"/>
                                            </p:txEl>
                                          </p:spTgt>
                                        </p:tgtEl>
                                        <p:attrNameLst>
                                          <p:attrName>style.visibility</p:attrName>
                                        </p:attrNameLst>
                                      </p:cBhvr>
                                      <p:to>
                                        <p:strVal val="visible"/>
                                      </p:to>
                                    </p:set>
                                    <p:animEffect filter="fade" transition="in">
                                      <p:cBhvr>
                                        <p:cTn dur="1000"/>
                                        <p:tgtEl>
                                          <p:spTgt spid="8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3" st="3"/>
                                            </p:txEl>
                                          </p:spTgt>
                                        </p:tgtEl>
                                        <p:attrNameLst>
                                          <p:attrName>style.visibility</p:attrName>
                                        </p:attrNameLst>
                                      </p:cBhvr>
                                      <p:to>
                                        <p:strVal val="visible"/>
                                      </p:to>
                                    </p:set>
                                    <p:animEffect filter="fade" transition="in">
                                      <p:cBhvr>
                                        <p:cTn dur="1000"/>
                                        <p:tgtEl>
                                          <p:spTgt spid="8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4" st="4"/>
                                            </p:txEl>
                                          </p:spTgt>
                                        </p:tgtEl>
                                        <p:attrNameLst>
                                          <p:attrName>style.visibility</p:attrName>
                                        </p:attrNameLst>
                                      </p:cBhvr>
                                      <p:to>
                                        <p:strVal val="visible"/>
                                      </p:to>
                                    </p:set>
                                    <p:animEffect filter="fade" transition="in">
                                      <p:cBhvr>
                                        <p:cTn dur="1000"/>
                                        <p:tgtEl>
                                          <p:spTgt spid="8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xEl>
                                              <p:pRg end="5" st="5"/>
                                            </p:txEl>
                                          </p:spTgt>
                                        </p:tgtEl>
                                        <p:attrNameLst>
                                          <p:attrName>style.visibility</p:attrName>
                                        </p:attrNameLst>
                                      </p:cBhvr>
                                      <p:to>
                                        <p:strVal val="visible"/>
                                      </p:to>
                                    </p:set>
                                    <p:animEffect filter="fade" transition="in">
                                      <p:cBhvr>
                                        <p:cTn dur="1000"/>
                                        <p:tgtEl>
                                          <p:spTgt spid="82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1"/>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calls</a:t>
            </a:r>
            <a:endParaRPr/>
          </a:p>
        </p:txBody>
      </p:sp>
      <p:sp>
        <p:nvSpPr>
          <p:cNvPr id="838" name="Google Shape;838;p71"/>
          <p:cNvSpPr txBox="1"/>
          <p:nvPr>
            <p:ph idx="1" type="body"/>
          </p:nvPr>
        </p:nvSpPr>
        <p:spPr>
          <a:xfrm>
            <a:off x="345625" y="1138900"/>
            <a:ext cx="46629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Main calls func1</a:t>
            </a:r>
            <a:endParaRPr sz="2200"/>
          </a:p>
          <a:p>
            <a:pPr indent="-368300" lvl="0" marL="457200" rtl="0" algn="l">
              <a:spcBef>
                <a:spcPts val="0"/>
              </a:spcBef>
              <a:spcAft>
                <a:spcPts val="0"/>
              </a:spcAft>
              <a:buSzPts val="2200"/>
              <a:buChar char="●"/>
            </a:pPr>
            <a:r>
              <a:rPr lang="en" sz="2200"/>
              <a:t>Main pauses, func1 executes</a:t>
            </a:r>
            <a:endParaRPr sz="2200"/>
          </a:p>
          <a:p>
            <a:pPr indent="-368300" lvl="0" marL="457200" rtl="0" algn="l">
              <a:spcBef>
                <a:spcPts val="0"/>
              </a:spcBef>
              <a:spcAft>
                <a:spcPts val="0"/>
              </a:spcAft>
              <a:buSzPts val="2200"/>
              <a:buChar char="●"/>
            </a:pPr>
            <a:r>
              <a:rPr lang="en" sz="2200"/>
              <a:t>Base and stack pointer change</a:t>
            </a:r>
            <a:endParaRPr sz="2200"/>
          </a:p>
        </p:txBody>
      </p:sp>
      <p:sp>
        <p:nvSpPr>
          <p:cNvPr id="839" name="Google Shape;839;p71"/>
          <p:cNvSpPr/>
          <p:nvPr/>
        </p:nvSpPr>
        <p:spPr>
          <a:xfrm>
            <a:off x="6217625" y="173400"/>
            <a:ext cx="2189400" cy="298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40" name="Google Shape;840;p71"/>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841" name="Google Shape;841;p71"/>
          <p:cNvSpPr txBox="1"/>
          <p:nvPr/>
        </p:nvSpPr>
        <p:spPr>
          <a:xfrm>
            <a:off x="5718875" y="119469"/>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1024</a:t>
            </a:r>
            <a:endParaRPr sz="900">
              <a:solidFill>
                <a:schemeClr val="accent2"/>
              </a:solidFill>
            </a:endParaRPr>
          </a:p>
        </p:txBody>
      </p:sp>
      <p:sp>
        <p:nvSpPr>
          <p:cNvPr id="842" name="Google Shape;842;p71"/>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843" name="Google Shape;843;p71"/>
          <p:cNvSpPr/>
          <p:nvPr/>
        </p:nvSpPr>
        <p:spPr>
          <a:xfrm>
            <a:off x="6279938" y="228950"/>
            <a:ext cx="2084100" cy="145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a</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b</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c</a:t>
            </a:r>
            <a:endParaRPr>
              <a:solidFill>
                <a:schemeClr val="accent2"/>
              </a:solidFill>
            </a:endParaRPr>
          </a:p>
        </p:txBody>
      </p:sp>
      <p:sp>
        <p:nvSpPr>
          <p:cNvPr id="844" name="Google Shape;844;p71"/>
          <p:cNvSpPr txBox="1"/>
          <p:nvPr/>
        </p:nvSpPr>
        <p:spPr>
          <a:xfrm>
            <a:off x="5718875" y="59494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1020</a:t>
            </a:r>
            <a:endParaRPr sz="900">
              <a:solidFill>
                <a:schemeClr val="accent2"/>
              </a:solidFill>
            </a:endParaRPr>
          </a:p>
        </p:txBody>
      </p:sp>
      <p:sp>
        <p:nvSpPr>
          <p:cNvPr id="845" name="Google Shape;845;p71"/>
          <p:cNvSpPr txBox="1"/>
          <p:nvPr/>
        </p:nvSpPr>
        <p:spPr>
          <a:xfrm>
            <a:off x="5718875" y="107973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1018</a:t>
            </a:r>
            <a:endParaRPr sz="900">
              <a:solidFill>
                <a:schemeClr val="accent2"/>
              </a:solidFill>
            </a:endParaRPr>
          </a:p>
        </p:txBody>
      </p:sp>
      <p:sp>
        <p:nvSpPr>
          <p:cNvPr id="846" name="Google Shape;846;p71"/>
          <p:cNvSpPr txBox="1"/>
          <p:nvPr/>
        </p:nvSpPr>
        <p:spPr>
          <a:xfrm>
            <a:off x="76456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main</a:t>
            </a:r>
            <a:endParaRPr sz="1300">
              <a:solidFill>
                <a:schemeClr val="lt2"/>
              </a:solidFill>
            </a:endParaRPr>
          </a:p>
        </p:txBody>
      </p:sp>
      <p:sp>
        <p:nvSpPr>
          <p:cNvPr id="847" name="Google Shape;847;p71"/>
          <p:cNvSpPr/>
          <p:nvPr/>
        </p:nvSpPr>
        <p:spPr>
          <a:xfrm>
            <a:off x="6279950" y="1695900"/>
            <a:ext cx="2084100" cy="1073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x</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y</a:t>
            </a:r>
            <a:endParaRPr>
              <a:solidFill>
                <a:schemeClr val="accent6"/>
              </a:solidFill>
            </a:endParaRPr>
          </a:p>
        </p:txBody>
      </p:sp>
      <p:sp>
        <p:nvSpPr>
          <p:cNvPr id="848" name="Google Shape;848;p71"/>
          <p:cNvSpPr txBox="1"/>
          <p:nvPr/>
        </p:nvSpPr>
        <p:spPr>
          <a:xfrm>
            <a:off x="7683550" y="236327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func1</a:t>
            </a:r>
            <a:endParaRPr sz="1300">
              <a:solidFill>
                <a:schemeClr val="accent6"/>
              </a:solidFill>
            </a:endParaRPr>
          </a:p>
        </p:txBody>
      </p:sp>
      <p:sp>
        <p:nvSpPr>
          <p:cNvPr id="849" name="Google Shape;849;p71"/>
          <p:cNvSpPr txBox="1"/>
          <p:nvPr/>
        </p:nvSpPr>
        <p:spPr>
          <a:xfrm>
            <a:off x="5718875" y="1563761"/>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1014</a:t>
            </a:r>
            <a:endParaRPr sz="900">
              <a:solidFill>
                <a:schemeClr val="accent6"/>
              </a:solidFill>
            </a:endParaRPr>
          </a:p>
        </p:txBody>
      </p:sp>
      <p:sp>
        <p:nvSpPr>
          <p:cNvPr id="850" name="Google Shape;850;p71"/>
          <p:cNvSpPr txBox="1"/>
          <p:nvPr/>
        </p:nvSpPr>
        <p:spPr>
          <a:xfrm>
            <a:off x="152400" y="4669725"/>
            <a:ext cx="446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accent2"/>
                </a:solidFill>
              </a:rPr>
              <a:t>From now on I’ll switch to use decimal for readability of memory addresses</a:t>
            </a:r>
            <a:endParaRPr i="1" sz="900">
              <a:solidFill>
                <a:schemeClr val="accent2"/>
              </a:solidFill>
            </a:endParaRPr>
          </a:p>
        </p:txBody>
      </p:sp>
      <p:sp>
        <p:nvSpPr>
          <p:cNvPr id="851" name="Google Shape;851;p71"/>
          <p:cNvSpPr txBox="1"/>
          <p:nvPr/>
        </p:nvSpPr>
        <p:spPr>
          <a:xfrm>
            <a:off x="5718875" y="2041361"/>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1010</a:t>
            </a:r>
            <a:endParaRPr sz="900">
              <a:solidFill>
                <a:schemeClr val="accent6"/>
              </a:solidFill>
            </a:endParaRPr>
          </a:p>
        </p:txBody>
      </p:sp>
      <p:cxnSp>
        <p:nvCxnSpPr>
          <p:cNvPr id="852" name="Google Shape;852;p71"/>
          <p:cNvCxnSpPr/>
          <p:nvPr/>
        </p:nvCxnSpPr>
        <p:spPr>
          <a:xfrm>
            <a:off x="5254750" y="169588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853" name="Google Shape;853;p71"/>
          <p:cNvSpPr txBox="1"/>
          <p:nvPr/>
        </p:nvSpPr>
        <p:spPr>
          <a:xfrm>
            <a:off x="4937050" y="156330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854" name="Google Shape;854;p71"/>
          <p:cNvCxnSpPr/>
          <p:nvPr/>
        </p:nvCxnSpPr>
        <p:spPr>
          <a:xfrm flipH="1" rot="10800000">
            <a:off x="5310400" y="2696702"/>
            <a:ext cx="400800" cy="5400"/>
          </a:xfrm>
          <a:prstGeom prst="straightConnector1">
            <a:avLst/>
          </a:prstGeom>
          <a:noFill/>
          <a:ln cap="flat" cmpd="sng" w="9525">
            <a:solidFill>
              <a:schemeClr val="accent6"/>
            </a:solidFill>
            <a:prstDash val="solid"/>
            <a:round/>
            <a:headEnd len="med" w="med" type="none"/>
            <a:tailEnd len="med" w="med" type="triangle"/>
          </a:ln>
        </p:spPr>
      </p:cxnSp>
      <p:sp>
        <p:nvSpPr>
          <p:cNvPr id="855" name="Google Shape;855;p71"/>
          <p:cNvSpPr txBox="1"/>
          <p:nvPr/>
        </p:nvSpPr>
        <p:spPr>
          <a:xfrm>
            <a:off x="4937050" y="253578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856" name="Google Shape;856;p71"/>
          <p:cNvSpPr txBox="1"/>
          <p:nvPr/>
        </p:nvSpPr>
        <p:spPr>
          <a:xfrm>
            <a:off x="5718875" y="2532561"/>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1006</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0" st="0"/>
                                            </p:txEl>
                                          </p:spTgt>
                                        </p:tgtEl>
                                        <p:attrNameLst>
                                          <p:attrName>style.visibility</p:attrName>
                                        </p:attrNameLst>
                                      </p:cBhvr>
                                      <p:to>
                                        <p:strVal val="visible"/>
                                      </p:to>
                                    </p:set>
                                    <p:animEffect filter="fade" transition="in">
                                      <p:cBhvr>
                                        <p:cTn dur="1000"/>
                                        <p:tgtEl>
                                          <p:spTgt spid="8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1" st="1"/>
                                            </p:txEl>
                                          </p:spTgt>
                                        </p:tgtEl>
                                        <p:attrNameLst>
                                          <p:attrName>style.visibility</p:attrName>
                                        </p:attrNameLst>
                                      </p:cBhvr>
                                      <p:to>
                                        <p:strVal val="visible"/>
                                      </p:to>
                                    </p:set>
                                    <p:animEffect filter="fade" transition="in">
                                      <p:cBhvr>
                                        <p:cTn dur="1000"/>
                                        <p:tgtEl>
                                          <p:spTgt spid="8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2" st="2"/>
                                            </p:txEl>
                                          </p:spTgt>
                                        </p:tgtEl>
                                        <p:attrNameLst>
                                          <p:attrName>style.visibility</p:attrName>
                                        </p:attrNameLst>
                                      </p:cBhvr>
                                      <p:to>
                                        <p:strVal val="visible"/>
                                      </p:to>
                                    </p:set>
                                    <p:animEffect filter="fade" transition="in">
                                      <p:cBhvr>
                                        <p:cTn dur="1000"/>
                                        <p:tgtEl>
                                          <p:spTgt spid="83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a:t>
            </a:r>
            <a:endParaRPr/>
          </a:p>
        </p:txBody>
      </p:sp>
      <p:sp>
        <p:nvSpPr>
          <p:cNvPr id="90" name="Google Shape;90;p18"/>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Operating System is a Software</a:t>
            </a:r>
            <a:endParaRPr sz="2200"/>
          </a:p>
          <a:p>
            <a:pPr indent="-368300" lvl="0" marL="457200" rtl="0" algn="l">
              <a:lnSpc>
                <a:spcPct val="105000"/>
              </a:lnSpc>
              <a:spcBef>
                <a:spcPts val="0"/>
              </a:spcBef>
              <a:spcAft>
                <a:spcPts val="0"/>
              </a:spcAft>
              <a:buSzPts val="2200"/>
              <a:buChar char="●"/>
            </a:pPr>
            <a:r>
              <a:rPr lang="en" sz="2200"/>
              <a:t>Resources needs to be managed</a:t>
            </a:r>
            <a:endParaRPr sz="2200"/>
          </a:p>
          <a:p>
            <a:pPr indent="-368300" lvl="0" marL="457200" rtl="0" algn="l">
              <a:lnSpc>
                <a:spcPct val="105000"/>
              </a:lnSpc>
              <a:spcBef>
                <a:spcPts val="0"/>
              </a:spcBef>
              <a:spcAft>
                <a:spcPts val="0"/>
              </a:spcAft>
              <a:buSzPts val="2200"/>
              <a:buChar char="●"/>
            </a:pPr>
            <a:r>
              <a:rPr lang="en" sz="2200"/>
              <a:t>Your apps talk to the OS</a:t>
            </a:r>
            <a:endParaRPr sz="2200"/>
          </a:p>
          <a:p>
            <a:pPr indent="-368300" lvl="0" marL="457200" rtl="0" algn="l">
              <a:lnSpc>
                <a:spcPct val="105000"/>
              </a:lnSpc>
              <a:spcBef>
                <a:spcPts val="0"/>
              </a:spcBef>
              <a:spcAft>
                <a:spcPts val="0"/>
              </a:spcAft>
              <a:buSzPts val="2200"/>
              <a:buChar char="●"/>
            </a:pPr>
            <a:r>
              <a:rPr lang="en" sz="2200"/>
              <a:t>Most OSs are general purpose</a:t>
            </a:r>
            <a:endParaRPr sz="2200"/>
          </a:p>
        </p:txBody>
      </p:sp>
      <p:pic>
        <p:nvPicPr>
          <p:cNvPr id="91" name="Google Shape;91;p18"/>
          <p:cNvPicPr preferRelativeResize="0"/>
          <p:nvPr/>
        </p:nvPicPr>
        <p:blipFill>
          <a:blip r:embed="rId3">
            <a:alphaModFix/>
          </a:blip>
          <a:stretch>
            <a:fillRect/>
          </a:stretch>
        </p:blipFill>
        <p:spPr>
          <a:xfrm>
            <a:off x="6441100" y="1419975"/>
            <a:ext cx="2322256" cy="1306276"/>
          </a:xfrm>
          <a:prstGeom prst="rect">
            <a:avLst/>
          </a:prstGeom>
          <a:noFill/>
          <a:ln>
            <a:noFill/>
          </a:ln>
        </p:spPr>
      </p:pic>
      <p:pic>
        <p:nvPicPr>
          <p:cNvPr id="92" name="Google Shape;92;p18"/>
          <p:cNvPicPr preferRelativeResize="0"/>
          <p:nvPr/>
        </p:nvPicPr>
        <p:blipFill rotWithShape="1">
          <a:blip r:embed="rId4">
            <a:alphaModFix/>
          </a:blip>
          <a:srcRect b="0" l="22629" r="23052" t="3818"/>
          <a:stretch/>
        </p:blipFill>
        <p:spPr>
          <a:xfrm>
            <a:off x="5281000" y="168250"/>
            <a:ext cx="1311448" cy="1306274"/>
          </a:xfrm>
          <a:prstGeom prst="rect">
            <a:avLst/>
          </a:prstGeom>
          <a:noFill/>
          <a:ln>
            <a:noFill/>
          </a:ln>
        </p:spPr>
      </p:pic>
      <p:pic>
        <p:nvPicPr>
          <p:cNvPr id="93" name="Google Shape;93;p18"/>
          <p:cNvPicPr preferRelativeResize="0"/>
          <p:nvPr/>
        </p:nvPicPr>
        <p:blipFill>
          <a:blip r:embed="rId5">
            <a:alphaModFix/>
          </a:blip>
          <a:stretch>
            <a:fillRect/>
          </a:stretch>
        </p:blipFill>
        <p:spPr>
          <a:xfrm>
            <a:off x="6592450" y="129125"/>
            <a:ext cx="2461376" cy="1384524"/>
          </a:xfrm>
          <a:prstGeom prst="rect">
            <a:avLst/>
          </a:prstGeom>
          <a:noFill/>
          <a:ln>
            <a:noFill/>
          </a:ln>
        </p:spPr>
      </p:pic>
      <p:pic>
        <p:nvPicPr>
          <p:cNvPr id="94" name="Google Shape;94;p18"/>
          <p:cNvPicPr preferRelativeResize="0"/>
          <p:nvPr/>
        </p:nvPicPr>
        <p:blipFill>
          <a:blip r:embed="rId6">
            <a:alphaModFix/>
          </a:blip>
          <a:stretch>
            <a:fillRect/>
          </a:stretch>
        </p:blipFill>
        <p:spPr>
          <a:xfrm>
            <a:off x="5316700" y="1646700"/>
            <a:ext cx="1384424" cy="77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2"/>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calls</a:t>
            </a:r>
            <a:endParaRPr/>
          </a:p>
        </p:txBody>
      </p:sp>
      <p:sp>
        <p:nvSpPr>
          <p:cNvPr id="862" name="Google Shape;862;p72"/>
          <p:cNvSpPr txBox="1"/>
          <p:nvPr>
            <p:ph idx="1" type="body"/>
          </p:nvPr>
        </p:nvSpPr>
        <p:spPr>
          <a:xfrm>
            <a:off x="345625" y="1138900"/>
            <a:ext cx="46629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But what if func1 returns? </a:t>
            </a:r>
            <a:endParaRPr sz="2200"/>
          </a:p>
          <a:p>
            <a:pPr indent="-368300" lvl="0" marL="457200" rtl="0" algn="l">
              <a:spcBef>
                <a:spcPts val="0"/>
              </a:spcBef>
              <a:spcAft>
                <a:spcPts val="0"/>
              </a:spcAft>
              <a:buSzPts val="2200"/>
              <a:buChar char="●"/>
            </a:pPr>
            <a:r>
              <a:rPr lang="en" sz="2200"/>
              <a:t>sp = sp + 8</a:t>
            </a:r>
            <a:endParaRPr sz="2200"/>
          </a:p>
          <a:p>
            <a:pPr indent="-368300" lvl="0" marL="457200" rtl="0" algn="l">
              <a:spcBef>
                <a:spcPts val="0"/>
              </a:spcBef>
              <a:spcAft>
                <a:spcPts val="0"/>
              </a:spcAft>
              <a:buSzPts val="2200"/>
              <a:buChar char="●"/>
            </a:pPr>
            <a:r>
              <a:rPr lang="en" sz="2200"/>
              <a:t>We lost main’s base pointer</a:t>
            </a:r>
            <a:endParaRPr sz="2200"/>
          </a:p>
          <a:p>
            <a:pPr indent="-368300" lvl="0" marL="457200" rtl="0" algn="l">
              <a:spcBef>
                <a:spcPts val="0"/>
              </a:spcBef>
              <a:spcAft>
                <a:spcPts val="0"/>
              </a:spcAft>
              <a:buSzPts val="2200"/>
              <a:buChar char="●"/>
            </a:pPr>
            <a:r>
              <a:rPr lang="en" sz="2200"/>
              <a:t>We need to save it</a:t>
            </a:r>
            <a:endParaRPr sz="2200"/>
          </a:p>
        </p:txBody>
      </p:sp>
      <p:sp>
        <p:nvSpPr>
          <p:cNvPr id="863" name="Google Shape;863;p72"/>
          <p:cNvSpPr/>
          <p:nvPr/>
        </p:nvSpPr>
        <p:spPr>
          <a:xfrm>
            <a:off x="6217625" y="173400"/>
            <a:ext cx="2189400" cy="298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64" name="Google Shape;864;p72"/>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865" name="Google Shape;865;p72"/>
          <p:cNvSpPr txBox="1"/>
          <p:nvPr/>
        </p:nvSpPr>
        <p:spPr>
          <a:xfrm>
            <a:off x="5718875" y="1527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866" name="Google Shape;866;p72"/>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867" name="Google Shape;867;p72"/>
          <p:cNvSpPr/>
          <p:nvPr/>
        </p:nvSpPr>
        <p:spPr>
          <a:xfrm>
            <a:off x="6279938" y="22895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868" name="Google Shape;868;p72"/>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869" name="Google Shape;869;p72"/>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870" name="Google Shape;870;p72"/>
          <p:cNvSpPr txBox="1"/>
          <p:nvPr/>
        </p:nvSpPr>
        <p:spPr>
          <a:xfrm>
            <a:off x="76456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main</a:t>
            </a:r>
            <a:endParaRPr sz="1300">
              <a:solidFill>
                <a:schemeClr val="lt2"/>
              </a:solidFill>
            </a:endParaRPr>
          </a:p>
        </p:txBody>
      </p:sp>
      <p:sp>
        <p:nvSpPr>
          <p:cNvPr id="871" name="Google Shape;871;p72"/>
          <p:cNvSpPr/>
          <p:nvPr/>
        </p:nvSpPr>
        <p:spPr>
          <a:xfrm>
            <a:off x="6279950" y="1695900"/>
            <a:ext cx="2084100" cy="10731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x</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y</a:t>
            </a:r>
            <a:endParaRPr>
              <a:solidFill>
                <a:schemeClr val="accent2"/>
              </a:solidFill>
            </a:endParaRPr>
          </a:p>
        </p:txBody>
      </p:sp>
      <p:sp>
        <p:nvSpPr>
          <p:cNvPr id="872" name="Google Shape;872;p72"/>
          <p:cNvSpPr txBox="1"/>
          <p:nvPr/>
        </p:nvSpPr>
        <p:spPr>
          <a:xfrm>
            <a:off x="7683550" y="236327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func1</a:t>
            </a:r>
            <a:endParaRPr sz="1300">
              <a:solidFill>
                <a:schemeClr val="lt2"/>
              </a:solidFill>
            </a:endParaRPr>
          </a:p>
        </p:txBody>
      </p:sp>
      <p:sp>
        <p:nvSpPr>
          <p:cNvPr id="873" name="Google Shape;873;p72"/>
          <p:cNvSpPr txBox="1"/>
          <p:nvPr/>
        </p:nvSpPr>
        <p:spPr>
          <a:xfrm>
            <a:off x="5718875" y="15435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874" name="Google Shape;874;p72"/>
          <p:cNvSpPr txBox="1"/>
          <p:nvPr/>
        </p:nvSpPr>
        <p:spPr>
          <a:xfrm>
            <a:off x="152400" y="4669725"/>
            <a:ext cx="446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accent2"/>
                </a:solidFill>
              </a:rPr>
              <a:t>From now on I’ll switch to use decimal for readability of memory addresses</a:t>
            </a:r>
            <a:endParaRPr i="1" sz="900">
              <a:solidFill>
                <a:schemeClr val="accent2"/>
              </a:solidFill>
            </a:endParaRPr>
          </a:p>
        </p:txBody>
      </p:sp>
      <p:sp>
        <p:nvSpPr>
          <p:cNvPr id="875" name="Google Shape;875;p72"/>
          <p:cNvSpPr txBox="1"/>
          <p:nvPr/>
        </p:nvSpPr>
        <p:spPr>
          <a:xfrm>
            <a:off x="5718875" y="20177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876" name="Google Shape;876;p72"/>
          <p:cNvCxnSpPr/>
          <p:nvPr/>
        </p:nvCxnSpPr>
        <p:spPr>
          <a:xfrm>
            <a:off x="5254750" y="169588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877" name="Google Shape;877;p72"/>
          <p:cNvSpPr txBox="1"/>
          <p:nvPr/>
        </p:nvSpPr>
        <p:spPr>
          <a:xfrm>
            <a:off x="4937050" y="156330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878" name="Google Shape;878;p72"/>
          <p:cNvCxnSpPr/>
          <p:nvPr/>
        </p:nvCxnSpPr>
        <p:spPr>
          <a:xfrm flipH="1" rot="10800000">
            <a:off x="5310400" y="1766317"/>
            <a:ext cx="456600" cy="2700"/>
          </a:xfrm>
          <a:prstGeom prst="straightConnector1">
            <a:avLst/>
          </a:prstGeom>
          <a:noFill/>
          <a:ln cap="flat" cmpd="sng" w="9525">
            <a:solidFill>
              <a:schemeClr val="accent6"/>
            </a:solidFill>
            <a:prstDash val="solid"/>
            <a:round/>
            <a:headEnd len="med" w="med" type="none"/>
            <a:tailEnd len="med" w="med" type="triangle"/>
          </a:ln>
        </p:spPr>
      </p:cxnSp>
      <p:sp>
        <p:nvSpPr>
          <p:cNvPr id="879" name="Google Shape;879;p72"/>
          <p:cNvSpPr txBox="1"/>
          <p:nvPr/>
        </p:nvSpPr>
        <p:spPr>
          <a:xfrm>
            <a:off x="4940469" y="166013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880" name="Google Shape;880;p72"/>
          <p:cNvSpPr/>
          <p:nvPr/>
        </p:nvSpPr>
        <p:spPr>
          <a:xfrm>
            <a:off x="7534125" y="2478750"/>
            <a:ext cx="207300" cy="1860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72"/>
          <p:cNvSpPr txBox="1"/>
          <p:nvPr/>
        </p:nvSpPr>
        <p:spPr>
          <a:xfrm>
            <a:off x="5719270" y="25350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animEffect filter="fade" transition="in">
                                      <p:cBhvr>
                                        <p:cTn dur="1000"/>
                                        <p:tgtEl>
                                          <p:spTgt spid="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animEffect filter="fade" transition="in">
                                      <p:cBhvr>
                                        <p:cTn dur="1000"/>
                                        <p:tgtEl>
                                          <p:spTgt spid="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animEffect filter="fade" transition="in">
                                      <p:cBhvr>
                                        <p:cTn dur="1000"/>
                                        <p:tgtEl>
                                          <p:spTgt spid="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animEffect filter="fade" transition="in">
                                      <p:cBhvr>
                                        <p:cTn dur="1000"/>
                                        <p:tgtEl>
                                          <p:spTgt spid="8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3"/>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bp</a:t>
            </a:r>
            <a:endParaRPr/>
          </a:p>
        </p:txBody>
      </p:sp>
      <p:sp>
        <p:nvSpPr>
          <p:cNvPr id="887" name="Google Shape;887;p73"/>
          <p:cNvSpPr txBox="1"/>
          <p:nvPr>
            <p:ph idx="1" type="body"/>
          </p:nvPr>
        </p:nvSpPr>
        <p:spPr>
          <a:xfrm>
            <a:off x="345625" y="1138900"/>
            <a:ext cx="46629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main calls func1</a:t>
            </a:r>
            <a:endParaRPr sz="2200"/>
          </a:p>
        </p:txBody>
      </p:sp>
      <p:sp>
        <p:nvSpPr>
          <p:cNvPr id="888" name="Google Shape;888;p73"/>
          <p:cNvSpPr/>
          <p:nvPr/>
        </p:nvSpPr>
        <p:spPr>
          <a:xfrm>
            <a:off x="6217625" y="173400"/>
            <a:ext cx="2189400" cy="290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73"/>
          <p:cNvSpPr txBox="1"/>
          <p:nvPr/>
        </p:nvSpPr>
        <p:spPr>
          <a:xfrm>
            <a:off x="5718875" y="2289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890" name="Google Shape;890;p73"/>
          <p:cNvSpPr/>
          <p:nvPr/>
        </p:nvSpPr>
        <p:spPr>
          <a:xfrm>
            <a:off x="6279938" y="22895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891" name="Google Shape;891;p73"/>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892" name="Google Shape;892;p73"/>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893" name="Google Shape;893;p73"/>
          <p:cNvSpPr txBox="1"/>
          <p:nvPr/>
        </p:nvSpPr>
        <p:spPr>
          <a:xfrm>
            <a:off x="76456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main</a:t>
            </a:r>
            <a:endParaRPr sz="1300">
              <a:solidFill>
                <a:schemeClr val="lt2"/>
              </a:solidFill>
            </a:endParaRPr>
          </a:p>
        </p:txBody>
      </p:sp>
      <p:sp>
        <p:nvSpPr>
          <p:cNvPr id="894" name="Google Shape;894;p73"/>
          <p:cNvSpPr txBox="1"/>
          <p:nvPr/>
        </p:nvSpPr>
        <p:spPr>
          <a:xfrm>
            <a:off x="5718875" y="16959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895" name="Google Shape;895;p73"/>
          <p:cNvSpPr txBox="1"/>
          <p:nvPr/>
        </p:nvSpPr>
        <p:spPr>
          <a:xfrm>
            <a:off x="5718875" y="21701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896" name="Google Shape;896;p73"/>
          <p:cNvCxnSpPr/>
          <p:nvPr/>
        </p:nvCxnSpPr>
        <p:spPr>
          <a:xfrm>
            <a:off x="5254750" y="393513"/>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897" name="Google Shape;897;p73"/>
          <p:cNvSpPr txBox="1"/>
          <p:nvPr/>
        </p:nvSpPr>
        <p:spPr>
          <a:xfrm>
            <a:off x="4937050" y="26093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898" name="Google Shape;898;p73"/>
          <p:cNvCxnSpPr/>
          <p:nvPr/>
        </p:nvCxnSpPr>
        <p:spPr>
          <a:xfrm flipH="1" rot="10800000">
            <a:off x="5366050" y="1688457"/>
            <a:ext cx="400800" cy="5400"/>
          </a:xfrm>
          <a:prstGeom prst="straightConnector1">
            <a:avLst/>
          </a:prstGeom>
          <a:noFill/>
          <a:ln cap="flat" cmpd="sng" w="9525">
            <a:solidFill>
              <a:schemeClr val="accent6"/>
            </a:solidFill>
            <a:prstDash val="solid"/>
            <a:round/>
            <a:headEnd len="med" w="med" type="none"/>
            <a:tailEnd len="med" w="med" type="triangle"/>
          </a:ln>
        </p:spPr>
      </p:cxnSp>
      <p:sp>
        <p:nvSpPr>
          <p:cNvPr id="899" name="Google Shape;899;p73"/>
          <p:cNvSpPr txBox="1"/>
          <p:nvPr/>
        </p:nvSpPr>
        <p:spPr>
          <a:xfrm>
            <a:off x="4994289" y="15418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900" name="Google Shape;900;p73"/>
          <p:cNvSpPr txBox="1"/>
          <p:nvPr/>
        </p:nvSpPr>
        <p:spPr>
          <a:xfrm>
            <a:off x="5718875" y="25992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0" st="0"/>
                                            </p:txEl>
                                          </p:spTgt>
                                        </p:tgtEl>
                                        <p:attrNameLst>
                                          <p:attrName>style.visibility</p:attrName>
                                        </p:attrNameLst>
                                      </p:cBhvr>
                                      <p:to>
                                        <p:strVal val="visible"/>
                                      </p:to>
                                    </p:set>
                                    <p:animEffect filter="fade" transition="in">
                                      <p:cBhvr>
                                        <p:cTn dur="1000"/>
                                        <p:tgtEl>
                                          <p:spTgt spid="88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4"/>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bp</a:t>
            </a:r>
            <a:endParaRPr/>
          </a:p>
        </p:txBody>
      </p:sp>
      <p:sp>
        <p:nvSpPr>
          <p:cNvPr id="906" name="Google Shape;906;p74"/>
          <p:cNvSpPr txBox="1"/>
          <p:nvPr>
            <p:ph idx="1" type="body"/>
          </p:nvPr>
        </p:nvSpPr>
        <p:spPr>
          <a:xfrm>
            <a:off x="345625" y="1138900"/>
            <a:ext cx="46629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CPU allocates func1 memory</a:t>
            </a:r>
            <a:endParaRPr sz="2200"/>
          </a:p>
          <a:p>
            <a:pPr indent="-368300" lvl="0" marL="457200" rtl="0" algn="l">
              <a:spcBef>
                <a:spcPts val="0"/>
              </a:spcBef>
              <a:spcAft>
                <a:spcPts val="0"/>
              </a:spcAft>
              <a:buSzPts val="2200"/>
              <a:buChar char="●"/>
            </a:pPr>
            <a:r>
              <a:rPr lang="en" sz="2200"/>
              <a:t>bp, x and y needs 12</a:t>
            </a:r>
            <a:endParaRPr sz="2200"/>
          </a:p>
          <a:p>
            <a:pPr indent="-368300" lvl="0" marL="457200" rtl="0" algn="l">
              <a:spcBef>
                <a:spcPts val="0"/>
              </a:spcBef>
              <a:spcAft>
                <a:spcPts val="0"/>
              </a:spcAft>
              <a:buSzPts val="2200"/>
              <a:buChar char="●"/>
            </a:pPr>
            <a:r>
              <a:rPr lang="en" sz="2200"/>
              <a:t>sp = sp - 12</a:t>
            </a:r>
            <a:endParaRPr sz="2200"/>
          </a:p>
        </p:txBody>
      </p:sp>
      <p:sp>
        <p:nvSpPr>
          <p:cNvPr id="907" name="Google Shape;907;p74"/>
          <p:cNvSpPr/>
          <p:nvPr/>
        </p:nvSpPr>
        <p:spPr>
          <a:xfrm>
            <a:off x="6217625" y="173400"/>
            <a:ext cx="2189400" cy="37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8" name="Google Shape;908;p74"/>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909" name="Google Shape;909;p74"/>
          <p:cNvSpPr txBox="1"/>
          <p:nvPr/>
        </p:nvSpPr>
        <p:spPr>
          <a:xfrm>
            <a:off x="5718875" y="1527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910" name="Google Shape;910;p74"/>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911" name="Google Shape;911;p74"/>
          <p:cNvSpPr/>
          <p:nvPr/>
        </p:nvSpPr>
        <p:spPr>
          <a:xfrm>
            <a:off x="6279938" y="22895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912" name="Google Shape;912;p74"/>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913" name="Google Shape;913;p74"/>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914" name="Google Shape;914;p74"/>
          <p:cNvSpPr txBox="1"/>
          <p:nvPr/>
        </p:nvSpPr>
        <p:spPr>
          <a:xfrm>
            <a:off x="76456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main</a:t>
            </a:r>
            <a:endParaRPr sz="1300">
              <a:solidFill>
                <a:schemeClr val="lt2"/>
              </a:solidFill>
            </a:endParaRPr>
          </a:p>
        </p:txBody>
      </p:sp>
      <p:sp>
        <p:nvSpPr>
          <p:cNvPr id="915" name="Google Shape;915;p74"/>
          <p:cNvSpPr/>
          <p:nvPr/>
        </p:nvSpPr>
        <p:spPr>
          <a:xfrm>
            <a:off x="6279950" y="1695900"/>
            <a:ext cx="2084100" cy="15669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 </a:t>
            </a:r>
            <a:endParaRPr>
              <a:solidFill>
                <a:schemeClr val="accent2"/>
              </a:solidFill>
            </a:endParaRPr>
          </a:p>
        </p:txBody>
      </p:sp>
      <p:sp>
        <p:nvSpPr>
          <p:cNvPr id="916" name="Google Shape;916;p74"/>
          <p:cNvSpPr txBox="1"/>
          <p:nvPr/>
        </p:nvSpPr>
        <p:spPr>
          <a:xfrm>
            <a:off x="7745825" y="289795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func1</a:t>
            </a:r>
            <a:endParaRPr sz="1300">
              <a:solidFill>
                <a:schemeClr val="lt2"/>
              </a:solidFill>
            </a:endParaRPr>
          </a:p>
        </p:txBody>
      </p:sp>
      <p:sp>
        <p:nvSpPr>
          <p:cNvPr id="917" name="Google Shape;917;p74"/>
          <p:cNvSpPr txBox="1"/>
          <p:nvPr/>
        </p:nvSpPr>
        <p:spPr>
          <a:xfrm>
            <a:off x="5718875" y="15435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918" name="Google Shape;918;p74"/>
          <p:cNvSpPr txBox="1"/>
          <p:nvPr/>
        </p:nvSpPr>
        <p:spPr>
          <a:xfrm>
            <a:off x="5718875" y="20177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919" name="Google Shape;919;p74"/>
          <p:cNvCxnSpPr/>
          <p:nvPr/>
        </p:nvCxnSpPr>
        <p:spPr>
          <a:xfrm>
            <a:off x="5269050" y="31393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920" name="Google Shape;920;p74"/>
          <p:cNvSpPr txBox="1"/>
          <p:nvPr/>
        </p:nvSpPr>
        <p:spPr>
          <a:xfrm>
            <a:off x="4951350" y="1527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921" name="Google Shape;921;p74"/>
          <p:cNvCxnSpPr/>
          <p:nvPr/>
        </p:nvCxnSpPr>
        <p:spPr>
          <a:xfrm flipH="1" rot="10800000">
            <a:off x="5262675" y="3215772"/>
            <a:ext cx="456600" cy="2700"/>
          </a:xfrm>
          <a:prstGeom prst="straightConnector1">
            <a:avLst/>
          </a:prstGeom>
          <a:noFill/>
          <a:ln cap="flat" cmpd="sng" w="9525">
            <a:solidFill>
              <a:schemeClr val="accent6"/>
            </a:solidFill>
            <a:prstDash val="solid"/>
            <a:round/>
            <a:headEnd len="med" w="med" type="none"/>
            <a:tailEnd len="med" w="med" type="triangle"/>
          </a:ln>
        </p:spPr>
      </p:cxnSp>
      <p:sp>
        <p:nvSpPr>
          <p:cNvPr id="922" name="Google Shape;922;p74"/>
          <p:cNvSpPr txBox="1"/>
          <p:nvPr/>
        </p:nvSpPr>
        <p:spPr>
          <a:xfrm>
            <a:off x="4935674" y="304769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923" name="Google Shape;923;p74"/>
          <p:cNvSpPr txBox="1"/>
          <p:nvPr/>
        </p:nvSpPr>
        <p:spPr>
          <a:xfrm>
            <a:off x="5719270" y="25350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
        <p:nvSpPr>
          <p:cNvPr id="924" name="Google Shape;924;p74"/>
          <p:cNvSpPr txBox="1"/>
          <p:nvPr/>
        </p:nvSpPr>
        <p:spPr>
          <a:xfrm>
            <a:off x="5706169" y="3021575"/>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1002</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animEffect filter="fade" transition="in">
                                      <p:cBhvr>
                                        <p:cTn dur="1000"/>
                                        <p:tgtEl>
                                          <p:spTgt spid="9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animEffect filter="fade" transition="in">
                                      <p:cBhvr>
                                        <p:cTn dur="1000"/>
                                        <p:tgtEl>
                                          <p:spTgt spid="9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animEffect filter="fade" transition="in">
                                      <p:cBhvr>
                                        <p:cTn dur="1000"/>
                                        <p:tgtEl>
                                          <p:spTgt spid="9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5"/>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bp</a:t>
            </a:r>
            <a:endParaRPr/>
          </a:p>
        </p:txBody>
      </p:sp>
      <p:sp>
        <p:nvSpPr>
          <p:cNvPr id="930" name="Google Shape;930;p75"/>
          <p:cNvSpPr txBox="1"/>
          <p:nvPr>
            <p:ph idx="1" type="body"/>
          </p:nvPr>
        </p:nvSpPr>
        <p:spPr>
          <a:xfrm>
            <a:off x="345625" y="1138900"/>
            <a:ext cx="46629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bp can be </a:t>
            </a:r>
            <a:r>
              <a:rPr lang="en" sz="2200"/>
              <a:t>safely</a:t>
            </a:r>
            <a:r>
              <a:rPr lang="en" sz="2200"/>
              <a:t> changed</a:t>
            </a:r>
            <a:endParaRPr sz="2200"/>
          </a:p>
          <a:p>
            <a:pPr indent="-368300" lvl="0" marL="457200" rtl="0" algn="l">
              <a:spcBef>
                <a:spcPts val="0"/>
              </a:spcBef>
              <a:spcAft>
                <a:spcPts val="0"/>
              </a:spcAft>
              <a:buSzPts val="2200"/>
              <a:buChar char="●"/>
            </a:pPr>
            <a:r>
              <a:rPr lang="en" sz="2200"/>
              <a:t>bp and sp now references func1</a:t>
            </a:r>
            <a:endParaRPr sz="2200"/>
          </a:p>
          <a:p>
            <a:pPr indent="-368300" lvl="0" marL="457200" rtl="0" algn="l">
              <a:spcBef>
                <a:spcPts val="0"/>
              </a:spcBef>
              <a:spcAft>
                <a:spcPts val="0"/>
              </a:spcAft>
              <a:buSzPts val="2200"/>
              <a:buChar char="●"/>
            </a:pPr>
            <a:r>
              <a:rPr lang="en" sz="2200"/>
              <a:t>func1 is active</a:t>
            </a:r>
            <a:endParaRPr sz="2200"/>
          </a:p>
        </p:txBody>
      </p:sp>
      <p:sp>
        <p:nvSpPr>
          <p:cNvPr id="931" name="Google Shape;931;p75"/>
          <p:cNvSpPr/>
          <p:nvPr/>
        </p:nvSpPr>
        <p:spPr>
          <a:xfrm>
            <a:off x="6217625" y="173400"/>
            <a:ext cx="2189400" cy="37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2" name="Google Shape;932;p75"/>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933" name="Google Shape;933;p75"/>
          <p:cNvSpPr txBox="1"/>
          <p:nvPr/>
        </p:nvSpPr>
        <p:spPr>
          <a:xfrm>
            <a:off x="5718875" y="1527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934" name="Google Shape;934;p75"/>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935" name="Google Shape;935;p75"/>
          <p:cNvSpPr/>
          <p:nvPr/>
        </p:nvSpPr>
        <p:spPr>
          <a:xfrm>
            <a:off x="6279938" y="228950"/>
            <a:ext cx="2084100" cy="145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a</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b</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c</a:t>
            </a:r>
            <a:endParaRPr>
              <a:solidFill>
                <a:schemeClr val="accent2"/>
              </a:solidFill>
            </a:endParaRPr>
          </a:p>
        </p:txBody>
      </p:sp>
      <p:sp>
        <p:nvSpPr>
          <p:cNvPr id="936" name="Google Shape;936;p75"/>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937" name="Google Shape;937;p75"/>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938" name="Google Shape;938;p75"/>
          <p:cNvSpPr txBox="1"/>
          <p:nvPr/>
        </p:nvSpPr>
        <p:spPr>
          <a:xfrm>
            <a:off x="76456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main</a:t>
            </a:r>
            <a:endParaRPr sz="1300">
              <a:solidFill>
                <a:schemeClr val="lt2"/>
              </a:solidFill>
            </a:endParaRPr>
          </a:p>
        </p:txBody>
      </p:sp>
      <p:sp>
        <p:nvSpPr>
          <p:cNvPr id="939" name="Google Shape;939;p75"/>
          <p:cNvSpPr/>
          <p:nvPr/>
        </p:nvSpPr>
        <p:spPr>
          <a:xfrm>
            <a:off x="6279950" y="1695900"/>
            <a:ext cx="2084100" cy="1566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old bp (main bp)</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x</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y</a:t>
            </a:r>
            <a:r>
              <a:rPr lang="en">
                <a:solidFill>
                  <a:schemeClr val="accent6"/>
                </a:solidFill>
              </a:rPr>
              <a:t> </a:t>
            </a:r>
            <a:endParaRPr>
              <a:solidFill>
                <a:schemeClr val="accent6"/>
              </a:solidFill>
            </a:endParaRPr>
          </a:p>
        </p:txBody>
      </p:sp>
      <p:sp>
        <p:nvSpPr>
          <p:cNvPr id="940" name="Google Shape;940;p75"/>
          <p:cNvSpPr txBox="1"/>
          <p:nvPr/>
        </p:nvSpPr>
        <p:spPr>
          <a:xfrm>
            <a:off x="7745825" y="289795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func1</a:t>
            </a:r>
            <a:endParaRPr sz="1300">
              <a:solidFill>
                <a:schemeClr val="accent6"/>
              </a:solidFill>
            </a:endParaRPr>
          </a:p>
        </p:txBody>
      </p:sp>
      <p:sp>
        <p:nvSpPr>
          <p:cNvPr id="941" name="Google Shape;941;p75"/>
          <p:cNvSpPr txBox="1"/>
          <p:nvPr/>
        </p:nvSpPr>
        <p:spPr>
          <a:xfrm>
            <a:off x="5718875" y="15435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942" name="Google Shape;942;p75"/>
          <p:cNvSpPr txBox="1"/>
          <p:nvPr/>
        </p:nvSpPr>
        <p:spPr>
          <a:xfrm>
            <a:off x="5718875" y="20939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943" name="Google Shape;943;p75"/>
          <p:cNvCxnSpPr/>
          <p:nvPr/>
        </p:nvCxnSpPr>
        <p:spPr>
          <a:xfrm>
            <a:off x="5192850" y="168553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944" name="Google Shape;944;p75"/>
          <p:cNvSpPr txBox="1"/>
          <p:nvPr/>
        </p:nvSpPr>
        <p:spPr>
          <a:xfrm>
            <a:off x="4875150" y="15243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945" name="Google Shape;945;p75"/>
          <p:cNvCxnSpPr/>
          <p:nvPr/>
        </p:nvCxnSpPr>
        <p:spPr>
          <a:xfrm flipH="1" rot="10800000">
            <a:off x="5262675" y="3215772"/>
            <a:ext cx="456600" cy="2700"/>
          </a:xfrm>
          <a:prstGeom prst="straightConnector1">
            <a:avLst/>
          </a:prstGeom>
          <a:noFill/>
          <a:ln cap="flat" cmpd="sng" w="9525">
            <a:solidFill>
              <a:schemeClr val="accent6"/>
            </a:solidFill>
            <a:prstDash val="solid"/>
            <a:round/>
            <a:headEnd len="med" w="med" type="none"/>
            <a:tailEnd len="med" w="med" type="triangle"/>
          </a:ln>
        </p:spPr>
      </p:cxnSp>
      <p:sp>
        <p:nvSpPr>
          <p:cNvPr id="946" name="Google Shape;946;p75"/>
          <p:cNvSpPr txBox="1"/>
          <p:nvPr/>
        </p:nvSpPr>
        <p:spPr>
          <a:xfrm>
            <a:off x="4935674" y="304769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947" name="Google Shape;947;p75"/>
          <p:cNvSpPr txBox="1"/>
          <p:nvPr/>
        </p:nvSpPr>
        <p:spPr>
          <a:xfrm>
            <a:off x="5719270" y="25350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
        <p:nvSpPr>
          <p:cNvPr id="948" name="Google Shape;948;p75"/>
          <p:cNvSpPr txBox="1"/>
          <p:nvPr/>
        </p:nvSpPr>
        <p:spPr>
          <a:xfrm>
            <a:off x="5706169" y="3021575"/>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1002</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0" st="0"/>
                                            </p:txEl>
                                          </p:spTgt>
                                        </p:tgtEl>
                                        <p:attrNameLst>
                                          <p:attrName>style.visibility</p:attrName>
                                        </p:attrNameLst>
                                      </p:cBhvr>
                                      <p:to>
                                        <p:strVal val="visible"/>
                                      </p:to>
                                    </p:set>
                                    <p:animEffect filter="fade" transition="in">
                                      <p:cBhvr>
                                        <p:cTn dur="1000"/>
                                        <p:tgtEl>
                                          <p:spTgt spid="9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1" st="1"/>
                                            </p:txEl>
                                          </p:spTgt>
                                        </p:tgtEl>
                                        <p:attrNameLst>
                                          <p:attrName>style.visibility</p:attrName>
                                        </p:attrNameLst>
                                      </p:cBhvr>
                                      <p:to>
                                        <p:strVal val="visible"/>
                                      </p:to>
                                    </p:set>
                                    <p:animEffect filter="fade" transition="in">
                                      <p:cBhvr>
                                        <p:cTn dur="1000"/>
                                        <p:tgtEl>
                                          <p:spTgt spid="9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xEl>
                                              <p:pRg end="2" st="2"/>
                                            </p:txEl>
                                          </p:spTgt>
                                        </p:tgtEl>
                                        <p:attrNameLst>
                                          <p:attrName>style.visibility</p:attrName>
                                        </p:attrNameLst>
                                      </p:cBhvr>
                                      <p:to>
                                        <p:strVal val="visible"/>
                                      </p:to>
                                    </p:set>
                                    <p:animEffect filter="fade" transition="in">
                                      <p:cBhvr>
                                        <p:cTn dur="1000"/>
                                        <p:tgtEl>
                                          <p:spTgt spid="930">
                                            <p:txEl>
                                              <p:pRg end="2" st="2"/>
                                            </p:txEl>
                                          </p:spTgt>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43"/>
                                        </p:tgtEl>
                                        <p:attrNameLst>
                                          <p:attrName>style.visibility</p:attrName>
                                        </p:attrNameLst>
                                      </p:cBhvr>
                                      <p:to>
                                        <p:strVal val="visible"/>
                                      </p:to>
                                    </p:set>
                                    <p:anim calcmode="lin" valueType="num">
                                      <p:cBhvr additive="base">
                                        <p:cTn dur="1000"/>
                                        <p:tgtEl>
                                          <p:spTgt spid="9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6"/>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Func1 returns</a:t>
            </a:r>
            <a:endParaRPr/>
          </a:p>
        </p:txBody>
      </p:sp>
      <p:sp>
        <p:nvSpPr>
          <p:cNvPr id="954" name="Google Shape;954;p76"/>
          <p:cNvSpPr txBox="1"/>
          <p:nvPr>
            <p:ph idx="1" type="body"/>
          </p:nvPr>
        </p:nvSpPr>
        <p:spPr>
          <a:xfrm>
            <a:off x="345625" y="1138900"/>
            <a:ext cx="4784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When func1 is done,</a:t>
            </a:r>
            <a:endParaRPr sz="2200"/>
          </a:p>
          <a:p>
            <a:pPr indent="-368300" lvl="0" marL="457200" rtl="0" algn="l">
              <a:spcBef>
                <a:spcPts val="0"/>
              </a:spcBef>
              <a:spcAft>
                <a:spcPts val="0"/>
              </a:spcAft>
              <a:buSzPts val="2200"/>
              <a:buChar char="●"/>
            </a:pPr>
            <a:r>
              <a:rPr lang="en" sz="2200"/>
              <a:t>Use oldbp to store the current bp</a:t>
            </a:r>
            <a:endParaRPr sz="2200"/>
          </a:p>
          <a:p>
            <a:pPr indent="-368300" lvl="0" marL="457200" rtl="0" algn="l">
              <a:spcBef>
                <a:spcPts val="0"/>
              </a:spcBef>
              <a:spcAft>
                <a:spcPts val="0"/>
              </a:spcAft>
              <a:buSzPts val="2200"/>
              <a:buChar char="●"/>
            </a:pPr>
            <a:r>
              <a:rPr lang="en" sz="2200"/>
              <a:t>That is a memory read</a:t>
            </a:r>
            <a:endParaRPr sz="2200"/>
          </a:p>
        </p:txBody>
      </p:sp>
      <p:sp>
        <p:nvSpPr>
          <p:cNvPr id="955" name="Google Shape;955;p76"/>
          <p:cNvSpPr/>
          <p:nvPr/>
        </p:nvSpPr>
        <p:spPr>
          <a:xfrm>
            <a:off x="6217625" y="173400"/>
            <a:ext cx="2189400" cy="37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56" name="Google Shape;956;p76"/>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957" name="Google Shape;957;p76"/>
          <p:cNvSpPr txBox="1"/>
          <p:nvPr/>
        </p:nvSpPr>
        <p:spPr>
          <a:xfrm>
            <a:off x="5718875" y="1527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958" name="Google Shape;958;p76"/>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959" name="Google Shape;959;p76"/>
          <p:cNvSpPr/>
          <p:nvPr/>
        </p:nvSpPr>
        <p:spPr>
          <a:xfrm>
            <a:off x="6279938" y="228950"/>
            <a:ext cx="2084100" cy="145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int a</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b</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c</a:t>
            </a:r>
            <a:endParaRPr>
              <a:solidFill>
                <a:schemeClr val="accent2"/>
              </a:solidFill>
            </a:endParaRPr>
          </a:p>
        </p:txBody>
      </p:sp>
      <p:sp>
        <p:nvSpPr>
          <p:cNvPr id="960" name="Google Shape;960;p76"/>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961" name="Google Shape;961;p76"/>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962" name="Google Shape;962;p76"/>
          <p:cNvSpPr txBox="1"/>
          <p:nvPr/>
        </p:nvSpPr>
        <p:spPr>
          <a:xfrm>
            <a:off x="76456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main</a:t>
            </a:r>
            <a:endParaRPr sz="1300">
              <a:solidFill>
                <a:schemeClr val="lt2"/>
              </a:solidFill>
            </a:endParaRPr>
          </a:p>
        </p:txBody>
      </p:sp>
      <p:sp>
        <p:nvSpPr>
          <p:cNvPr id="963" name="Google Shape;963;p76"/>
          <p:cNvSpPr/>
          <p:nvPr/>
        </p:nvSpPr>
        <p:spPr>
          <a:xfrm>
            <a:off x="6279950" y="1695900"/>
            <a:ext cx="2084100" cy="1566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old bp (main bp)</a:t>
            </a:r>
            <a:endParaRPr>
              <a:solidFill>
                <a:schemeClr val="accent4"/>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x</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y </a:t>
            </a:r>
            <a:endParaRPr>
              <a:solidFill>
                <a:schemeClr val="accent6"/>
              </a:solidFill>
            </a:endParaRPr>
          </a:p>
        </p:txBody>
      </p:sp>
      <p:sp>
        <p:nvSpPr>
          <p:cNvPr id="964" name="Google Shape;964;p76"/>
          <p:cNvSpPr txBox="1"/>
          <p:nvPr/>
        </p:nvSpPr>
        <p:spPr>
          <a:xfrm>
            <a:off x="7745825" y="289795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func1</a:t>
            </a:r>
            <a:endParaRPr sz="1300">
              <a:solidFill>
                <a:schemeClr val="accent6"/>
              </a:solidFill>
            </a:endParaRPr>
          </a:p>
        </p:txBody>
      </p:sp>
      <p:sp>
        <p:nvSpPr>
          <p:cNvPr id="965" name="Google Shape;965;p76"/>
          <p:cNvSpPr txBox="1"/>
          <p:nvPr/>
        </p:nvSpPr>
        <p:spPr>
          <a:xfrm>
            <a:off x="5718875" y="15435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966" name="Google Shape;966;p76"/>
          <p:cNvSpPr txBox="1"/>
          <p:nvPr/>
        </p:nvSpPr>
        <p:spPr>
          <a:xfrm>
            <a:off x="5718875" y="20939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967" name="Google Shape;967;p76"/>
          <p:cNvCxnSpPr/>
          <p:nvPr/>
        </p:nvCxnSpPr>
        <p:spPr>
          <a:xfrm>
            <a:off x="5194075" y="31393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968" name="Google Shape;968;p76"/>
          <p:cNvSpPr txBox="1"/>
          <p:nvPr/>
        </p:nvSpPr>
        <p:spPr>
          <a:xfrm>
            <a:off x="4876375" y="1527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969" name="Google Shape;969;p76"/>
          <p:cNvCxnSpPr/>
          <p:nvPr/>
        </p:nvCxnSpPr>
        <p:spPr>
          <a:xfrm flipH="1" rot="10800000">
            <a:off x="5262675" y="3215772"/>
            <a:ext cx="456600" cy="2700"/>
          </a:xfrm>
          <a:prstGeom prst="straightConnector1">
            <a:avLst/>
          </a:prstGeom>
          <a:noFill/>
          <a:ln cap="flat" cmpd="sng" w="9525">
            <a:solidFill>
              <a:schemeClr val="accent6"/>
            </a:solidFill>
            <a:prstDash val="solid"/>
            <a:round/>
            <a:headEnd len="med" w="med" type="none"/>
            <a:tailEnd len="med" w="med" type="triangle"/>
          </a:ln>
        </p:spPr>
      </p:cxnSp>
      <p:sp>
        <p:nvSpPr>
          <p:cNvPr id="970" name="Google Shape;970;p76"/>
          <p:cNvSpPr txBox="1"/>
          <p:nvPr/>
        </p:nvSpPr>
        <p:spPr>
          <a:xfrm>
            <a:off x="4935674" y="304769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971" name="Google Shape;971;p76"/>
          <p:cNvSpPr txBox="1"/>
          <p:nvPr/>
        </p:nvSpPr>
        <p:spPr>
          <a:xfrm>
            <a:off x="5719270" y="25350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
        <p:nvSpPr>
          <p:cNvPr id="972" name="Google Shape;972;p76"/>
          <p:cNvSpPr txBox="1"/>
          <p:nvPr/>
        </p:nvSpPr>
        <p:spPr>
          <a:xfrm>
            <a:off x="5706169" y="3021575"/>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1002</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0" st="0"/>
                                            </p:txEl>
                                          </p:spTgt>
                                        </p:tgtEl>
                                        <p:attrNameLst>
                                          <p:attrName>style.visibility</p:attrName>
                                        </p:attrNameLst>
                                      </p:cBhvr>
                                      <p:to>
                                        <p:strVal val="visible"/>
                                      </p:to>
                                    </p:set>
                                    <p:animEffect filter="fade" transition="in">
                                      <p:cBhvr>
                                        <p:cTn dur="1000"/>
                                        <p:tgtEl>
                                          <p:spTgt spid="9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1" st="1"/>
                                            </p:txEl>
                                          </p:spTgt>
                                        </p:tgtEl>
                                        <p:attrNameLst>
                                          <p:attrName>style.visibility</p:attrName>
                                        </p:attrNameLst>
                                      </p:cBhvr>
                                      <p:to>
                                        <p:strVal val="visible"/>
                                      </p:to>
                                    </p:set>
                                    <p:animEffect filter="fade" transition="in">
                                      <p:cBhvr>
                                        <p:cTn dur="1000"/>
                                        <p:tgtEl>
                                          <p:spTgt spid="9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xEl>
                                              <p:pRg end="2" st="2"/>
                                            </p:txEl>
                                          </p:spTgt>
                                        </p:tgtEl>
                                        <p:attrNameLst>
                                          <p:attrName>style.visibility</p:attrName>
                                        </p:attrNameLst>
                                      </p:cBhvr>
                                      <p:to>
                                        <p:strVal val="visible"/>
                                      </p:to>
                                    </p:set>
                                    <p:animEffect filter="fade" transition="in">
                                      <p:cBhvr>
                                        <p:cTn dur="1000"/>
                                        <p:tgtEl>
                                          <p:spTgt spid="954">
                                            <p:txEl>
                                              <p:pRg end="2" st="2"/>
                                            </p:txEl>
                                          </p:spTgt>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67"/>
                                        </p:tgtEl>
                                        <p:attrNameLst>
                                          <p:attrName>style.visibility</p:attrName>
                                        </p:attrNameLst>
                                      </p:cBhvr>
                                      <p:to>
                                        <p:strVal val="visible"/>
                                      </p:to>
                                    </p:set>
                                    <p:anim calcmode="lin" valueType="num">
                                      <p:cBhvr additive="base">
                                        <p:cTn dur="1000"/>
                                        <p:tgtEl>
                                          <p:spTgt spid="9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1000"/>
                                        <p:tgtEl>
                                          <p:spTgt spid="9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7"/>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Func1 returns</a:t>
            </a:r>
            <a:endParaRPr/>
          </a:p>
        </p:txBody>
      </p:sp>
      <p:sp>
        <p:nvSpPr>
          <p:cNvPr id="978" name="Google Shape;978;p77"/>
          <p:cNvSpPr txBox="1"/>
          <p:nvPr>
            <p:ph idx="1" type="body"/>
          </p:nvPr>
        </p:nvSpPr>
        <p:spPr>
          <a:xfrm>
            <a:off x="345625" y="1138900"/>
            <a:ext cx="4784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Set sp back </a:t>
            </a:r>
            <a:endParaRPr sz="2200"/>
          </a:p>
          <a:p>
            <a:pPr indent="-368300" lvl="0" marL="457200" rtl="0" algn="l">
              <a:spcBef>
                <a:spcPts val="0"/>
              </a:spcBef>
              <a:spcAft>
                <a:spcPts val="0"/>
              </a:spcAft>
              <a:buSzPts val="2200"/>
              <a:buChar char="●"/>
            </a:pPr>
            <a:r>
              <a:rPr lang="en" sz="2200"/>
              <a:t>Deallocate, sp = sp + 12</a:t>
            </a:r>
            <a:endParaRPr sz="2200"/>
          </a:p>
          <a:p>
            <a:pPr indent="-368300" lvl="0" marL="457200" rtl="0" algn="l">
              <a:spcBef>
                <a:spcPts val="0"/>
              </a:spcBef>
              <a:spcAft>
                <a:spcPts val="0"/>
              </a:spcAft>
              <a:buSzPts val="2200"/>
              <a:buChar char="●"/>
            </a:pPr>
            <a:r>
              <a:rPr lang="en" sz="2200"/>
              <a:t>Main is now active</a:t>
            </a:r>
            <a:endParaRPr sz="2200"/>
          </a:p>
          <a:p>
            <a:pPr indent="-368300" lvl="0" marL="457200" rtl="0" algn="l">
              <a:spcBef>
                <a:spcPts val="0"/>
              </a:spcBef>
              <a:spcAft>
                <a:spcPts val="0"/>
              </a:spcAft>
              <a:buSzPts val="2200"/>
              <a:buChar char="●"/>
            </a:pPr>
            <a:r>
              <a:rPr lang="en" sz="2200"/>
              <a:t>But where in main should we go?</a:t>
            </a:r>
            <a:endParaRPr sz="2200"/>
          </a:p>
        </p:txBody>
      </p:sp>
      <p:sp>
        <p:nvSpPr>
          <p:cNvPr id="979" name="Google Shape;979;p77"/>
          <p:cNvSpPr/>
          <p:nvPr/>
        </p:nvSpPr>
        <p:spPr>
          <a:xfrm>
            <a:off x="6217625" y="173400"/>
            <a:ext cx="2189400" cy="316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80" name="Google Shape;980;p77"/>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981" name="Google Shape;981;p77"/>
          <p:cNvSpPr txBox="1"/>
          <p:nvPr/>
        </p:nvSpPr>
        <p:spPr>
          <a:xfrm>
            <a:off x="5718875" y="1527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982" name="Google Shape;982;p77"/>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983" name="Google Shape;983;p77"/>
          <p:cNvSpPr/>
          <p:nvPr/>
        </p:nvSpPr>
        <p:spPr>
          <a:xfrm>
            <a:off x="6279938" y="22895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984" name="Google Shape;984;p77"/>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985" name="Google Shape;985;p77"/>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986" name="Google Shape;986;p77"/>
          <p:cNvSpPr txBox="1"/>
          <p:nvPr/>
        </p:nvSpPr>
        <p:spPr>
          <a:xfrm>
            <a:off x="77980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sp>
        <p:nvSpPr>
          <p:cNvPr id="987" name="Google Shape;987;p77"/>
          <p:cNvSpPr/>
          <p:nvPr/>
        </p:nvSpPr>
        <p:spPr>
          <a:xfrm>
            <a:off x="6279950" y="1695900"/>
            <a:ext cx="2084100" cy="15669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old bp (main bp)</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x</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y </a:t>
            </a:r>
            <a:endParaRPr>
              <a:solidFill>
                <a:schemeClr val="accent2"/>
              </a:solidFill>
            </a:endParaRPr>
          </a:p>
        </p:txBody>
      </p:sp>
      <p:sp>
        <p:nvSpPr>
          <p:cNvPr id="988" name="Google Shape;988;p77"/>
          <p:cNvSpPr txBox="1"/>
          <p:nvPr/>
        </p:nvSpPr>
        <p:spPr>
          <a:xfrm>
            <a:off x="7745825" y="289795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rPr>
              <a:t>func1</a:t>
            </a:r>
            <a:endParaRPr sz="1300">
              <a:solidFill>
                <a:schemeClr val="accent2"/>
              </a:solidFill>
            </a:endParaRPr>
          </a:p>
        </p:txBody>
      </p:sp>
      <p:sp>
        <p:nvSpPr>
          <p:cNvPr id="989" name="Google Shape;989;p77"/>
          <p:cNvSpPr txBox="1"/>
          <p:nvPr/>
        </p:nvSpPr>
        <p:spPr>
          <a:xfrm>
            <a:off x="5718875" y="15435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990" name="Google Shape;990;p77"/>
          <p:cNvSpPr txBox="1"/>
          <p:nvPr/>
        </p:nvSpPr>
        <p:spPr>
          <a:xfrm>
            <a:off x="5718875" y="20939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991" name="Google Shape;991;p77"/>
          <p:cNvCxnSpPr/>
          <p:nvPr/>
        </p:nvCxnSpPr>
        <p:spPr>
          <a:xfrm>
            <a:off x="5194075" y="31393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992" name="Google Shape;992;p77"/>
          <p:cNvSpPr txBox="1"/>
          <p:nvPr/>
        </p:nvSpPr>
        <p:spPr>
          <a:xfrm>
            <a:off x="4876375" y="1527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993" name="Google Shape;993;p77"/>
          <p:cNvCxnSpPr/>
          <p:nvPr/>
        </p:nvCxnSpPr>
        <p:spPr>
          <a:xfrm flipH="1" rot="10800000">
            <a:off x="5262675" y="1691772"/>
            <a:ext cx="456600" cy="2700"/>
          </a:xfrm>
          <a:prstGeom prst="straightConnector1">
            <a:avLst/>
          </a:prstGeom>
          <a:noFill/>
          <a:ln cap="flat" cmpd="sng" w="9525">
            <a:solidFill>
              <a:schemeClr val="accent6"/>
            </a:solidFill>
            <a:prstDash val="solid"/>
            <a:round/>
            <a:headEnd len="med" w="med" type="none"/>
            <a:tailEnd len="med" w="med" type="triangle"/>
          </a:ln>
        </p:spPr>
      </p:cxnSp>
      <p:sp>
        <p:nvSpPr>
          <p:cNvPr id="994" name="Google Shape;994;p77"/>
          <p:cNvSpPr txBox="1"/>
          <p:nvPr/>
        </p:nvSpPr>
        <p:spPr>
          <a:xfrm>
            <a:off x="4935674" y="152369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995" name="Google Shape;995;p77"/>
          <p:cNvSpPr txBox="1"/>
          <p:nvPr/>
        </p:nvSpPr>
        <p:spPr>
          <a:xfrm>
            <a:off x="5719270" y="25350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
        <p:nvSpPr>
          <p:cNvPr id="996" name="Google Shape;996;p77"/>
          <p:cNvSpPr txBox="1"/>
          <p:nvPr/>
        </p:nvSpPr>
        <p:spPr>
          <a:xfrm>
            <a:off x="5706169" y="3021575"/>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1002</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xEl>
                                              <p:pRg end="0" st="0"/>
                                            </p:txEl>
                                          </p:spTgt>
                                        </p:tgtEl>
                                        <p:attrNameLst>
                                          <p:attrName>style.visibility</p:attrName>
                                        </p:attrNameLst>
                                      </p:cBhvr>
                                      <p:to>
                                        <p:strVal val="visible"/>
                                      </p:to>
                                    </p:set>
                                    <p:animEffect filter="fade" transition="in">
                                      <p:cBhvr>
                                        <p:cTn dur="1000"/>
                                        <p:tgtEl>
                                          <p:spTgt spid="9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xEl>
                                              <p:pRg end="1" st="1"/>
                                            </p:txEl>
                                          </p:spTgt>
                                        </p:tgtEl>
                                        <p:attrNameLst>
                                          <p:attrName>style.visibility</p:attrName>
                                        </p:attrNameLst>
                                      </p:cBhvr>
                                      <p:to>
                                        <p:strVal val="visible"/>
                                      </p:to>
                                    </p:set>
                                    <p:animEffect filter="fade" transition="in">
                                      <p:cBhvr>
                                        <p:cTn dur="1000"/>
                                        <p:tgtEl>
                                          <p:spTgt spid="9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xEl>
                                              <p:pRg end="2" st="2"/>
                                            </p:txEl>
                                          </p:spTgt>
                                        </p:tgtEl>
                                        <p:attrNameLst>
                                          <p:attrName>style.visibility</p:attrName>
                                        </p:attrNameLst>
                                      </p:cBhvr>
                                      <p:to>
                                        <p:strVal val="visible"/>
                                      </p:to>
                                    </p:set>
                                    <p:animEffect filter="fade" transition="in">
                                      <p:cBhvr>
                                        <p:cTn dur="1000"/>
                                        <p:tgtEl>
                                          <p:spTgt spid="9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xEl>
                                              <p:pRg end="3" st="3"/>
                                            </p:txEl>
                                          </p:spTgt>
                                        </p:tgtEl>
                                        <p:attrNameLst>
                                          <p:attrName>style.visibility</p:attrName>
                                        </p:attrNameLst>
                                      </p:cBhvr>
                                      <p:to>
                                        <p:strVal val="visible"/>
                                      </p:to>
                                    </p:set>
                                    <p:animEffect filter="fade" transition="in">
                                      <p:cBhvr>
                                        <p:cTn dur="1000"/>
                                        <p:tgtEl>
                                          <p:spTgt spid="978">
                                            <p:txEl>
                                              <p:pRg end="3" st="3"/>
                                            </p:txEl>
                                          </p:spTgt>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92"/>
                                        </p:tgtEl>
                                        <p:attrNameLst>
                                          <p:attrName>style.visibility</p:attrName>
                                        </p:attrNameLst>
                                      </p:cBhvr>
                                      <p:to>
                                        <p:strVal val="visible"/>
                                      </p:to>
                                    </p:set>
                                    <p:anim calcmode="lin" valueType="num">
                                      <p:cBhvr additive="base">
                                        <p:cTn dur="1000"/>
                                        <p:tgtEl>
                                          <p:spTgt spid="9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78"/>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Return address</a:t>
            </a:r>
            <a:endParaRPr/>
          </a:p>
        </p:txBody>
      </p:sp>
      <p:sp>
        <p:nvSpPr>
          <p:cNvPr id="1002" name="Google Shape;1002;p78"/>
          <p:cNvSpPr txBox="1"/>
          <p:nvPr>
            <p:ph idx="1" type="body"/>
          </p:nvPr>
        </p:nvSpPr>
        <p:spPr>
          <a:xfrm>
            <a:off x="345625" y="1138900"/>
            <a:ext cx="50994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Main has still work to do</a:t>
            </a:r>
            <a:endParaRPr sz="2200"/>
          </a:p>
          <a:p>
            <a:pPr indent="-368300" lvl="0" marL="457200" rtl="0" algn="l">
              <a:spcBef>
                <a:spcPts val="0"/>
              </a:spcBef>
              <a:spcAft>
                <a:spcPts val="0"/>
              </a:spcAft>
              <a:buSzPts val="2200"/>
              <a:buChar char="●"/>
            </a:pPr>
            <a:r>
              <a:rPr lang="en" sz="2200"/>
              <a:t>It called func1 but lost it’s place</a:t>
            </a:r>
            <a:endParaRPr sz="2200"/>
          </a:p>
          <a:p>
            <a:pPr indent="-368300" lvl="0" marL="457200" rtl="0" algn="l">
              <a:spcBef>
                <a:spcPts val="0"/>
              </a:spcBef>
              <a:spcAft>
                <a:spcPts val="0"/>
              </a:spcAft>
              <a:buSzPts val="2200"/>
              <a:buChar char="●"/>
            </a:pPr>
            <a:r>
              <a:rPr lang="en" sz="2200"/>
              <a:t>Need to store return address</a:t>
            </a:r>
            <a:endParaRPr sz="2200"/>
          </a:p>
          <a:p>
            <a:pPr indent="-368300" lvl="0" marL="457200" rtl="0" algn="l">
              <a:spcBef>
                <a:spcPts val="0"/>
              </a:spcBef>
              <a:spcAft>
                <a:spcPts val="0"/>
              </a:spcAft>
              <a:buSzPts val="2200"/>
              <a:buChar char="●"/>
            </a:pPr>
            <a:r>
              <a:rPr lang="en" sz="2200"/>
              <a:t>Which becomes the pc</a:t>
            </a:r>
            <a:endParaRPr sz="2200"/>
          </a:p>
          <a:p>
            <a:pPr indent="-368300" lvl="0" marL="457200" rtl="0" algn="l">
              <a:spcBef>
                <a:spcPts val="0"/>
              </a:spcBef>
              <a:spcAft>
                <a:spcPts val="0"/>
              </a:spcAft>
              <a:buSzPts val="2200"/>
              <a:buChar char="●"/>
            </a:pPr>
            <a:r>
              <a:rPr lang="en" sz="2200"/>
              <a:t>S</a:t>
            </a:r>
            <a:r>
              <a:rPr lang="en" sz="2200"/>
              <a:t>tored in link register in CPU</a:t>
            </a:r>
            <a:endParaRPr sz="2200"/>
          </a:p>
        </p:txBody>
      </p:sp>
      <p:sp>
        <p:nvSpPr>
          <p:cNvPr id="1003" name="Google Shape;1003;p78"/>
          <p:cNvSpPr/>
          <p:nvPr/>
        </p:nvSpPr>
        <p:spPr>
          <a:xfrm>
            <a:off x="6217625" y="173400"/>
            <a:ext cx="2189400" cy="367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04" name="Google Shape;1004;p78"/>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1005" name="Google Shape;1005;p78"/>
          <p:cNvSpPr txBox="1"/>
          <p:nvPr/>
        </p:nvSpPr>
        <p:spPr>
          <a:xfrm>
            <a:off x="5718875" y="1527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006" name="Google Shape;1006;p78"/>
          <p:cNvSpPr txBox="1"/>
          <p:nvPr/>
        </p:nvSpPr>
        <p:spPr>
          <a:xfrm>
            <a:off x="85072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1007" name="Google Shape;1007;p78"/>
          <p:cNvSpPr/>
          <p:nvPr/>
        </p:nvSpPr>
        <p:spPr>
          <a:xfrm>
            <a:off x="6279938" y="228950"/>
            <a:ext cx="2084100" cy="1459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b</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int c</a:t>
            </a:r>
            <a:endParaRPr>
              <a:solidFill>
                <a:schemeClr val="accent6"/>
              </a:solidFill>
            </a:endParaRPr>
          </a:p>
        </p:txBody>
      </p:sp>
      <p:sp>
        <p:nvSpPr>
          <p:cNvPr id="1008" name="Google Shape;1008;p78"/>
          <p:cNvSpPr txBox="1"/>
          <p:nvPr/>
        </p:nvSpPr>
        <p:spPr>
          <a:xfrm>
            <a:off x="5718875" y="66864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009" name="Google Shape;1009;p78"/>
          <p:cNvSpPr txBox="1"/>
          <p:nvPr/>
        </p:nvSpPr>
        <p:spPr>
          <a:xfrm>
            <a:off x="57188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1018</a:t>
            </a:r>
            <a:endParaRPr sz="900">
              <a:solidFill>
                <a:schemeClr val="accent6"/>
              </a:solidFill>
            </a:endParaRPr>
          </a:p>
        </p:txBody>
      </p:sp>
      <p:sp>
        <p:nvSpPr>
          <p:cNvPr id="1010" name="Google Shape;1010;p78"/>
          <p:cNvSpPr txBox="1"/>
          <p:nvPr/>
        </p:nvSpPr>
        <p:spPr>
          <a:xfrm>
            <a:off x="7798025" y="1330825"/>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main</a:t>
            </a:r>
            <a:endParaRPr sz="1300">
              <a:solidFill>
                <a:schemeClr val="accent6"/>
              </a:solidFill>
            </a:endParaRPr>
          </a:p>
        </p:txBody>
      </p:sp>
      <p:sp>
        <p:nvSpPr>
          <p:cNvPr id="1011" name="Google Shape;1011;p78"/>
          <p:cNvSpPr/>
          <p:nvPr/>
        </p:nvSpPr>
        <p:spPr>
          <a:xfrm>
            <a:off x="6279950" y="1695900"/>
            <a:ext cx="2084100" cy="19674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old bp (main bp)</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rgbClr val="FF0000"/>
                </a:solidFill>
              </a:rPr>
              <a:t>main’s </a:t>
            </a:r>
            <a:r>
              <a:rPr lang="en">
                <a:solidFill>
                  <a:srgbClr val="FF0000"/>
                </a:solidFill>
              </a:rPr>
              <a:t>return address</a:t>
            </a:r>
            <a:endParaRPr>
              <a:solidFill>
                <a:srgbClr val="FF0000"/>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x</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rPr lang="en">
                <a:solidFill>
                  <a:schemeClr val="accent2"/>
                </a:solidFill>
              </a:rPr>
              <a:t>int y </a:t>
            </a:r>
            <a:endParaRPr>
              <a:solidFill>
                <a:schemeClr val="accent2"/>
              </a:solidFill>
            </a:endParaRPr>
          </a:p>
        </p:txBody>
      </p:sp>
      <p:sp>
        <p:nvSpPr>
          <p:cNvPr id="1012" name="Google Shape;1012;p78"/>
          <p:cNvSpPr txBox="1"/>
          <p:nvPr/>
        </p:nvSpPr>
        <p:spPr>
          <a:xfrm>
            <a:off x="7745825" y="3204700"/>
            <a:ext cx="7614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rPr>
              <a:t>func1</a:t>
            </a:r>
            <a:endParaRPr sz="1300">
              <a:solidFill>
                <a:schemeClr val="accent2"/>
              </a:solidFill>
            </a:endParaRPr>
          </a:p>
        </p:txBody>
      </p:sp>
      <p:sp>
        <p:nvSpPr>
          <p:cNvPr id="1013" name="Google Shape;1013;p78"/>
          <p:cNvSpPr txBox="1"/>
          <p:nvPr/>
        </p:nvSpPr>
        <p:spPr>
          <a:xfrm>
            <a:off x="5718875" y="15435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1014</a:t>
            </a:r>
            <a:endParaRPr sz="900">
              <a:solidFill>
                <a:schemeClr val="accent2"/>
              </a:solidFill>
            </a:endParaRPr>
          </a:p>
        </p:txBody>
      </p:sp>
      <p:sp>
        <p:nvSpPr>
          <p:cNvPr id="1014" name="Google Shape;1014;p78"/>
          <p:cNvSpPr txBox="1"/>
          <p:nvPr/>
        </p:nvSpPr>
        <p:spPr>
          <a:xfrm>
            <a:off x="5718875" y="209395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1010</a:t>
            </a:r>
            <a:endParaRPr sz="900">
              <a:solidFill>
                <a:schemeClr val="accent2"/>
              </a:solidFill>
            </a:endParaRPr>
          </a:p>
        </p:txBody>
      </p:sp>
      <p:cxnSp>
        <p:nvCxnSpPr>
          <p:cNvPr id="1015" name="Google Shape;1015;p78"/>
          <p:cNvCxnSpPr/>
          <p:nvPr/>
        </p:nvCxnSpPr>
        <p:spPr>
          <a:xfrm>
            <a:off x="5194075" y="313938"/>
            <a:ext cx="512100" cy="4800"/>
          </a:xfrm>
          <a:prstGeom prst="straightConnector1">
            <a:avLst/>
          </a:prstGeom>
          <a:noFill/>
          <a:ln cap="flat" cmpd="sng" w="9525">
            <a:solidFill>
              <a:schemeClr val="accent4"/>
            </a:solidFill>
            <a:prstDash val="solid"/>
            <a:round/>
            <a:headEnd len="med" w="med" type="none"/>
            <a:tailEnd len="med" w="med" type="triangle"/>
          </a:ln>
        </p:spPr>
      </p:cxnSp>
      <p:sp>
        <p:nvSpPr>
          <p:cNvPr id="1016" name="Google Shape;1016;p78"/>
          <p:cNvSpPr txBox="1"/>
          <p:nvPr/>
        </p:nvSpPr>
        <p:spPr>
          <a:xfrm>
            <a:off x="4876375" y="15273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cxnSp>
        <p:nvCxnSpPr>
          <p:cNvPr id="1017" name="Google Shape;1017;p78"/>
          <p:cNvCxnSpPr/>
          <p:nvPr/>
        </p:nvCxnSpPr>
        <p:spPr>
          <a:xfrm flipH="1" rot="10800000">
            <a:off x="5262675" y="1691772"/>
            <a:ext cx="456600" cy="2700"/>
          </a:xfrm>
          <a:prstGeom prst="straightConnector1">
            <a:avLst/>
          </a:prstGeom>
          <a:noFill/>
          <a:ln cap="flat" cmpd="sng" w="9525">
            <a:solidFill>
              <a:schemeClr val="accent6"/>
            </a:solidFill>
            <a:prstDash val="solid"/>
            <a:round/>
            <a:headEnd len="med" w="med" type="none"/>
            <a:tailEnd len="med" w="med" type="triangle"/>
          </a:ln>
        </p:spPr>
      </p:cxnSp>
      <p:sp>
        <p:nvSpPr>
          <p:cNvPr id="1018" name="Google Shape;1018;p78"/>
          <p:cNvSpPr txBox="1"/>
          <p:nvPr/>
        </p:nvSpPr>
        <p:spPr>
          <a:xfrm>
            <a:off x="4935674" y="152369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019" name="Google Shape;1019;p78"/>
          <p:cNvSpPr txBox="1"/>
          <p:nvPr/>
        </p:nvSpPr>
        <p:spPr>
          <a:xfrm>
            <a:off x="5719270" y="2561165"/>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1006</a:t>
            </a:r>
            <a:endParaRPr sz="900">
              <a:solidFill>
                <a:schemeClr val="accent2"/>
              </a:solidFill>
            </a:endParaRPr>
          </a:p>
        </p:txBody>
      </p:sp>
      <p:sp>
        <p:nvSpPr>
          <p:cNvPr id="1020" name="Google Shape;1020;p78"/>
          <p:cNvSpPr txBox="1"/>
          <p:nvPr/>
        </p:nvSpPr>
        <p:spPr>
          <a:xfrm>
            <a:off x="5706169" y="2985800"/>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1002</a:t>
            </a:r>
            <a:endParaRPr sz="900">
              <a:solidFill>
                <a:schemeClr val="accent2"/>
              </a:solidFill>
            </a:endParaRPr>
          </a:p>
        </p:txBody>
      </p:sp>
      <p:sp>
        <p:nvSpPr>
          <p:cNvPr id="1021" name="Google Shape;1021;p78"/>
          <p:cNvSpPr txBox="1"/>
          <p:nvPr/>
        </p:nvSpPr>
        <p:spPr>
          <a:xfrm>
            <a:off x="5773919" y="3442775"/>
            <a:ext cx="443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rPr>
              <a:t>998</a:t>
            </a:r>
            <a:endParaRPr sz="9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0" st="0"/>
                                            </p:txEl>
                                          </p:spTgt>
                                        </p:tgtEl>
                                        <p:attrNameLst>
                                          <p:attrName>style.visibility</p:attrName>
                                        </p:attrNameLst>
                                      </p:cBhvr>
                                      <p:to>
                                        <p:strVal val="visible"/>
                                      </p:to>
                                    </p:set>
                                    <p:animEffect filter="fade" transition="in">
                                      <p:cBhvr>
                                        <p:cTn dur="1000"/>
                                        <p:tgtEl>
                                          <p:spTgt spid="1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1" st="1"/>
                                            </p:txEl>
                                          </p:spTgt>
                                        </p:tgtEl>
                                        <p:attrNameLst>
                                          <p:attrName>style.visibility</p:attrName>
                                        </p:attrNameLst>
                                      </p:cBhvr>
                                      <p:to>
                                        <p:strVal val="visible"/>
                                      </p:to>
                                    </p:set>
                                    <p:animEffect filter="fade" transition="in">
                                      <p:cBhvr>
                                        <p:cTn dur="1000"/>
                                        <p:tgtEl>
                                          <p:spTgt spid="10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2" st="2"/>
                                            </p:txEl>
                                          </p:spTgt>
                                        </p:tgtEl>
                                        <p:attrNameLst>
                                          <p:attrName>style.visibility</p:attrName>
                                        </p:attrNameLst>
                                      </p:cBhvr>
                                      <p:to>
                                        <p:strVal val="visible"/>
                                      </p:to>
                                    </p:set>
                                    <p:animEffect filter="fade" transition="in">
                                      <p:cBhvr>
                                        <p:cTn dur="1000"/>
                                        <p:tgtEl>
                                          <p:spTgt spid="10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3" st="3"/>
                                            </p:txEl>
                                          </p:spTgt>
                                        </p:tgtEl>
                                        <p:attrNameLst>
                                          <p:attrName>style.visibility</p:attrName>
                                        </p:attrNameLst>
                                      </p:cBhvr>
                                      <p:to>
                                        <p:strVal val="visible"/>
                                      </p:to>
                                    </p:set>
                                    <p:animEffect filter="fade" transition="in">
                                      <p:cBhvr>
                                        <p:cTn dur="1000"/>
                                        <p:tgtEl>
                                          <p:spTgt spid="10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4" st="4"/>
                                            </p:txEl>
                                          </p:spTgt>
                                        </p:tgtEl>
                                        <p:attrNameLst>
                                          <p:attrName>style.visibility</p:attrName>
                                        </p:attrNameLst>
                                      </p:cBhvr>
                                      <p:to>
                                        <p:strVal val="visible"/>
                                      </p:to>
                                    </p:set>
                                    <p:animEffect filter="fade" transition="in">
                                      <p:cBhvr>
                                        <p:cTn dur="1000"/>
                                        <p:tgtEl>
                                          <p:spTgt spid="10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027" name="Google Shape;1027;p79"/>
          <p:cNvSpPr txBox="1"/>
          <p:nvPr>
            <p:ph idx="1" type="body"/>
          </p:nvPr>
        </p:nvSpPr>
        <p:spPr>
          <a:xfrm>
            <a:off x="345625" y="1138900"/>
            <a:ext cx="78111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Stack grows from high to low</a:t>
            </a:r>
            <a:endParaRPr sz="2200"/>
          </a:p>
          <a:p>
            <a:pPr indent="-368300" lvl="0" marL="457200" rtl="0" algn="l">
              <a:spcBef>
                <a:spcPts val="0"/>
              </a:spcBef>
              <a:spcAft>
                <a:spcPts val="0"/>
              </a:spcAft>
              <a:buSzPts val="2200"/>
              <a:buChar char="●"/>
            </a:pPr>
            <a:r>
              <a:rPr lang="en" sz="2200"/>
              <a:t>Used for function calls</a:t>
            </a:r>
            <a:endParaRPr sz="2200"/>
          </a:p>
          <a:p>
            <a:pPr indent="-368300" lvl="0" marL="457200" rtl="0" algn="l">
              <a:spcBef>
                <a:spcPts val="0"/>
              </a:spcBef>
              <a:spcAft>
                <a:spcPts val="0"/>
              </a:spcAft>
              <a:buSzPts val="2200"/>
              <a:buChar char="●"/>
            </a:pPr>
            <a:r>
              <a:rPr lang="en" sz="2200"/>
              <a:t>Stack variables die quickly, (Watch out for pointers)</a:t>
            </a:r>
            <a:endParaRPr sz="2200"/>
          </a:p>
          <a:p>
            <a:pPr indent="-368300" lvl="0" marL="457200" rtl="0" algn="l">
              <a:spcBef>
                <a:spcPts val="0"/>
              </a:spcBef>
              <a:spcAft>
                <a:spcPts val="0"/>
              </a:spcAft>
              <a:buSzPts val="2200"/>
              <a:buChar char="●"/>
            </a:pPr>
            <a:r>
              <a:rPr lang="en" sz="2200"/>
              <a:t>Works with CPU registers, bp, sp, lr, pc</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xEl>
                                              <p:pRg end="0" st="0"/>
                                            </p:txEl>
                                          </p:spTgt>
                                        </p:tgtEl>
                                        <p:attrNameLst>
                                          <p:attrName>style.visibility</p:attrName>
                                        </p:attrNameLst>
                                      </p:cBhvr>
                                      <p:to>
                                        <p:strVal val="visible"/>
                                      </p:to>
                                    </p:set>
                                    <p:animEffect filter="fade" transition="in">
                                      <p:cBhvr>
                                        <p:cTn dur="1000"/>
                                        <p:tgtEl>
                                          <p:spTgt spid="10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xEl>
                                              <p:pRg end="1" st="1"/>
                                            </p:txEl>
                                          </p:spTgt>
                                        </p:tgtEl>
                                        <p:attrNameLst>
                                          <p:attrName>style.visibility</p:attrName>
                                        </p:attrNameLst>
                                      </p:cBhvr>
                                      <p:to>
                                        <p:strVal val="visible"/>
                                      </p:to>
                                    </p:set>
                                    <p:animEffect filter="fade" transition="in">
                                      <p:cBhvr>
                                        <p:cTn dur="1000"/>
                                        <p:tgtEl>
                                          <p:spTgt spid="10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xEl>
                                              <p:pRg end="2" st="2"/>
                                            </p:txEl>
                                          </p:spTgt>
                                        </p:tgtEl>
                                        <p:attrNameLst>
                                          <p:attrName>style.visibility</p:attrName>
                                        </p:attrNameLst>
                                      </p:cBhvr>
                                      <p:to>
                                        <p:strVal val="visible"/>
                                      </p:to>
                                    </p:set>
                                    <p:animEffect filter="fade" transition="in">
                                      <p:cBhvr>
                                        <p:cTn dur="1000"/>
                                        <p:tgtEl>
                                          <p:spTgt spid="10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xEl>
                                              <p:pRg end="3" st="3"/>
                                            </p:txEl>
                                          </p:spTgt>
                                        </p:tgtEl>
                                        <p:attrNameLst>
                                          <p:attrName>style.visibility</p:attrName>
                                        </p:attrNameLst>
                                      </p:cBhvr>
                                      <p:to>
                                        <p:strVal val="visible"/>
                                      </p:to>
                                    </p:set>
                                    <p:animEffect filter="fade" transition="in">
                                      <p:cBhvr>
                                        <p:cTn dur="1000"/>
                                        <p:tgtEl>
                                          <p:spTgt spid="102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0"/>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Process Execution with Stack</a:t>
            </a:r>
            <a:endParaRPr/>
          </a:p>
        </p:txBody>
      </p:sp>
      <p:sp>
        <p:nvSpPr>
          <p:cNvPr id="1033" name="Google Shape;1033;p80"/>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One function calling another</a:t>
            </a:r>
            <a:endParaRPr/>
          </a:p>
        </p:txBody>
      </p:sp>
      <p:sp>
        <p:nvSpPr>
          <p:cNvPr id="1034" name="Google Shape;1034;p80"/>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1"/>
          <p:cNvSpPr txBox="1"/>
          <p:nvPr>
            <p:ph type="title"/>
          </p:nvPr>
        </p:nvSpPr>
        <p:spPr>
          <a:xfrm>
            <a:off x="311700" y="445025"/>
            <a:ext cx="441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1040" name="Google Shape;1040;p81"/>
          <p:cNvPicPr preferRelativeResize="0"/>
          <p:nvPr/>
        </p:nvPicPr>
        <p:blipFill>
          <a:blip r:embed="rId3">
            <a:alphaModFix/>
          </a:blip>
          <a:stretch>
            <a:fillRect/>
          </a:stretch>
        </p:blipFill>
        <p:spPr>
          <a:xfrm>
            <a:off x="361775" y="1061075"/>
            <a:ext cx="2723451" cy="3811451"/>
          </a:xfrm>
          <a:prstGeom prst="rect">
            <a:avLst/>
          </a:prstGeom>
          <a:noFill/>
          <a:ln>
            <a:noFill/>
          </a:ln>
        </p:spPr>
      </p:pic>
      <p:cxnSp>
        <p:nvCxnSpPr>
          <p:cNvPr id="1041" name="Google Shape;1041;p81"/>
          <p:cNvCxnSpPr/>
          <p:nvPr/>
        </p:nvCxnSpPr>
        <p:spPr>
          <a:xfrm>
            <a:off x="2914900" y="2823825"/>
            <a:ext cx="572400" cy="7200"/>
          </a:xfrm>
          <a:prstGeom prst="straightConnector1">
            <a:avLst/>
          </a:prstGeom>
          <a:noFill/>
          <a:ln cap="flat" cmpd="sng" w="9525">
            <a:solidFill>
              <a:schemeClr val="accent2"/>
            </a:solidFill>
            <a:prstDash val="solid"/>
            <a:round/>
            <a:headEnd len="med" w="med" type="none"/>
            <a:tailEnd len="med" w="med" type="triangle"/>
          </a:ln>
        </p:spPr>
      </p:cxnSp>
      <p:pic>
        <p:nvPicPr>
          <p:cNvPr id="1042" name="Google Shape;1042;p81"/>
          <p:cNvPicPr preferRelativeResize="0"/>
          <p:nvPr/>
        </p:nvPicPr>
        <p:blipFill>
          <a:blip r:embed="rId4">
            <a:alphaModFix/>
          </a:blip>
          <a:stretch>
            <a:fillRect/>
          </a:stretch>
        </p:blipFill>
        <p:spPr>
          <a:xfrm>
            <a:off x="3752050" y="406601"/>
            <a:ext cx="3753875" cy="2417224"/>
          </a:xfrm>
          <a:prstGeom prst="rect">
            <a:avLst/>
          </a:prstGeom>
          <a:noFill/>
          <a:ln>
            <a:noFill/>
          </a:ln>
        </p:spPr>
      </p:pic>
      <p:pic>
        <p:nvPicPr>
          <p:cNvPr id="1043" name="Google Shape;1043;p81"/>
          <p:cNvPicPr preferRelativeResize="0"/>
          <p:nvPr/>
        </p:nvPicPr>
        <p:blipFill>
          <a:blip r:embed="rId5">
            <a:alphaModFix/>
          </a:blip>
          <a:stretch>
            <a:fillRect/>
          </a:stretch>
        </p:blipFill>
        <p:spPr>
          <a:xfrm>
            <a:off x="3752050" y="2810925"/>
            <a:ext cx="3753883" cy="1753925"/>
          </a:xfrm>
          <a:prstGeom prst="rect">
            <a:avLst/>
          </a:prstGeom>
          <a:noFill/>
          <a:ln>
            <a:noFill/>
          </a:ln>
        </p:spPr>
      </p:pic>
      <p:cxnSp>
        <p:nvCxnSpPr>
          <p:cNvPr id="1044" name="Google Shape;1044;p81"/>
          <p:cNvCxnSpPr/>
          <p:nvPr/>
        </p:nvCxnSpPr>
        <p:spPr>
          <a:xfrm rot="10800000">
            <a:off x="5144200" y="2740500"/>
            <a:ext cx="744300" cy="21300"/>
          </a:xfrm>
          <a:prstGeom prst="straightConnector1">
            <a:avLst/>
          </a:prstGeom>
          <a:noFill/>
          <a:ln cap="flat" cmpd="sng" w="9525">
            <a:solidFill>
              <a:schemeClr val="accent6"/>
            </a:solidFill>
            <a:prstDash val="solid"/>
            <a:round/>
            <a:headEnd len="med" w="med" type="none"/>
            <a:tailEnd len="med" w="med" type="triangle"/>
          </a:ln>
        </p:spPr>
      </p:cxnSp>
      <p:cxnSp>
        <p:nvCxnSpPr>
          <p:cNvPr id="1045" name="Google Shape;1045;p81"/>
          <p:cNvCxnSpPr>
            <a:stCxn id="1043" idx="2"/>
          </p:cNvCxnSpPr>
          <p:nvPr/>
        </p:nvCxnSpPr>
        <p:spPr>
          <a:xfrm rot="10800000">
            <a:off x="4959692" y="4498850"/>
            <a:ext cx="669300" cy="66000"/>
          </a:xfrm>
          <a:prstGeom prst="straightConnector1">
            <a:avLst/>
          </a:prstGeom>
          <a:noFill/>
          <a:ln cap="flat" cmpd="sng" w="9525">
            <a:solidFill>
              <a:schemeClr val="accent6"/>
            </a:solidFill>
            <a:prstDash val="solid"/>
            <a:round/>
            <a:headEnd len="med" w="med" type="none"/>
            <a:tailEnd len="med" w="med" type="triangle"/>
          </a:ln>
        </p:spPr>
      </p:cxnSp>
      <p:sp>
        <p:nvSpPr>
          <p:cNvPr id="1046" name="Google Shape;1046;p81"/>
          <p:cNvSpPr txBox="1"/>
          <p:nvPr/>
        </p:nvSpPr>
        <p:spPr>
          <a:xfrm>
            <a:off x="6034900" y="2468550"/>
            <a:ext cx="21075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Main start</a:t>
            </a:r>
            <a:endParaRPr sz="1800">
              <a:solidFill>
                <a:schemeClr val="lt2"/>
              </a:solidFill>
            </a:endParaRPr>
          </a:p>
        </p:txBody>
      </p:sp>
      <p:sp>
        <p:nvSpPr>
          <p:cNvPr id="1047" name="Google Shape;1047;p81"/>
          <p:cNvSpPr txBox="1"/>
          <p:nvPr/>
        </p:nvSpPr>
        <p:spPr>
          <a:xfrm>
            <a:off x="5686925" y="4618975"/>
            <a:ext cx="21075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func1 start</a:t>
            </a:r>
            <a:endParaRPr sz="1800">
              <a:solidFill>
                <a:schemeClr val="lt2"/>
              </a:solidFill>
            </a:endParaRPr>
          </a:p>
        </p:txBody>
      </p:sp>
      <p:cxnSp>
        <p:nvCxnSpPr>
          <p:cNvPr id="1048" name="Google Shape;1048;p81"/>
          <p:cNvCxnSpPr/>
          <p:nvPr/>
        </p:nvCxnSpPr>
        <p:spPr>
          <a:xfrm flipH="1" rot="10800000">
            <a:off x="3598925" y="3927950"/>
            <a:ext cx="7200" cy="636900"/>
          </a:xfrm>
          <a:prstGeom prst="straightConnector1">
            <a:avLst/>
          </a:prstGeom>
          <a:noFill/>
          <a:ln cap="flat" cmpd="sng" w="9525">
            <a:solidFill>
              <a:schemeClr val="accent6"/>
            </a:solidFill>
            <a:prstDash val="solid"/>
            <a:round/>
            <a:headEnd len="med" w="med" type="none"/>
            <a:tailEnd len="med" w="med" type="triangle"/>
          </a:ln>
        </p:spPr>
      </p:cxnSp>
      <p:sp>
        <p:nvSpPr>
          <p:cNvPr id="1049" name="Google Shape;1049;p81"/>
          <p:cNvSpPr/>
          <p:nvPr/>
        </p:nvSpPr>
        <p:spPr>
          <a:xfrm>
            <a:off x="3734875" y="2854825"/>
            <a:ext cx="3753900" cy="171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p81"/>
          <p:cNvSpPr/>
          <p:nvPr/>
        </p:nvSpPr>
        <p:spPr>
          <a:xfrm>
            <a:off x="3734875" y="406600"/>
            <a:ext cx="3753900" cy="2417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81"/>
          <p:cNvSpPr txBox="1"/>
          <p:nvPr/>
        </p:nvSpPr>
        <p:spPr>
          <a:xfrm>
            <a:off x="7537150" y="327900"/>
            <a:ext cx="10152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main</a:t>
            </a:r>
            <a:endParaRPr sz="1800">
              <a:solidFill>
                <a:schemeClr val="lt2"/>
              </a:solidFill>
            </a:endParaRPr>
          </a:p>
        </p:txBody>
      </p:sp>
      <p:sp>
        <p:nvSpPr>
          <p:cNvPr id="1052" name="Google Shape;1052;p81"/>
          <p:cNvSpPr txBox="1"/>
          <p:nvPr/>
        </p:nvSpPr>
        <p:spPr>
          <a:xfrm>
            <a:off x="7537150" y="2854825"/>
            <a:ext cx="10152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func1</a:t>
            </a:r>
            <a:endParaRPr sz="1800">
              <a:solidFill>
                <a:schemeClr val="lt2"/>
              </a:solidFill>
            </a:endParaRPr>
          </a:p>
        </p:txBody>
      </p:sp>
      <p:sp>
        <p:nvSpPr>
          <p:cNvPr id="1053" name="Google Shape;1053;p81"/>
          <p:cNvSpPr txBox="1"/>
          <p:nvPr/>
        </p:nvSpPr>
        <p:spPr>
          <a:xfrm>
            <a:off x="419700" y="4595825"/>
            <a:ext cx="43026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accent2"/>
                </a:solidFill>
              </a:rPr>
              <a:t>To make it readable, I made the memory addresses read as sequential integers. In reality each instruction is 4 bytes which makes each address jump by 4 bytes. So 400-396-362 and so on..</a:t>
            </a:r>
            <a:endParaRPr i="1" sz="90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Scheduling</a:t>
            </a:r>
            <a:endParaRPr/>
          </a:p>
        </p:txBody>
      </p:sp>
      <p:sp>
        <p:nvSpPr>
          <p:cNvPr id="100" name="Google Shape;100;p19"/>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Scheduling is critical </a:t>
            </a:r>
            <a:endParaRPr sz="2200"/>
          </a:p>
          <a:p>
            <a:pPr indent="-368300" lvl="0" marL="457200" rtl="0" algn="l">
              <a:lnSpc>
                <a:spcPct val="105000"/>
              </a:lnSpc>
              <a:spcBef>
                <a:spcPts val="0"/>
              </a:spcBef>
              <a:spcAft>
                <a:spcPts val="0"/>
              </a:spcAft>
              <a:buSzPts val="2200"/>
              <a:buChar char="●"/>
            </a:pPr>
            <a:r>
              <a:rPr lang="en" sz="2200"/>
              <a:t>Fair share of resources to all processes</a:t>
            </a:r>
            <a:endParaRPr sz="2200"/>
          </a:p>
          <a:p>
            <a:pPr indent="-368300" lvl="1" marL="914400" rtl="0" algn="l">
              <a:lnSpc>
                <a:spcPct val="105000"/>
              </a:lnSpc>
              <a:spcBef>
                <a:spcPts val="0"/>
              </a:spcBef>
              <a:spcAft>
                <a:spcPts val="0"/>
              </a:spcAft>
              <a:buSzPts val="2200"/>
              <a:buChar char="○"/>
            </a:pPr>
            <a:r>
              <a:rPr lang="en" sz="2200"/>
              <a:t>CPU/Memory/IO</a:t>
            </a:r>
            <a:endParaRPr sz="2200"/>
          </a:p>
          <a:p>
            <a:pPr indent="0" lvl="0" marL="0" rtl="0" algn="l">
              <a:lnSpc>
                <a:spcPct val="105000"/>
              </a:lnSpc>
              <a:spcBef>
                <a:spcPts val="1200"/>
              </a:spcBef>
              <a:spcAft>
                <a:spcPts val="1200"/>
              </a:spcAft>
              <a:buNone/>
            </a:pPr>
            <a:r>
              <a:t/>
            </a:r>
            <a:endParaRPr sz="2200"/>
          </a:p>
        </p:txBody>
      </p:sp>
      <p:pic>
        <p:nvPicPr>
          <p:cNvPr id="101" name="Google Shape;101;p19"/>
          <p:cNvPicPr preferRelativeResize="0"/>
          <p:nvPr/>
        </p:nvPicPr>
        <p:blipFill rotWithShape="1">
          <a:blip r:embed="rId3">
            <a:alphaModFix/>
          </a:blip>
          <a:srcRect b="0" l="22629" r="23052" t="3818"/>
          <a:stretch/>
        </p:blipFill>
        <p:spPr>
          <a:xfrm>
            <a:off x="1445850" y="3558225"/>
            <a:ext cx="1202348" cy="1197601"/>
          </a:xfrm>
          <a:prstGeom prst="rect">
            <a:avLst/>
          </a:prstGeom>
          <a:noFill/>
          <a:ln>
            <a:noFill/>
          </a:ln>
        </p:spPr>
      </p:pic>
      <p:sp>
        <p:nvSpPr>
          <p:cNvPr id="102" name="Google Shape;102;p19"/>
          <p:cNvSpPr/>
          <p:nvPr/>
        </p:nvSpPr>
        <p:spPr>
          <a:xfrm>
            <a:off x="2741350" y="2533675"/>
            <a:ext cx="581400" cy="53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P2</a:t>
            </a:r>
            <a:endParaRPr/>
          </a:p>
        </p:txBody>
      </p:sp>
      <p:sp>
        <p:nvSpPr>
          <p:cNvPr id="103" name="Google Shape;103;p19"/>
          <p:cNvSpPr/>
          <p:nvPr/>
        </p:nvSpPr>
        <p:spPr>
          <a:xfrm>
            <a:off x="726950" y="2533675"/>
            <a:ext cx="581400" cy="53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P1</a:t>
            </a:r>
            <a:endParaRPr/>
          </a:p>
        </p:txBody>
      </p:sp>
      <p:cxnSp>
        <p:nvCxnSpPr>
          <p:cNvPr id="104" name="Google Shape;104;p19"/>
          <p:cNvCxnSpPr>
            <a:stCxn id="102" idx="3"/>
          </p:cNvCxnSpPr>
          <p:nvPr/>
        </p:nvCxnSpPr>
        <p:spPr>
          <a:xfrm flipH="1">
            <a:off x="2374394" y="2988704"/>
            <a:ext cx="452100" cy="534900"/>
          </a:xfrm>
          <a:prstGeom prst="straightConnector1">
            <a:avLst/>
          </a:prstGeom>
          <a:noFill/>
          <a:ln cap="flat" cmpd="sng" w="9525">
            <a:solidFill>
              <a:schemeClr val="lt2"/>
            </a:solidFill>
            <a:prstDash val="solid"/>
            <a:round/>
            <a:headEnd len="med" w="med" type="none"/>
            <a:tailEnd len="med" w="med" type="triangle"/>
          </a:ln>
        </p:spPr>
      </p:cxnSp>
      <p:cxnSp>
        <p:nvCxnSpPr>
          <p:cNvPr id="105" name="Google Shape;105;p19"/>
          <p:cNvCxnSpPr>
            <a:stCxn id="103" idx="5"/>
          </p:cNvCxnSpPr>
          <p:nvPr/>
        </p:nvCxnSpPr>
        <p:spPr>
          <a:xfrm>
            <a:off x="1223206" y="2988704"/>
            <a:ext cx="576600" cy="5073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2"/>
          <p:cNvSpPr txBox="1"/>
          <p:nvPr>
            <p:ph type="title"/>
          </p:nvPr>
        </p:nvSpPr>
        <p:spPr>
          <a:xfrm>
            <a:off x="311700" y="4327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a process</a:t>
            </a:r>
            <a:endParaRPr/>
          </a:p>
        </p:txBody>
      </p:sp>
      <p:sp>
        <p:nvSpPr>
          <p:cNvPr id="1059" name="Google Shape;1059;p82"/>
          <p:cNvSpPr/>
          <p:nvPr/>
        </p:nvSpPr>
        <p:spPr>
          <a:xfrm>
            <a:off x="547975" y="572325"/>
            <a:ext cx="18480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0" name="Google Shape;1060;p82"/>
          <p:cNvSpPr txBox="1"/>
          <p:nvPr/>
        </p:nvSpPr>
        <p:spPr>
          <a:xfrm>
            <a:off x="68415" y="40333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pic>
        <p:nvPicPr>
          <p:cNvPr id="1061" name="Google Shape;1061;p82"/>
          <p:cNvPicPr preferRelativeResize="0"/>
          <p:nvPr/>
        </p:nvPicPr>
        <p:blipFill>
          <a:blip r:embed="rId3">
            <a:alphaModFix/>
          </a:blip>
          <a:stretch>
            <a:fillRect/>
          </a:stretch>
        </p:blipFill>
        <p:spPr>
          <a:xfrm>
            <a:off x="584725" y="3787975"/>
            <a:ext cx="1571450" cy="519300"/>
          </a:xfrm>
          <a:prstGeom prst="rect">
            <a:avLst/>
          </a:prstGeom>
          <a:noFill/>
          <a:ln>
            <a:noFill/>
          </a:ln>
        </p:spPr>
      </p:pic>
      <p:sp>
        <p:nvSpPr>
          <p:cNvPr id="1062" name="Google Shape;1062;p82"/>
          <p:cNvSpPr txBox="1"/>
          <p:nvPr/>
        </p:nvSpPr>
        <p:spPr>
          <a:xfrm>
            <a:off x="913425" y="3441525"/>
            <a:ext cx="4797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a:t>
            </a:r>
            <a:endParaRPr sz="1800">
              <a:solidFill>
                <a:schemeClr val="accent6"/>
              </a:solidFill>
            </a:endParaRPr>
          </a:p>
        </p:txBody>
      </p:sp>
      <p:pic>
        <p:nvPicPr>
          <p:cNvPr id="1063" name="Google Shape;1063;p82"/>
          <p:cNvPicPr preferRelativeResize="0"/>
          <p:nvPr/>
        </p:nvPicPr>
        <p:blipFill>
          <a:blip r:embed="rId4">
            <a:alphaModFix/>
          </a:blip>
          <a:stretch>
            <a:fillRect/>
          </a:stretch>
        </p:blipFill>
        <p:spPr>
          <a:xfrm>
            <a:off x="594385" y="3067500"/>
            <a:ext cx="1571451" cy="642869"/>
          </a:xfrm>
          <a:prstGeom prst="rect">
            <a:avLst/>
          </a:prstGeom>
          <a:noFill/>
          <a:ln>
            <a:noFill/>
          </a:ln>
        </p:spPr>
      </p:pic>
      <p:sp>
        <p:nvSpPr>
          <p:cNvPr id="1064" name="Google Shape;1064;p82"/>
          <p:cNvSpPr txBox="1"/>
          <p:nvPr/>
        </p:nvSpPr>
        <p:spPr>
          <a:xfrm>
            <a:off x="68415" y="298365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065" name="Google Shape;1065;p82"/>
          <p:cNvSpPr txBox="1"/>
          <p:nvPr/>
        </p:nvSpPr>
        <p:spPr>
          <a:xfrm>
            <a:off x="2396088" y="3425475"/>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066" name="Google Shape;1066;p82"/>
          <p:cNvSpPr/>
          <p:nvPr/>
        </p:nvSpPr>
        <p:spPr>
          <a:xfrm>
            <a:off x="584725" y="3067500"/>
            <a:ext cx="1745700" cy="1285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7" name="Google Shape;1067;p82"/>
          <p:cNvPicPr preferRelativeResize="0"/>
          <p:nvPr/>
        </p:nvPicPr>
        <p:blipFill>
          <a:blip r:embed="rId5">
            <a:alphaModFix/>
          </a:blip>
          <a:stretch>
            <a:fillRect/>
          </a:stretch>
        </p:blipFill>
        <p:spPr>
          <a:xfrm>
            <a:off x="4955100" y="73525"/>
            <a:ext cx="4188890" cy="2814636"/>
          </a:xfrm>
          <a:prstGeom prst="rect">
            <a:avLst/>
          </a:prstGeom>
          <a:noFill/>
          <a:ln>
            <a:noFill/>
          </a:ln>
        </p:spPr>
      </p:pic>
      <p:pic>
        <p:nvPicPr>
          <p:cNvPr id="1068" name="Google Shape;1068;p82"/>
          <p:cNvPicPr preferRelativeResize="0"/>
          <p:nvPr/>
        </p:nvPicPr>
        <p:blipFill>
          <a:blip r:embed="rId6">
            <a:alphaModFix/>
          </a:blip>
          <a:stretch>
            <a:fillRect/>
          </a:stretch>
        </p:blipFill>
        <p:spPr>
          <a:xfrm>
            <a:off x="4955100" y="2873140"/>
            <a:ext cx="4188900" cy="2042285"/>
          </a:xfrm>
          <a:prstGeom prst="rect">
            <a:avLst/>
          </a:prstGeom>
          <a:noFill/>
          <a:ln>
            <a:noFill/>
          </a:ln>
        </p:spPr>
      </p:pic>
      <p:cxnSp>
        <p:nvCxnSpPr>
          <p:cNvPr id="1069" name="Google Shape;1069;p82"/>
          <p:cNvCxnSpPr/>
          <p:nvPr/>
        </p:nvCxnSpPr>
        <p:spPr>
          <a:xfrm flipH="1" rot="10800000">
            <a:off x="2353975" y="207550"/>
            <a:ext cx="2568600" cy="2847600"/>
          </a:xfrm>
          <a:prstGeom prst="straightConnector1">
            <a:avLst/>
          </a:prstGeom>
          <a:noFill/>
          <a:ln cap="flat" cmpd="sng" w="9525">
            <a:solidFill>
              <a:schemeClr val="accent6"/>
            </a:solidFill>
            <a:prstDash val="solid"/>
            <a:round/>
            <a:headEnd len="med" w="med" type="none"/>
            <a:tailEnd len="med" w="med" type="triangle"/>
          </a:ln>
        </p:spPr>
      </p:cxnSp>
      <p:cxnSp>
        <p:nvCxnSpPr>
          <p:cNvPr id="1070" name="Google Shape;1070;p82"/>
          <p:cNvCxnSpPr/>
          <p:nvPr/>
        </p:nvCxnSpPr>
        <p:spPr>
          <a:xfrm>
            <a:off x="2404050" y="4371650"/>
            <a:ext cx="2547300" cy="507900"/>
          </a:xfrm>
          <a:prstGeom prst="straightConnector1">
            <a:avLst/>
          </a:prstGeom>
          <a:noFill/>
          <a:ln cap="flat" cmpd="sng" w="9525">
            <a:solidFill>
              <a:schemeClr val="accent6"/>
            </a:solidFill>
            <a:prstDash val="solid"/>
            <a:round/>
            <a:headEnd len="med" w="med" type="none"/>
            <a:tailEnd len="med" w="med" type="triangle"/>
          </a:ln>
        </p:spPr>
      </p:cxnSp>
      <p:sp>
        <p:nvSpPr>
          <p:cNvPr id="1071" name="Google Shape;1071;p82"/>
          <p:cNvSpPr txBox="1"/>
          <p:nvPr/>
        </p:nvSpPr>
        <p:spPr>
          <a:xfrm>
            <a:off x="114665"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072" name="Google Shape;1072;p82"/>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3" name="Google Shape;1073;p82"/>
          <p:cNvSpPr txBox="1"/>
          <p:nvPr/>
        </p:nvSpPr>
        <p:spPr>
          <a:xfrm>
            <a:off x="68275" y="4174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074" name="Google Shape;1074;p82"/>
          <p:cNvSpPr txBox="1"/>
          <p:nvPr/>
        </p:nvSpPr>
        <p:spPr>
          <a:xfrm>
            <a:off x="236125" y="4643550"/>
            <a:ext cx="39495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Program is started, a process is created, code loaded in the code section. </a:t>
            </a:r>
            <a:endParaRPr i="1" sz="1100">
              <a:solidFill>
                <a:schemeClr val="lt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83"/>
          <p:cNvSpPr txBox="1"/>
          <p:nvPr>
            <p:ph type="title"/>
          </p:nvPr>
        </p:nvSpPr>
        <p:spPr>
          <a:xfrm>
            <a:off x="311700" y="4327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starts</a:t>
            </a:r>
            <a:endParaRPr/>
          </a:p>
        </p:txBody>
      </p:sp>
      <p:sp>
        <p:nvSpPr>
          <p:cNvPr id="1080" name="Google Shape;1080;p83"/>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1" name="Google Shape;1081;p83"/>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082" name="Google Shape;1082;p83"/>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083" name="Google Shape;1083;p83"/>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084" name="Google Shape;1084;p83"/>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5" name="Google Shape;1085;p83"/>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086" name="Google Shape;1086;p83"/>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087" name="Google Shape;1087;p83"/>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088" name="Google Shape;1088;p83"/>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83"/>
          <p:cNvSpPr txBox="1"/>
          <p:nvPr/>
        </p:nvSpPr>
        <p:spPr>
          <a:xfrm>
            <a:off x="511375" y="40853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090" name="Google Shape;1090;p83"/>
          <p:cNvSpPr/>
          <p:nvPr/>
        </p:nvSpPr>
        <p:spPr>
          <a:xfrm>
            <a:off x="2560650" y="556425"/>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1" name="Google Shape;1091;p83"/>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092" name="Google Shape;1092;p83"/>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093" name="Google Shape;1093;p83"/>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094" name="Google Shape;1094;p83"/>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5" name="Google Shape;1095;p83"/>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096" name="Google Shape;1096;p83"/>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097" name="Google Shape;1097;p83"/>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098" name="Google Shape;1098;p83"/>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099" name="Google Shape;1099;p83"/>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100" name="Google Shape;1100;p83"/>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1101" name="Google Shape;1101;p83"/>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102" name="Google Shape;1102;p83"/>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03" name="Google Shape;1103;p83"/>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04" name="Google Shape;1104;p83"/>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05" name="Google Shape;1105;p83"/>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106" name="Google Shape;1106;p83"/>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107" name="Google Shape;1107;p83"/>
          <p:cNvCxnSpPr/>
          <p:nvPr/>
        </p:nvCxnSpPr>
        <p:spPr>
          <a:xfrm flipH="1" rot="10800000">
            <a:off x="311700" y="58010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108" name="Google Shape;1108;p83"/>
          <p:cNvSpPr txBox="1"/>
          <p:nvPr/>
        </p:nvSpPr>
        <p:spPr>
          <a:xfrm>
            <a:off x="56499" y="45064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109" name="Google Shape;1109;p83"/>
          <p:cNvSpPr txBox="1"/>
          <p:nvPr/>
        </p:nvSpPr>
        <p:spPr>
          <a:xfrm>
            <a:off x="236125" y="4643550"/>
            <a:ext cx="46722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2"/>
                </a:solidFill>
              </a:rPr>
              <a:t>Process registers </a:t>
            </a:r>
            <a:r>
              <a:rPr i="1" lang="en" sz="1000">
                <a:solidFill>
                  <a:schemeClr val="lt2"/>
                </a:solidFill>
              </a:rPr>
              <a:t>initialized , sp points to the top of stack by default, bp, lr points to where the kernel was before process executes</a:t>
            </a:r>
            <a:endParaRPr i="1" sz="1000">
              <a:solidFill>
                <a:schemeClr val="lt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4"/>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p84"/>
          <p:cNvSpPr txBox="1"/>
          <p:nvPr>
            <p:ph type="title"/>
          </p:nvPr>
        </p:nvSpPr>
        <p:spPr>
          <a:xfrm>
            <a:off x="311700" y="4327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called</a:t>
            </a:r>
            <a:endParaRPr/>
          </a:p>
        </p:txBody>
      </p:sp>
      <p:sp>
        <p:nvSpPr>
          <p:cNvPr id="1116" name="Google Shape;1116;p84"/>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7" name="Google Shape;1117;p84"/>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118" name="Google Shape;1118;p84"/>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119" name="Google Shape;1119;p84"/>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120" name="Google Shape;1120;p84"/>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1" name="Google Shape;1121;p84"/>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122" name="Google Shape;1122;p84"/>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123" name="Google Shape;1123;p84"/>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124" name="Google Shape;1124;p84"/>
          <p:cNvSpPr txBox="1"/>
          <p:nvPr/>
        </p:nvSpPr>
        <p:spPr>
          <a:xfrm>
            <a:off x="511375" y="40853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125" name="Google Shape;1125;p84"/>
          <p:cNvSpPr/>
          <p:nvPr/>
        </p:nvSpPr>
        <p:spPr>
          <a:xfrm>
            <a:off x="2560650" y="556425"/>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6" name="Google Shape;1126;p84"/>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127" name="Google Shape;1127;p84"/>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386</a:t>
            </a:r>
            <a:endParaRPr b="1" sz="800"/>
          </a:p>
        </p:txBody>
      </p:sp>
      <p:sp>
        <p:nvSpPr>
          <p:cNvPr id="1128" name="Google Shape;1128;p84"/>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129" name="Google Shape;1129;p84"/>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0" name="Google Shape;1130;p84"/>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131" name="Google Shape;1131;p84"/>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132" name="Google Shape;1132;p84"/>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133" name="Google Shape;1133;p84"/>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134" name="Google Shape;1134;p84"/>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135" name="Google Shape;1135;p84"/>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1136" name="Google Shape;1136;p84"/>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137" name="Google Shape;1137;p84"/>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38" name="Google Shape;1138;p84"/>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39" name="Google Shape;1139;p84"/>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40" name="Google Shape;1140;p84"/>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141" name="Google Shape;1141;p84"/>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142" name="Google Shape;1142;p84"/>
          <p:cNvCxnSpPr/>
          <p:nvPr/>
        </p:nvCxnSpPr>
        <p:spPr>
          <a:xfrm flipH="1" rot="10800000">
            <a:off x="311700" y="14129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143" name="Google Shape;1143;p84"/>
          <p:cNvSpPr txBox="1"/>
          <p:nvPr/>
        </p:nvSpPr>
        <p:spPr>
          <a:xfrm>
            <a:off x="42204" y="12287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144" name="Google Shape;1144;p84"/>
          <p:cNvSpPr txBox="1"/>
          <p:nvPr/>
        </p:nvSpPr>
        <p:spPr>
          <a:xfrm>
            <a:off x="236125" y="4643550"/>
            <a:ext cx="44232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Main called, set pc = 385, we fetch instruction from memory, execute and expand the stack by 20, once we fetched it we increment the pc , so pc points to the next one</a:t>
            </a:r>
            <a:endParaRPr i="1" sz="900">
              <a:solidFill>
                <a:schemeClr val="lt2"/>
              </a:solidFill>
            </a:endParaRPr>
          </a:p>
        </p:txBody>
      </p:sp>
      <p:pic>
        <p:nvPicPr>
          <p:cNvPr id="1145" name="Google Shape;1145;p84"/>
          <p:cNvPicPr preferRelativeResize="0"/>
          <p:nvPr/>
        </p:nvPicPr>
        <p:blipFill rotWithShape="1">
          <a:blip r:embed="rId3">
            <a:alphaModFix/>
          </a:blip>
          <a:srcRect b="1251" l="0" r="66454" t="93560"/>
          <a:stretch/>
        </p:blipFill>
        <p:spPr>
          <a:xfrm>
            <a:off x="2697035" y="2845735"/>
            <a:ext cx="1889275" cy="215450"/>
          </a:xfrm>
          <a:prstGeom prst="rect">
            <a:avLst/>
          </a:prstGeom>
          <a:noFill/>
          <a:ln>
            <a:noFill/>
          </a:ln>
        </p:spPr>
      </p:pic>
      <p:sp>
        <p:nvSpPr>
          <p:cNvPr id="1146" name="Google Shape;1146;p84"/>
          <p:cNvSpPr txBox="1"/>
          <p:nvPr/>
        </p:nvSpPr>
        <p:spPr>
          <a:xfrm>
            <a:off x="511375" y="1217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147" name="Google Shape;1147;p84"/>
          <p:cNvSpPr/>
          <p:nvPr/>
        </p:nvSpPr>
        <p:spPr>
          <a:xfrm>
            <a:off x="1067750" y="615975"/>
            <a:ext cx="1364400" cy="797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p84"/>
          <p:cNvSpPr txBox="1"/>
          <p:nvPr/>
        </p:nvSpPr>
        <p:spPr>
          <a:xfrm>
            <a:off x="2125384" y="11998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1149" name="Google Shape;1149;p84"/>
          <p:cNvCxnSpPr/>
          <p:nvPr/>
        </p:nvCxnSpPr>
        <p:spPr>
          <a:xfrm flipH="1">
            <a:off x="6460800" y="277612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150" name="Google Shape;1150;p84"/>
          <p:cNvSpPr txBox="1"/>
          <p:nvPr/>
        </p:nvSpPr>
        <p:spPr>
          <a:xfrm>
            <a:off x="7263676" y="2603840"/>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 (</a:t>
            </a:r>
            <a:r>
              <a:rPr lang="en" sz="900">
                <a:solidFill>
                  <a:schemeClr val="accent6"/>
                </a:solidFill>
              </a:rPr>
              <a:t>main</a:t>
            </a:r>
            <a:r>
              <a:rPr lang="en" sz="900">
                <a:solidFill>
                  <a:schemeClr val="accent6"/>
                </a:solidFill>
              </a:rPr>
              <a:t>)</a:t>
            </a:r>
            <a:endParaRPr sz="900">
              <a:solidFill>
                <a:schemeClr val="accent6"/>
              </a:solidFill>
            </a:endParaRPr>
          </a:p>
        </p:txBody>
      </p:sp>
      <p:cxnSp>
        <p:nvCxnSpPr>
          <p:cNvPr id="1151" name="Google Shape;1151;p84"/>
          <p:cNvCxnSpPr/>
          <p:nvPr/>
        </p:nvCxnSpPr>
        <p:spPr>
          <a:xfrm flipH="1">
            <a:off x="7063950" y="259577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152" name="Google Shape;1152;p84"/>
          <p:cNvSpPr txBox="1"/>
          <p:nvPr/>
        </p:nvSpPr>
        <p:spPr>
          <a:xfrm>
            <a:off x="7866826" y="2423490"/>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Current </a:t>
            </a:r>
            <a:r>
              <a:rPr lang="en" sz="900">
                <a:solidFill>
                  <a:schemeClr val="accent6"/>
                </a:solidFill>
              </a:rPr>
              <a:t>pc </a:t>
            </a:r>
            <a:endParaRPr sz="9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5"/>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8" name="Google Shape;1158;p85"/>
          <p:cNvSpPr txBox="1"/>
          <p:nvPr>
            <p:ph type="title"/>
          </p:nvPr>
        </p:nvSpPr>
        <p:spPr>
          <a:xfrm>
            <a:off x="311700" y="4327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Save registers</a:t>
            </a:r>
            <a:endParaRPr/>
          </a:p>
        </p:txBody>
      </p:sp>
      <p:sp>
        <p:nvSpPr>
          <p:cNvPr id="1159" name="Google Shape;1159;p85"/>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0" name="Google Shape;1160;p85"/>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161" name="Google Shape;1161;p85"/>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162" name="Google Shape;1162;p85"/>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163" name="Google Shape;1163;p85"/>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4" name="Google Shape;1164;p85"/>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165" name="Google Shape;1165;p85"/>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166" name="Google Shape;1166;p85"/>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167" name="Google Shape;1167;p85"/>
          <p:cNvSpPr txBox="1"/>
          <p:nvPr/>
        </p:nvSpPr>
        <p:spPr>
          <a:xfrm>
            <a:off x="511375" y="5036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168" name="Google Shape;1168;p85"/>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9" name="Google Shape;1169;p85"/>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170" name="Google Shape;1170;p85"/>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387</a:t>
            </a:r>
            <a:endParaRPr b="1" sz="800"/>
          </a:p>
        </p:txBody>
      </p:sp>
      <p:sp>
        <p:nvSpPr>
          <p:cNvPr id="1171" name="Google Shape;1171;p85"/>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172" name="Google Shape;1172;p85"/>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3" name="Google Shape;1173;p85"/>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174" name="Google Shape;1174;p85"/>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175" name="Google Shape;1175;p85"/>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176" name="Google Shape;1176;p85"/>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177" name="Google Shape;1177;p85"/>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178" name="Google Shape;1178;p85"/>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1179" name="Google Shape;1179;p85"/>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180" name="Google Shape;1180;p85"/>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81" name="Google Shape;1181;p85"/>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82" name="Google Shape;1182;p85"/>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183" name="Google Shape;1183;p85"/>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184" name="Google Shape;1184;p85"/>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185" name="Google Shape;1185;p85"/>
          <p:cNvCxnSpPr/>
          <p:nvPr/>
        </p:nvCxnSpPr>
        <p:spPr>
          <a:xfrm flipH="1" rot="10800000">
            <a:off x="311700" y="14129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186" name="Google Shape;1186;p85"/>
          <p:cNvSpPr txBox="1"/>
          <p:nvPr/>
        </p:nvSpPr>
        <p:spPr>
          <a:xfrm>
            <a:off x="42204" y="12287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187" name="Google Shape;1187;p85"/>
          <p:cNvSpPr txBox="1"/>
          <p:nvPr/>
        </p:nvSpPr>
        <p:spPr>
          <a:xfrm>
            <a:off x="236125" y="4643550"/>
            <a:ext cx="4423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Add one to pc to execute the next instruction and fetch it and execute it, save the bp and lr to our stack because we might overwrite them</a:t>
            </a:r>
            <a:endParaRPr i="1" sz="900">
              <a:solidFill>
                <a:schemeClr val="lt2"/>
              </a:solidFill>
            </a:endParaRPr>
          </a:p>
        </p:txBody>
      </p:sp>
      <p:pic>
        <p:nvPicPr>
          <p:cNvPr id="1188" name="Google Shape;1188;p85"/>
          <p:cNvPicPr preferRelativeResize="0"/>
          <p:nvPr/>
        </p:nvPicPr>
        <p:blipFill rotWithShape="1">
          <a:blip r:embed="rId3">
            <a:alphaModFix/>
          </a:blip>
          <a:srcRect b="8062" l="1520" r="57386" t="88218"/>
          <a:stretch/>
        </p:blipFill>
        <p:spPr>
          <a:xfrm>
            <a:off x="2640000" y="2888913"/>
            <a:ext cx="2073300" cy="138375"/>
          </a:xfrm>
          <a:prstGeom prst="rect">
            <a:avLst/>
          </a:prstGeom>
          <a:noFill/>
          <a:ln>
            <a:noFill/>
          </a:ln>
        </p:spPr>
      </p:pic>
      <p:sp>
        <p:nvSpPr>
          <p:cNvPr id="1189" name="Google Shape;1189;p85"/>
          <p:cNvSpPr txBox="1"/>
          <p:nvPr/>
        </p:nvSpPr>
        <p:spPr>
          <a:xfrm>
            <a:off x="511375" y="1217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190" name="Google Shape;1190;p85"/>
          <p:cNvSpPr/>
          <p:nvPr/>
        </p:nvSpPr>
        <p:spPr>
          <a:xfrm>
            <a:off x="1067750" y="615975"/>
            <a:ext cx="1364400" cy="797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p:txBody>
      </p:sp>
      <p:sp>
        <p:nvSpPr>
          <p:cNvPr id="1191" name="Google Shape;1191;p85"/>
          <p:cNvSpPr txBox="1"/>
          <p:nvPr/>
        </p:nvSpPr>
        <p:spPr>
          <a:xfrm>
            <a:off x="2125384" y="11998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192" name="Google Shape;1192;p85"/>
          <p:cNvSpPr txBox="1"/>
          <p:nvPr/>
        </p:nvSpPr>
        <p:spPr>
          <a:xfrm>
            <a:off x="7170612" y="225676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193" name="Google Shape;1193;p85"/>
          <p:cNvCxnSpPr/>
          <p:nvPr/>
        </p:nvCxnSpPr>
        <p:spPr>
          <a:xfrm flipH="1">
            <a:off x="6405675" y="242750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194" name="Google Shape;1194;p85"/>
          <p:cNvSpPr txBox="1"/>
          <p:nvPr/>
        </p:nvSpPr>
        <p:spPr>
          <a:xfrm>
            <a:off x="520675" y="72049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6"/>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0" name="Google Shape;1200;p86"/>
          <p:cNvSpPr txBox="1"/>
          <p:nvPr>
            <p:ph type="title"/>
          </p:nvPr>
        </p:nvSpPr>
        <p:spPr>
          <a:xfrm>
            <a:off x="311700" y="43275"/>
            <a:ext cx="30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base pointer</a:t>
            </a:r>
            <a:endParaRPr/>
          </a:p>
        </p:txBody>
      </p:sp>
      <p:sp>
        <p:nvSpPr>
          <p:cNvPr id="1201" name="Google Shape;1201;p86"/>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p86"/>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203" name="Google Shape;1203;p86"/>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204" name="Google Shape;1204;p86"/>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205" name="Google Shape;1205;p86"/>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06" name="Google Shape;1206;p86"/>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207" name="Google Shape;1207;p86"/>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208" name="Google Shape;1208;p86"/>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209" name="Google Shape;1209;p86"/>
          <p:cNvSpPr txBox="1"/>
          <p:nvPr/>
        </p:nvSpPr>
        <p:spPr>
          <a:xfrm>
            <a:off x="511375" y="5036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210" name="Google Shape;1210;p86"/>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86"/>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212" name="Google Shape;1212;p86"/>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388</a:t>
            </a:r>
            <a:endParaRPr b="1" sz="800"/>
          </a:p>
        </p:txBody>
      </p:sp>
      <p:sp>
        <p:nvSpPr>
          <p:cNvPr id="1213" name="Google Shape;1213;p86"/>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214" name="Google Shape;1214;p86"/>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p86"/>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216" name="Google Shape;1216;p86"/>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217" name="Google Shape;1217;p86"/>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218" name="Google Shape;1218;p86"/>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219" name="Google Shape;1219;p86"/>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220" name="Google Shape;1220;p86"/>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221" name="Google Shape;1221;p86"/>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222" name="Google Shape;1222;p86"/>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223" name="Google Shape;1223;p86"/>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224" name="Google Shape;1224;p86"/>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225" name="Google Shape;1225;p86"/>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226" name="Google Shape;1226;p86"/>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227" name="Google Shape;1227;p86"/>
          <p:cNvCxnSpPr/>
          <p:nvPr/>
        </p:nvCxnSpPr>
        <p:spPr>
          <a:xfrm flipH="1" rot="10800000">
            <a:off x="311700" y="14129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228" name="Google Shape;1228;p86"/>
          <p:cNvSpPr txBox="1"/>
          <p:nvPr/>
        </p:nvSpPr>
        <p:spPr>
          <a:xfrm>
            <a:off x="42204" y="12287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229" name="Google Shape;1229;p86"/>
          <p:cNvSpPr txBox="1"/>
          <p:nvPr/>
        </p:nvSpPr>
        <p:spPr>
          <a:xfrm>
            <a:off x="236125" y="4643550"/>
            <a:ext cx="4423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Next instruction, Set our base pointer for main </a:t>
            </a:r>
            <a:endParaRPr i="1" sz="900">
              <a:solidFill>
                <a:schemeClr val="lt2"/>
              </a:solidFill>
            </a:endParaRPr>
          </a:p>
        </p:txBody>
      </p:sp>
      <p:pic>
        <p:nvPicPr>
          <p:cNvPr id="1230" name="Google Shape;1230;p86"/>
          <p:cNvPicPr preferRelativeResize="0"/>
          <p:nvPr/>
        </p:nvPicPr>
        <p:blipFill rotWithShape="1">
          <a:blip r:embed="rId3">
            <a:alphaModFix/>
          </a:blip>
          <a:srcRect b="13468" l="0" r="65110" t="82063"/>
          <a:stretch/>
        </p:blipFill>
        <p:spPr>
          <a:xfrm>
            <a:off x="2640000" y="2888925"/>
            <a:ext cx="1760275" cy="166225"/>
          </a:xfrm>
          <a:prstGeom prst="rect">
            <a:avLst/>
          </a:prstGeom>
          <a:noFill/>
          <a:ln>
            <a:noFill/>
          </a:ln>
        </p:spPr>
      </p:pic>
      <p:sp>
        <p:nvSpPr>
          <p:cNvPr id="1231" name="Google Shape;1231;p86"/>
          <p:cNvSpPr txBox="1"/>
          <p:nvPr/>
        </p:nvSpPr>
        <p:spPr>
          <a:xfrm>
            <a:off x="511375" y="1217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232" name="Google Shape;1232;p86"/>
          <p:cNvSpPr/>
          <p:nvPr/>
        </p:nvSpPr>
        <p:spPr>
          <a:xfrm>
            <a:off x="1067750" y="615975"/>
            <a:ext cx="1364400" cy="797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p:txBody>
      </p:sp>
      <p:sp>
        <p:nvSpPr>
          <p:cNvPr id="1233" name="Google Shape;1233;p86"/>
          <p:cNvSpPr txBox="1"/>
          <p:nvPr/>
        </p:nvSpPr>
        <p:spPr>
          <a:xfrm>
            <a:off x="2125384" y="11998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234" name="Google Shape;1234;p86"/>
          <p:cNvSpPr txBox="1"/>
          <p:nvPr/>
        </p:nvSpPr>
        <p:spPr>
          <a:xfrm>
            <a:off x="7850362" y="2099336"/>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235" name="Google Shape;1235;p86"/>
          <p:cNvCxnSpPr/>
          <p:nvPr/>
        </p:nvCxnSpPr>
        <p:spPr>
          <a:xfrm flipH="1">
            <a:off x="7085425" y="227007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236" name="Google Shape;1236;p86"/>
          <p:cNvSpPr txBox="1"/>
          <p:nvPr/>
        </p:nvSpPr>
        <p:spPr>
          <a:xfrm>
            <a:off x="520675" y="72049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cxnSp>
        <p:nvCxnSpPr>
          <p:cNvPr id="1237" name="Google Shape;1237;p86"/>
          <p:cNvCxnSpPr/>
          <p:nvPr/>
        </p:nvCxnSpPr>
        <p:spPr>
          <a:xfrm flipH="1" rot="10800000">
            <a:off x="342475" y="68047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238" name="Google Shape;1238;p86"/>
          <p:cNvSpPr txBox="1"/>
          <p:nvPr/>
        </p:nvSpPr>
        <p:spPr>
          <a:xfrm>
            <a:off x="72979" y="49628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87"/>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87"/>
          <p:cNvSpPr txBox="1"/>
          <p:nvPr>
            <p:ph type="title"/>
          </p:nvPr>
        </p:nvSpPr>
        <p:spPr>
          <a:xfrm>
            <a:off x="311700" y="43275"/>
            <a:ext cx="30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 1</a:t>
            </a:r>
            <a:endParaRPr/>
          </a:p>
        </p:txBody>
      </p:sp>
      <p:sp>
        <p:nvSpPr>
          <p:cNvPr id="1245" name="Google Shape;1245;p87"/>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87"/>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247" name="Google Shape;1247;p87"/>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248" name="Google Shape;1248;p87"/>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249" name="Google Shape;1249;p87"/>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0" name="Google Shape;1250;p87"/>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251" name="Google Shape;1251;p87"/>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252" name="Google Shape;1252;p87"/>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253" name="Google Shape;1253;p87"/>
          <p:cNvSpPr txBox="1"/>
          <p:nvPr/>
        </p:nvSpPr>
        <p:spPr>
          <a:xfrm>
            <a:off x="511375" y="5036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254" name="Google Shape;1254;p87"/>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p87"/>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256" name="Google Shape;1256;p87"/>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389</a:t>
            </a:r>
            <a:endParaRPr b="1" sz="800"/>
          </a:p>
        </p:txBody>
      </p:sp>
      <p:sp>
        <p:nvSpPr>
          <p:cNvPr id="1257" name="Google Shape;1257;p87"/>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258" name="Google Shape;1258;p87"/>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9" name="Google Shape;1259;p87"/>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260" name="Google Shape;1260;p87"/>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261" name="Google Shape;1261;p87"/>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262" name="Google Shape;1262;p87"/>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263" name="Google Shape;1263;p87"/>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264" name="Google Shape;1264;p87"/>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265" name="Google Shape;1265;p87"/>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266" name="Google Shape;1266;p87"/>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267" name="Google Shape;1267;p87"/>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268" name="Google Shape;1268;p87"/>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269" name="Google Shape;1269;p87"/>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270" name="Google Shape;1270;p87"/>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271" name="Google Shape;1271;p87"/>
          <p:cNvCxnSpPr/>
          <p:nvPr/>
        </p:nvCxnSpPr>
        <p:spPr>
          <a:xfrm flipH="1" rot="10800000">
            <a:off x="311700" y="14129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272" name="Google Shape;1272;p87"/>
          <p:cNvSpPr txBox="1"/>
          <p:nvPr/>
        </p:nvSpPr>
        <p:spPr>
          <a:xfrm>
            <a:off x="42204" y="12287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273" name="Google Shape;1273;p87"/>
          <p:cNvSpPr txBox="1"/>
          <p:nvPr/>
        </p:nvSpPr>
        <p:spPr>
          <a:xfrm>
            <a:off x="236125" y="4643550"/>
            <a:ext cx="4423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Next instruction, store 1 in r0 this is a pure cpu operation</a:t>
            </a:r>
            <a:endParaRPr i="1" sz="900">
              <a:solidFill>
                <a:schemeClr val="lt2"/>
              </a:solidFill>
            </a:endParaRPr>
          </a:p>
        </p:txBody>
      </p:sp>
      <p:pic>
        <p:nvPicPr>
          <p:cNvPr id="1274" name="Google Shape;1274;p87"/>
          <p:cNvPicPr preferRelativeResize="0"/>
          <p:nvPr/>
        </p:nvPicPr>
        <p:blipFill rotWithShape="1">
          <a:blip r:embed="rId3">
            <a:alphaModFix/>
          </a:blip>
          <a:srcRect b="19621" l="0" r="72147" t="75525"/>
          <a:stretch/>
        </p:blipFill>
        <p:spPr>
          <a:xfrm>
            <a:off x="2765600" y="2867825"/>
            <a:ext cx="1405200" cy="180550"/>
          </a:xfrm>
          <a:prstGeom prst="rect">
            <a:avLst/>
          </a:prstGeom>
          <a:noFill/>
          <a:ln>
            <a:noFill/>
          </a:ln>
        </p:spPr>
      </p:pic>
      <p:sp>
        <p:nvSpPr>
          <p:cNvPr id="1275" name="Google Shape;1275;p87"/>
          <p:cNvSpPr txBox="1"/>
          <p:nvPr/>
        </p:nvSpPr>
        <p:spPr>
          <a:xfrm>
            <a:off x="511375" y="1217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276" name="Google Shape;1276;p87"/>
          <p:cNvSpPr/>
          <p:nvPr/>
        </p:nvSpPr>
        <p:spPr>
          <a:xfrm>
            <a:off x="1067750" y="615975"/>
            <a:ext cx="1364400" cy="797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p:txBody>
      </p:sp>
      <p:sp>
        <p:nvSpPr>
          <p:cNvPr id="1277" name="Google Shape;1277;p87"/>
          <p:cNvSpPr txBox="1"/>
          <p:nvPr/>
        </p:nvSpPr>
        <p:spPr>
          <a:xfrm>
            <a:off x="2125384" y="11998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278" name="Google Shape;1278;p87"/>
          <p:cNvSpPr txBox="1"/>
          <p:nvPr/>
        </p:nvSpPr>
        <p:spPr>
          <a:xfrm>
            <a:off x="8136612" y="191581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279" name="Google Shape;1279;p87"/>
          <p:cNvCxnSpPr/>
          <p:nvPr/>
        </p:nvCxnSpPr>
        <p:spPr>
          <a:xfrm flipH="1">
            <a:off x="7371675" y="208655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280" name="Google Shape;1280;p87"/>
          <p:cNvSpPr txBox="1"/>
          <p:nvPr/>
        </p:nvSpPr>
        <p:spPr>
          <a:xfrm>
            <a:off x="520675" y="72049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cxnSp>
        <p:nvCxnSpPr>
          <p:cNvPr id="1281" name="Google Shape;1281;p87"/>
          <p:cNvCxnSpPr/>
          <p:nvPr/>
        </p:nvCxnSpPr>
        <p:spPr>
          <a:xfrm flipH="1" rot="10800000">
            <a:off x="342475" y="68047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282" name="Google Shape;1282;p87"/>
          <p:cNvSpPr txBox="1"/>
          <p:nvPr/>
        </p:nvSpPr>
        <p:spPr>
          <a:xfrm>
            <a:off x="72979" y="49628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88"/>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8" name="Google Shape;1288;p88"/>
          <p:cNvSpPr txBox="1"/>
          <p:nvPr>
            <p:ph type="title"/>
          </p:nvPr>
        </p:nvSpPr>
        <p:spPr>
          <a:xfrm>
            <a:off x="311700" y="43275"/>
            <a:ext cx="30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 1</a:t>
            </a:r>
            <a:endParaRPr/>
          </a:p>
        </p:txBody>
      </p:sp>
      <p:sp>
        <p:nvSpPr>
          <p:cNvPr id="1289" name="Google Shape;1289;p88"/>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0" name="Google Shape;1290;p88"/>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291" name="Google Shape;1291;p88"/>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292" name="Google Shape;1292;p88"/>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293" name="Google Shape;1293;p88"/>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4" name="Google Shape;1294;p88"/>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295" name="Google Shape;1295;p88"/>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296" name="Google Shape;1296;p88"/>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297" name="Google Shape;1297;p88"/>
          <p:cNvSpPr txBox="1"/>
          <p:nvPr/>
        </p:nvSpPr>
        <p:spPr>
          <a:xfrm>
            <a:off x="511375" y="5036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298" name="Google Shape;1298;p88"/>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p88"/>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300" name="Google Shape;1300;p88"/>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390</a:t>
            </a:r>
            <a:endParaRPr b="1" sz="800"/>
          </a:p>
        </p:txBody>
      </p:sp>
      <p:sp>
        <p:nvSpPr>
          <p:cNvPr id="1301" name="Google Shape;1301;p88"/>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302" name="Google Shape;1302;p88"/>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3" name="Google Shape;1303;p88"/>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304" name="Google Shape;1304;p88"/>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305" name="Google Shape;1305;p88"/>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306" name="Google Shape;1306;p88"/>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307" name="Google Shape;1307;p88"/>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308" name="Google Shape;1308;p88"/>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309" name="Google Shape;1309;p88"/>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310" name="Google Shape;1310;p88"/>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311" name="Google Shape;1311;p88"/>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312" name="Google Shape;1312;p88"/>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313" name="Google Shape;1313;p88"/>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314" name="Google Shape;1314;p88"/>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315" name="Google Shape;1315;p88"/>
          <p:cNvCxnSpPr/>
          <p:nvPr/>
        </p:nvCxnSpPr>
        <p:spPr>
          <a:xfrm flipH="1" rot="10800000">
            <a:off x="311700" y="16415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316" name="Google Shape;1316;p88"/>
          <p:cNvSpPr txBox="1"/>
          <p:nvPr/>
        </p:nvSpPr>
        <p:spPr>
          <a:xfrm>
            <a:off x="42204" y="14573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317" name="Google Shape;1317;p88"/>
          <p:cNvSpPr txBox="1"/>
          <p:nvPr/>
        </p:nvSpPr>
        <p:spPr>
          <a:xfrm>
            <a:off x="236150" y="4679775"/>
            <a:ext cx="4423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Next instruction, store r0 to memory </a:t>
            </a:r>
            <a:endParaRPr i="1" sz="900">
              <a:solidFill>
                <a:schemeClr val="lt2"/>
              </a:solidFill>
            </a:endParaRPr>
          </a:p>
        </p:txBody>
      </p:sp>
      <p:pic>
        <p:nvPicPr>
          <p:cNvPr id="1318" name="Google Shape;1318;p88"/>
          <p:cNvPicPr preferRelativeResize="0"/>
          <p:nvPr/>
        </p:nvPicPr>
        <p:blipFill rotWithShape="1">
          <a:blip r:embed="rId3">
            <a:alphaModFix/>
          </a:blip>
          <a:srcRect b="25583" l="0" r="62655" t="69380"/>
          <a:stretch/>
        </p:blipFill>
        <p:spPr>
          <a:xfrm>
            <a:off x="2765600" y="2867825"/>
            <a:ext cx="1884075" cy="187325"/>
          </a:xfrm>
          <a:prstGeom prst="rect">
            <a:avLst/>
          </a:prstGeom>
          <a:noFill/>
          <a:ln>
            <a:noFill/>
          </a:ln>
        </p:spPr>
      </p:pic>
      <p:sp>
        <p:nvSpPr>
          <p:cNvPr id="1319" name="Google Shape;1319;p88"/>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320" name="Google Shape;1320;p88"/>
          <p:cNvSpPr/>
          <p:nvPr/>
        </p:nvSpPr>
        <p:spPr>
          <a:xfrm>
            <a:off x="1067750" y="615975"/>
            <a:ext cx="13644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a=1 (4 bytes)</a:t>
            </a:r>
            <a:endParaRPr sz="1000">
              <a:solidFill>
                <a:schemeClr val="accent6"/>
              </a:solidFill>
            </a:endParaRPr>
          </a:p>
        </p:txBody>
      </p:sp>
      <p:sp>
        <p:nvSpPr>
          <p:cNvPr id="1321" name="Google Shape;1321;p88"/>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322" name="Google Shape;1322;p88"/>
          <p:cNvSpPr txBox="1"/>
          <p:nvPr/>
        </p:nvSpPr>
        <p:spPr>
          <a:xfrm>
            <a:off x="7828962" y="1727386"/>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323" name="Google Shape;1323;p88"/>
          <p:cNvCxnSpPr/>
          <p:nvPr/>
        </p:nvCxnSpPr>
        <p:spPr>
          <a:xfrm flipH="1">
            <a:off x="7064025" y="189812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324" name="Google Shape;1324;p88"/>
          <p:cNvSpPr txBox="1"/>
          <p:nvPr/>
        </p:nvSpPr>
        <p:spPr>
          <a:xfrm>
            <a:off x="520675" y="72049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325" name="Google Shape;1325;p88"/>
          <p:cNvSpPr txBox="1"/>
          <p:nvPr/>
        </p:nvSpPr>
        <p:spPr>
          <a:xfrm>
            <a:off x="518800" y="9583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cxnSp>
        <p:nvCxnSpPr>
          <p:cNvPr id="1326" name="Google Shape;1326;p88"/>
          <p:cNvCxnSpPr/>
          <p:nvPr/>
        </p:nvCxnSpPr>
        <p:spPr>
          <a:xfrm flipH="1" rot="10800000">
            <a:off x="342475" y="68047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327" name="Google Shape;1327;p88"/>
          <p:cNvSpPr txBox="1"/>
          <p:nvPr/>
        </p:nvSpPr>
        <p:spPr>
          <a:xfrm>
            <a:off x="72979" y="49628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9"/>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3" name="Google Shape;1333;p89"/>
          <p:cNvSpPr txBox="1"/>
          <p:nvPr>
            <p:ph type="title"/>
          </p:nvPr>
        </p:nvSpPr>
        <p:spPr>
          <a:xfrm>
            <a:off x="311700" y="43275"/>
            <a:ext cx="30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
            </a:r>
            <a:r>
              <a:rPr lang="en"/>
              <a:t> = 3</a:t>
            </a:r>
            <a:endParaRPr/>
          </a:p>
        </p:txBody>
      </p:sp>
      <p:sp>
        <p:nvSpPr>
          <p:cNvPr id="1334" name="Google Shape;1334;p89"/>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5" name="Google Shape;1335;p89"/>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336" name="Google Shape;1336;p89"/>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337" name="Google Shape;1337;p89"/>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338" name="Google Shape;1338;p89"/>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39" name="Google Shape;1339;p89"/>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340" name="Google Shape;1340;p89"/>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341" name="Google Shape;1341;p89"/>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342" name="Google Shape;1342;p89"/>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343" name="Google Shape;1343;p89"/>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4" name="Google Shape;1344;p89"/>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345" name="Google Shape;1345;p89"/>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392</a:t>
            </a:r>
            <a:endParaRPr b="1" sz="800"/>
          </a:p>
        </p:txBody>
      </p:sp>
      <p:sp>
        <p:nvSpPr>
          <p:cNvPr id="1346" name="Google Shape;1346;p89"/>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347" name="Google Shape;1347;p89"/>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8" name="Google Shape;1348;p89"/>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349" name="Google Shape;1349;p89"/>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350" name="Google Shape;1350;p89"/>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351" name="Google Shape;1351;p89"/>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352" name="Google Shape;1352;p89"/>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353" name="Google Shape;1353;p89"/>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354" name="Google Shape;1354;p89"/>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355" name="Google Shape;1355;p89"/>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356" name="Google Shape;1356;p89"/>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357" name="Google Shape;1357;p89"/>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358" name="Google Shape;1358;p89"/>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359" name="Google Shape;1359;p89"/>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1360" name="Google Shape;1360;p89"/>
          <p:cNvCxnSpPr/>
          <p:nvPr/>
        </p:nvCxnSpPr>
        <p:spPr>
          <a:xfrm flipH="1" rot="10800000">
            <a:off x="311700" y="16415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361" name="Google Shape;1361;p89"/>
          <p:cNvSpPr txBox="1"/>
          <p:nvPr/>
        </p:nvSpPr>
        <p:spPr>
          <a:xfrm>
            <a:off x="42204" y="14573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362" name="Google Shape;1362;p89"/>
          <p:cNvSpPr txBox="1"/>
          <p:nvPr/>
        </p:nvSpPr>
        <p:spPr>
          <a:xfrm>
            <a:off x="236150" y="4679775"/>
            <a:ext cx="4423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execute the next two instructions at once, set 3 in r0 and store it in memory</a:t>
            </a:r>
            <a:endParaRPr i="1" sz="900">
              <a:solidFill>
                <a:schemeClr val="lt2"/>
              </a:solidFill>
            </a:endParaRPr>
          </a:p>
        </p:txBody>
      </p:sp>
      <p:pic>
        <p:nvPicPr>
          <p:cNvPr id="1363" name="Google Shape;1363;p89"/>
          <p:cNvPicPr preferRelativeResize="0"/>
          <p:nvPr/>
        </p:nvPicPr>
        <p:blipFill rotWithShape="1">
          <a:blip r:embed="rId3">
            <a:alphaModFix/>
          </a:blip>
          <a:srcRect b="36992" l="-994" r="61525" t="56677"/>
          <a:stretch/>
        </p:blipFill>
        <p:spPr>
          <a:xfrm>
            <a:off x="2689400" y="2827400"/>
            <a:ext cx="1991325" cy="235500"/>
          </a:xfrm>
          <a:prstGeom prst="rect">
            <a:avLst/>
          </a:prstGeom>
          <a:noFill/>
          <a:ln>
            <a:noFill/>
          </a:ln>
        </p:spPr>
      </p:pic>
      <p:sp>
        <p:nvSpPr>
          <p:cNvPr id="1364" name="Google Shape;1364;p89"/>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365" name="Google Shape;1365;p89"/>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p:txBody>
      </p:sp>
      <p:sp>
        <p:nvSpPr>
          <p:cNvPr id="1366" name="Google Shape;1366;p89"/>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367" name="Google Shape;1367;p89"/>
          <p:cNvSpPr txBox="1"/>
          <p:nvPr/>
        </p:nvSpPr>
        <p:spPr>
          <a:xfrm>
            <a:off x="7029912" y="1345848"/>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368" name="Google Shape;1368;p89"/>
          <p:cNvCxnSpPr/>
          <p:nvPr/>
        </p:nvCxnSpPr>
        <p:spPr>
          <a:xfrm flipH="1">
            <a:off x="6264975" y="1516588"/>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369" name="Google Shape;1369;p89"/>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370" name="Google Shape;1370;p89"/>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371" name="Google Shape;1371;p89"/>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cxnSp>
        <p:nvCxnSpPr>
          <p:cNvPr id="1372" name="Google Shape;1372;p89"/>
          <p:cNvCxnSpPr/>
          <p:nvPr/>
        </p:nvCxnSpPr>
        <p:spPr>
          <a:xfrm flipH="1" rot="10800000">
            <a:off x="342475" y="73056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373" name="Google Shape;1373;p89"/>
          <p:cNvSpPr txBox="1"/>
          <p:nvPr/>
        </p:nvSpPr>
        <p:spPr>
          <a:xfrm>
            <a:off x="72979" y="5463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90"/>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9" name="Google Shape;1379;p90"/>
          <p:cNvSpPr txBox="1"/>
          <p:nvPr>
            <p:ph type="title"/>
          </p:nvPr>
        </p:nvSpPr>
        <p:spPr>
          <a:xfrm>
            <a:off x="311700" y="43275"/>
            <a:ext cx="30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func1</a:t>
            </a:r>
            <a:endParaRPr/>
          </a:p>
        </p:txBody>
      </p:sp>
      <p:sp>
        <p:nvSpPr>
          <p:cNvPr id="1380" name="Google Shape;1380;p90"/>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1" name="Google Shape;1381;p90"/>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382" name="Google Shape;1382;p90"/>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383" name="Google Shape;1383;p90"/>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384" name="Google Shape;1384;p90"/>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85" name="Google Shape;1385;p90"/>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386" name="Google Shape;1386;p90"/>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387" name="Google Shape;1387;p90"/>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388" name="Google Shape;1388;p90"/>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389" name="Google Shape;1389;p90"/>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0" name="Google Shape;1390;p90"/>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391" name="Google Shape;1391;p90"/>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393</a:t>
            </a:r>
            <a:endParaRPr b="1" sz="800"/>
          </a:p>
        </p:txBody>
      </p:sp>
      <p:sp>
        <p:nvSpPr>
          <p:cNvPr id="1392" name="Google Shape;1392;p90"/>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393" name="Google Shape;1393;p90"/>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p90"/>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395" name="Google Shape;1395;p90"/>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396" name="Google Shape;1396;p90"/>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397" name="Google Shape;1397;p90"/>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398" name="Google Shape;1398;p90"/>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399" name="Google Shape;1399;p90"/>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400" name="Google Shape;1400;p90"/>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401" name="Google Shape;1401;p90"/>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402" name="Google Shape;1402;p90"/>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403" name="Google Shape;1403;p90"/>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404" name="Google Shape;1404;p90"/>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405" name="Google Shape;1405;p90"/>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406" name="Google Shape;1406;p90"/>
          <p:cNvCxnSpPr/>
          <p:nvPr/>
        </p:nvCxnSpPr>
        <p:spPr>
          <a:xfrm flipH="1" rot="10800000">
            <a:off x="311700" y="164155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407" name="Google Shape;1407;p90"/>
          <p:cNvSpPr txBox="1"/>
          <p:nvPr/>
        </p:nvSpPr>
        <p:spPr>
          <a:xfrm>
            <a:off x="42204" y="1457363"/>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408" name="Google Shape;1408;p90"/>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prepare to call func1, first we need to set the return address to the next instruction in main, lr will be 394 in this case</a:t>
            </a:r>
            <a:endParaRPr i="1" sz="900">
              <a:solidFill>
                <a:schemeClr val="lt2"/>
              </a:solidFill>
            </a:endParaRPr>
          </a:p>
        </p:txBody>
      </p:sp>
      <p:pic>
        <p:nvPicPr>
          <p:cNvPr id="1409" name="Google Shape;1409;p90"/>
          <p:cNvPicPr preferRelativeResize="0"/>
          <p:nvPr/>
        </p:nvPicPr>
        <p:blipFill rotWithShape="1">
          <a:blip r:embed="rId3">
            <a:alphaModFix/>
          </a:blip>
          <a:srcRect b="44137" l="-993" r="69351" t="50532"/>
          <a:stretch/>
        </p:blipFill>
        <p:spPr>
          <a:xfrm>
            <a:off x="2739485" y="2848865"/>
            <a:ext cx="1596400" cy="198287"/>
          </a:xfrm>
          <a:prstGeom prst="rect">
            <a:avLst/>
          </a:prstGeom>
          <a:noFill/>
          <a:ln>
            <a:noFill/>
          </a:ln>
        </p:spPr>
      </p:pic>
      <p:sp>
        <p:nvSpPr>
          <p:cNvPr id="1410" name="Google Shape;1410;p90"/>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411" name="Google Shape;1411;p90"/>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p:txBody>
      </p:sp>
      <p:sp>
        <p:nvSpPr>
          <p:cNvPr id="1412" name="Google Shape;1412;p90"/>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413" name="Google Shape;1413;p90"/>
          <p:cNvSpPr txBox="1"/>
          <p:nvPr/>
        </p:nvSpPr>
        <p:spPr>
          <a:xfrm>
            <a:off x="6952162" y="119126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414" name="Google Shape;1414;p90"/>
          <p:cNvCxnSpPr/>
          <p:nvPr/>
        </p:nvCxnSpPr>
        <p:spPr>
          <a:xfrm flipH="1">
            <a:off x="6187225" y="136200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415" name="Google Shape;1415;p90"/>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416" name="Google Shape;1416;p90"/>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417" name="Google Shape;1417;p90"/>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cxnSp>
        <p:nvCxnSpPr>
          <p:cNvPr id="1418" name="Google Shape;1418;p90"/>
          <p:cNvCxnSpPr/>
          <p:nvPr/>
        </p:nvCxnSpPr>
        <p:spPr>
          <a:xfrm flipH="1" rot="10800000">
            <a:off x="342475" y="75667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419" name="Google Shape;1419;p90"/>
          <p:cNvSpPr txBox="1"/>
          <p:nvPr/>
        </p:nvSpPr>
        <p:spPr>
          <a:xfrm>
            <a:off x="72979" y="572488"/>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91"/>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5" name="Google Shape;1425;p91"/>
          <p:cNvSpPr txBox="1"/>
          <p:nvPr>
            <p:ph type="title"/>
          </p:nvPr>
        </p:nvSpPr>
        <p:spPr>
          <a:xfrm>
            <a:off x="311700" y="43275"/>
            <a:ext cx="301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Jump to func1</a:t>
            </a:r>
            <a:endParaRPr/>
          </a:p>
        </p:txBody>
      </p:sp>
      <p:sp>
        <p:nvSpPr>
          <p:cNvPr id="1426" name="Google Shape;1426;p91"/>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7" name="Google Shape;1427;p91"/>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428" name="Google Shape;1428;p91"/>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429" name="Google Shape;1429;p91"/>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430" name="Google Shape;1430;p91"/>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1" name="Google Shape;1431;p91"/>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432" name="Google Shape;1432;p91"/>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433" name="Google Shape;1433;p91"/>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434" name="Google Shape;1434;p91"/>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435" name="Google Shape;1435;p91"/>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91"/>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437" name="Google Shape;1437;p91"/>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375</a:t>
            </a:r>
            <a:endParaRPr b="1" sz="800"/>
          </a:p>
        </p:txBody>
      </p:sp>
      <p:sp>
        <p:nvSpPr>
          <p:cNvPr id="1438" name="Google Shape;1438;p91"/>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439" name="Google Shape;1439;p91"/>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0" name="Google Shape;1440;p91"/>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441" name="Google Shape;1441;p91"/>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442" name="Google Shape;1442;p91"/>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443" name="Google Shape;1443;p91"/>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444" name="Google Shape;1444;p91"/>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445" name="Google Shape;1445;p91"/>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446" name="Google Shape;1446;p91"/>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447" name="Google Shape;1447;p91"/>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448" name="Google Shape;1448;p91"/>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449" name="Google Shape;1449;p91"/>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450" name="Google Shape;1450;p91"/>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451" name="Google Shape;1451;p91"/>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452" name="Google Shape;1452;p91"/>
          <p:cNvCxnSpPr/>
          <p:nvPr/>
        </p:nvCxnSpPr>
        <p:spPr>
          <a:xfrm flipH="1" rot="10800000">
            <a:off x="340320" y="21408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453" name="Google Shape;1453;p91"/>
          <p:cNvSpPr txBox="1"/>
          <p:nvPr/>
        </p:nvSpPr>
        <p:spPr>
          <a:xfrm>
            <a:off x="70823" y="19566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454" name="Google Shape;1454;p91"/>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set the program counter to the first line in func1 which is 374, load instruction and increment pointer</a:t>
            </a:r>
            <a:endParaRPr i="1" sz="900">
              <a:solidFill>
                <a:schemeClr val="lt2"/>
              </a:solidFill>
            </a:endParaRPr>
          </a:p>
        </p:txBody>
      </p:sp>
      <p:sp>
        <p:nvSpPr>
          <p:cNvPr id="1455" name="Google Shape;1455;p91"/>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456" name="Google Shape;1456;p91"/>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457" name="Google Shape;1457;p91"/>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458" name="Google Shape;1458;p91"/>
          <p:cNvSpPr txBox="1"/>
          <p:nvPr/>
        </p:nvSpPr>
        <p:spPr>
          <a:xfrm>
            <a:off x="7131037" y="459701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Start func1</a:t>
            </a:r>
            <a:endParaRPr sz="900">
              <a:solidFill>
                <a:schemeClr val="accent6"/>
              </a:solidFill>
            </a:endParaRPr>
          </a:p>
        </p:txBody>
      </p:sp>
      <p:cxnSp>
        <p:nvCxnSpPr>
          <p:cNvPr id="1459" name="Google Shape;1459;p91"/>
          <p:cNvCxnSpPr/>
          <p:nvPr/>
        </p:nvCxnSpPr>
        <p:spPr>
          <a:xfrm flipH="1">
            <a:off x="6366100" y="476775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460" name="Google Shape;1460;p91"/>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461" name="Google Shape;1461;p91"/>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462" name="Google Shape;1462;p91"/>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463" name="Google Shape;1463;p91"/>
          <p:cNvSpPr txBox="1"/>
          <p:nvPr/>
        </p:nvSpPr>
        <p:spPr>
          <a:xfrm>
            <a:off x="7018712" y="444151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464" name="Google Shape;1464;p91"/>
          <p:cNvCxnSpPr/>
          <p:nvPr/>
        </p:nvCxnSpPr>
        <p:spPr>
          <a:xfrm flipH="1">
            <a:off x="6253775" y="4612250"/>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465" name="Google Shape;1465;p91"/>
          <p:cNvPicPr preferRelativeResize="0"/>
          <p:nvPr/>
        </p:nvPicPr>
        <p:blipFill rotWithShape="1">
          <a:blip r:embed="rId4">
            <a:alphaModFix/>
          </a:blip>
          <a:srcRect b="2275" l="0" r="67427" t="88469"/>
          <a:stretch/>
        </p:blipFill>
        <p:spPr>
          <a:xfrm>
            <a:off x="2765600" y="2840347"/>
            <a:ext cx="1699861" cy="235500"/>
          </a:xfrm>
          <a:prstGeom prst="rect">
            <a:avLst/>
          </a:prstGeom>
          <a:noFill/>
          <a:ln>
            <a:noFill/>
          </a:ln>
        </p:spPr>
      </p:pic>
      <p:sp>
        <p:nvSpPr>
          <p:cNvPr id="1466" name="Google Shape;1466;p91"/>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chemeClr val="accent6"/>
              </a:solidFill>
            </a:endParaRPr>
          </a:p>
        </p:txBody>
      </p:sp>
      <p:sp>
        <p:nvSpPr>
          <p:cNvPr id="1467" name="Google Shape;1467;p91"/>
          <p:cNvSpPr txBox="1"/>
          <p:nvPr/>
        </p:nvSpPr>
        <p:spPr>
          <a:xfrm>
            <a:off x="539995" y="19566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468" name="Google Shape;1468;p91"/>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469" name="Google Shape;1469;p91"/>
          <p:cNvCxnSpPr/>
          <p:nvPr/>
        </p:nvCxnSpPr>
        <p:spPr>
          <a:xfrm flipH="1" rot="10800000">
            <a:off x="342475" y="737714"/>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470" name="Google Shape;1470;p91"/>
          <p:cNvSpPr txBox="1"/>
          <p:nvPr/>
        </p:nvSpPr>
        <p:spPr>
          <a:xfrm>
            <a:off x="72979" y="55352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OS</a:t>
            </a:r>
            <a:endParaRPr/>
          </a:p>
        </p:txBody>
      </p:sp>
      <p:sp>
        <p:nvSpPr>
          <p:cNvPr id="111" name="Google Shape;111;p20"/>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OS APIs abstracts the hardware</a:t>
            </a:r>
            <a:endParaRPr sz="2200"/>
          </a:p>
          <a:p>
            <a:pPr indent="-368300" lvl="0" marL="457200" rtl="0" algn="l">
              <a:lnSpc>
                <a:spcPct val="105000"/>
              </a:lnSpc>
              <a:spcBef>
                <a:spcPts val="0"/>
              </a:spcBef>
              <a:spcAft>
                <a:spcPts val="0"/>
              </a:spcAft>
              <a:buSzPts val="2200"/>
              <a:buChar char="●"/>
            </a:pPr>
            <a:r>
              <a:rPr lang="en" sz="2200"/>
              <a:t>Your app works on any hardware*</a:t>
            </a:r>
            <a:endParaRPr sz="2200"/>
          </a:p>
          <a:p>
            <a:pPr indent="-368300" lvl="0" marL="457200" rtl="0" algn="l">
              <a:lnSpc>
                <a:spcPct val="105000"/>
              </a:lnSpc>
              <a:spcBef>
                <a:spcPts val="0"/>
              </a:spcBef>
              <a:spcAft>
                <a:spcPts val="0"/>
              </a:spcAft>
              <a:buSzPts val="2200"/>
              <a:buChar char="●"/>
            </a:pPr>
            <a:r>
              <a:rPr lang="en" sz="2200"/>
              <a:t>Occasional</a:t>
            </a:r>
            <a:r>
              <a:rPr lang="en" sz="2200"/>
              <a:t> breaking changes (64bit/32bit)</a:t>
            </a:r>
            <a:endParaRPr sz="2200"/>
          </a:p>
          <a:p>
            <a:pPr indent="-368300" lvl="0" marL="457200" rtl="0" algn="l">
              <a:lnSpc>
                <a:spcPct val="105000"/>
              </a:lnSpc>
              <a:spcBef>
                <a:spcPts val="0"/>
              </a:spcBef>
              <a:spcAft>
                <a:spcPts val="0"/>
              </a:spcAft>
              <a:buSzPts val="2200"/>
              <a:buChar char="●"/>
            </a:pPr>
            <a:r>
              <a:rPr lang="en" sz="2200"/>
              <a:t>Can you build your app without OS?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Effect filter="fade" transition="in">
                                      <p:cBhvr>
                                        <p:cTn dur="1000"/>
                                        <p:tgtEl>
                                          <p:spTgt spid="1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92"/>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6" name="Google Shape;1476;p92"/>
          <p:cNvSpPr txBox="1"/>
          <p:nvPr>
            <p:ph type="title"/>
          </p:nvPr>
        </p:nvSpPr>
        <p:spPr>
          <a:xfrm>
            <a:off x="311700" y="4327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 main’s bp in func1</a:t>
            </a:r>
            <a:endParaRPr/>
          </a:p>
        </p:txBody>
      </p:sp>
      <p:sp>
        <p:nvSpPr>
          <p:cNvPr id="1477" name="Google Shape;1477;p92"/>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8" name="Google Shape;1478;p92"/>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479" name="Google Shape;1479;p92"/>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480" name="Google Shape;1480;p92"/>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481" name="Google Shape;1481;p92"/>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2" name="Google Shape;1482;p92"/>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483" name="Google Shape;1483;p92"/>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484" name="Google Shape;1484;p92"/>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485" name="Google Shape;1485;p92"/>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486" name="Google Shape;1486;p92"/>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7" name="Google Shape;1487;p92"/>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488" name="Google Shape;1488;p92"/>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376</a:t>
            </a:r>
            <a:endParaRPr b="1" sz="800"/>
          </a:p>
        </p:txBody>
      </p:sp>
      <p:sp>
        <p:nvSpPr>
          <p:cNvPr id="1489" name="Google Shape;1489;p92"/>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490" name="Google Shape;1490;p92"/>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1" name="Google Shape;1491;p92"/>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492" name="Google Shape;1492;p92"/>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493" name="Google Shape;1493;p92"/>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494" name="Google Shape;1494;p92"/>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495" name="Google Shape;1495;p92"/>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496" name="Google Shape;1496;p92"/>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497" name="Google Shape;1497;p92"/>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498" name="Google Shape;1498;p92"/>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499" name="Google Shape;1499;p92"/>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500" name="Google Shape;1500;p92"/>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501" name="Google Shape;1501;p92"/>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502" name="Google Shape;1502;p92"/>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503" name="Google Shape;1503;p92"/>
          <p:cNvCxnSpPr/>
          <p:nvPr/>
        </p:nvCxnSpPr>
        <p:spPr>
          <a:xfrm flipH="1" rot="10800000">
            <a:off x="340320" y="21408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504" name="Google Shape;1504;p92"/>
          <p:cNvSpPr txBox="1"/>
          <p:nvPr/>
        </p:nvSpPr>
        <p:spPr>
          <a:xfrm>
            <a:off x="70823" y="19566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505" name="Google Shape;1505;p92"/>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store the bp for main which is in the register to func1 for later..</a:t>
            </a:r>
            <a:endParaRPr i="1" sz="900">
              <a:solidFill>
                <a:schemeClr val="lt2"/>
              </a:solidFill>
            </a:endParaRPr>
          </a:p>
        </p:txBody>
      </p:sp>
      <p:sp>
        <p:nvSpPr>
          <p:cNvPr id="1506" name="Google Shape;1506;p92"/>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507" name="Google Shape;1507;p92"/>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508" name="Google Shape;1508;p92"/>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509" name="Google Shape;1509;p92"/>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510" name="Google Shape;1510;p92"/>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511" name="Google Shape;1511;p92"/>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512" name="Google Shape;1512;p92"/>
          <p:cNvSpPr txBox="1"/>
          <p:nvPr/>
        </p:nvSpPr>
        <p:spPr>
          <a:xfrm>
            <a:off x="6942512" y="421291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513" name="Google Shape;1513;p92"/>
          <p:cNvCxnSpPr/>
          <p:nvPr/>
        </p:nvCxnSpPr>
        <p:spPr>
          <a:xfrm flipH="1">
            <a:off x="6177575" y="4383650"/>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514" name="Google Shape;1514;p92"/>
          <p:cNvPicPr preferRelativeResize="0"/>
          <p:nvPr/>
        </p:nvPicPr>
        <p:blipFill rotWithShape="1">
          <a:blip r:embed="rId4">
            <a:alphaModFix/>
          </a:blip>
          <a:srcRect b="10430" l="0" r="67427" t="80314"/>
          <a:stretch/>
        </p:blipFill>
        <p:spPr>
          <a:xfrm>
            <a:off x="2765600" y="2840347"/>
            <a:ext cx="1699861" cy="235500"/>
          </a:xfrm>
          <a:prstGeom prst="rect">
            <a:avLst/>
          </a:prstGeom>
          <a:noFill/>
          <a:ln>
            <a:noFill/>
          </a:ln>
        </p:spPr>
      </p:pic>
      <p:sp>
        <p:nvSpPr>
          <p:cNvPr id="1515" name="Google Shape;1515;p92"/>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bp=1024</a:t>
            </a:r>
            <a:endParaRPr sz="800">
              <a:solidFill>
                <a:schemeClr val="accent6"/>
              </a:solidFill>
            </a:endParaRPr>
          </a:p>
        </p:txBody>
      </p:sp>
      <p:sp>
        <p:nvSpPr>
          <p:cNvPr id="1516" name="Google Shape;1516;p92"/>
          <p:cNvSpPr txBox="1"/>
          <p:nvPr/>
        </p:nvSpPr>
        <p:spPr>
          <a:xfrm>
            <a:off x="539995" y="19566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517" name="Google Shape;1517;p92"/>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518" name="Google Shape;1518;p92"/>
          <p:cNvCxnSpPr/>
          <p:nvPr/>
        </p:nvCxnSpPr>
        <p:spPr>
          <a:xfrm flipH="1" rot="10800000">
            <a:off x="342475" y="737714"/>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519" name="Google Shape;1519;p92"/>
          <p:cNvSpPr txBox="1"/>
          <p:nvPr/>
        </p:nvSpPr>
        <p:spPr>
          <a:xfrm>
            <a:off x="72979" y="55352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93"/>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5" name="Google Shape;1525;p93"/>
          <p:cNvSpPr txBox="1"/>
          <p:nvPr>
            <p:ph type="title"/>
          </p:nvPr>
        </p:nvSpPr>
        <p:spPr>
          <a:xfrm>
            <a:off x="311700" y="4327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bp for func1</a:t>
            </a:r>
            <a:endParaRPr/>
          </a:p>
        </p:txBody>
      </p:sp>
      <p:sp>
        <p:nvSpPr>
          <p:cNvPr id="1526" name="Google Shape;1526;p93"/>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7" name="Google Shape;1527;p93"/>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528" name="Google Shape;1528;p93"/>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529" name="Google Shape;1529;p93"/>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530" name="Google Shape;1530;p93"/>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1" name="Google Shape;1531;p93"/>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532" name="Google Shape;1532;p93"/>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533" name="Google Shape;1533;p93"/>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534" name="Google Shape;1534;p93"/>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535" name="Google Shape;1535;p93"/>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6" name="Google Shape;1536;p93"/>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537" name="Google Shape;1537;p93"/>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377</a:t>
            </a:r>
            <a:endParaRPr b="1" sz="800"/>
          </a:p>
        </p:txBody>
      </p:sp>
      <p:sp>
        <p:nvSpPr>
          <p:cNvPr id="1538" name="Google Shape;1538;p93"/>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539" name="Google Shape;1539;p93"/>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0" name="Google Shape;1540;p93"/>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541" name="Google Shape;1541;p93"/>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542" name="Google Shape;1542;p93"/>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543" name="Google Shape;1543;p93"/>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544" name="Google Shape;1544;p93"/>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545" name="Google Shape;1545;p93"/>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546" name="Google Shape;1546;p93"/>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547" name="Google Shape;1547;p93"/>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548" name="Google Shape;1548;p93"/>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549" name="Google Shape;1549;p93"/>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550" name="Google Shape;1550;p93"/>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551" name="Google Shape;1551;p93"/>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552" name="Google Shape;1552;p93"/>
          <p:cNvCxnSpPr/>
          <p:nvPr/>
        </p:nvCxnSpPr>
        <p:spPr>
          <a:xfrm flipH="1" rot="10800000">
            <a:off x="340320" y="21408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553" name="Google Shape;1553;p93"/>
          <p:cNvSpPr txBox="1"/>
          <p:nvPr/>
        </p:nvSpPr>
        <p:spPr>
          <a:xfrm>
            <a:off x="70823" y="19566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554" name="Google Shape;1554;p93"/>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Now we have bp stored, we can use the register for func1</a:t>
            </a:r>
            <a:endParaRPr i="1" sz="900">
              <a:solidFill>
                <a:schemeClr val="lt2"/>
              </a:solidFill>
            </a:endParaRPr>
          </a:p>
        </p:txBody>
      </p:sp>
      <p:sp>
        <p:nvSpPr>
          <p:cNvPr id="1555" name="Google Shape;1555;p93"/>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556" name="Google Shape;1556;p93"/>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557" name="Google Shape;1557;p93"/>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558" name="Google Shape;1558;p93"/>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559" name="Google Shape;1559;p93"/>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560" name="Google Shape;1560;p93"/>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561" name="Google Shape;1561;p93"/>
          <p:cNvSpPr txBox="1"/>
          <p:nvPr/>
        </p:nvSpPr>
        <p:spPr>
          <a:xfrm>
            <a:off x="6942512" y="401136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562" name="Google Shape;1562;p93"/>
          <p:cNvCxnSpPr/>
          <p:nvPr/>
        </p:nvCxnSpPr>
        <p:spPr>
          <a:xfrm flipH="1">
            <a:off x="6162500" y="4212900"/>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563" name="Google Shape;1563;p93"/>
          <p:cNvPicPr preferRelativeResize="0"/>
          <p:nvPr/>
        </p:nvPicPr>
        <p:blipFill rotWithShape="1">
          <a:blip r:embed="rId4">
            <a:alphaModFix/>
          </a:blip>
          <a:srcRect b="19427" l="0" r="67427" t="71316"/>
          <a:stretch/>
        </p:blipFill>
        <p:spPr>
          <a:xfrm>
            <a:off x="2765600" y="2840347"/>
            <a:ext cx="1699861" cy="235500"/>
          </a:xfrm>
          <a:prstGeom prst="rect">
            <a:avLst/>
          </a:prstGeom>
          <a:noFill/>
          <a:ln>
            <a:noFill/>
          </a:ln>
        </p:spPr>
      </p:pic>
      <p:sp>
        <p:nvSpPr>
          <p:cNvPr id="1564" name="Google Shape;1564;p93"/>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bp=1024</a:t>
            </a:r>
            <a:endParaRPr sz="800">
              <a:solidFill>
                <a:schemeClr val="accent6"/>
              </a:solidFill>
            </a:endParaRPr>
          </a:p>
        </p:txBody>
      </p:sp>
      <p:sp>
        <p:nvSpPr>
          <p:cNvPr id="1565" name="Google Shape;1565;p93"/>
          <p:cNvSpPr txBox="1"/>
          <p:nvPr/>
        </p:nvSpPr>
        <p:spPr>
          <a:xfrm>
            <a:off x="539995" y="19566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566" name="Google Shape;1566;p93"/>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567" name="Google Shape;1567;p93"/>
          <p:cNvCxnSpPr/>
          <p:nvPr/>
        </p:nvCxnSpPr>
        <p:spPr>
          <a:xfrm flipH="1" rot="10800000">
            <a:off x="328165" y="160918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568" name="Google Shape;1568;p93"/>
          <p:cNvSpPr txBox="1"/>
          <p:nvPr/>
        </p:nvSpPr>
        <p:spPr>
          <a:xfrm>
            <a:off x="58669" y="142499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94"/>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94"/>
          <p:cNvSpPr txBox="1"/>
          <p:nvPr>
            <p:ph type="title"/>
          </p:nvPr>
        </p:nvSpPr>
        <p:spPr>
          <a:xfrm>
            <a:off x="311700" y="4327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z=1</a:t>
            </a:r>
            <a:endParaRPr/>
          </a:p>
        </p:txBody>
      </p:sp>
      <p:sp>
        <p:nvSpPr>
          <p:cNvPr id="1575" name="Google Shape;1575;p94"/>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6" name="Google Shape;1576;p94"/>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577" name="Google Shape;1577;p94"/>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578" name="Google Shape;1578;p94"/>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579" name="Google Shape;1579;p94"/>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0" name="Google Shape;1580;p94"/>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581" name="Google Shape;1581;p94"/>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582" name="Google Shape;1582;p94"/>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583" name="Google Shape;1583;p94"/>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584" name="Google Shape;1584;p94"/>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5" name="Google Shape;1585;p94"/>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586" name="Google Shape;1586;p94"/>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378</a:t>
            </a:r>
            <a:endParaRPr b="1" sz="800"/>
          </a:p>
        </p:txBody>
      </p:sp>
      <p:sp>
        <p:nvSpPr>
          <p:cNvPr id="1587" name="Google Shape;1587;p94"/>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588" name="Google Shape;1588;p94"/>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9" name="Google Shape;1589;p94"/>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590" name="Google Shape;1590;p94"/>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591" name="Google Shape;1591;p94"/>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592" name="Google Shape;1592;p94"/>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593" name="Google Shape;1593;p94"/>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594" name="Google Shape;1594;p94"/>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595" name="Google Shape;1595;p94"/>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596" name="Google Shape;1596;p94"/>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597" name="Google Shape;1597;p94"/>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598" name="Google Shape;1598;p94"/>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599" name="Google Shape;1599;p94"/>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600" name="Google Shape;1600;p94"/>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601" name="Google Shape;1601;p94"/>
          <p:cNvCxnSpPr/>
          <p:nvPr/>
        </p:nvCxnSpPr>
        <p:spPr>
          <a:xfrm flipH="1" rot="10800000">
            <a:off x="340320" y="21408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602" name="Google Shape;1602;p94"/>
          <p:cNvSpPr txBox="1"/>
          <p:nvPr/>
        </p:nvSpPr>
        <p:spPr>
          <a:xfrm>
            <a:off x="70823" y="19566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603" name="Google Shape;1603;p94"/>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store 1 in r0 and push it to func1 memory</a:t>
            </a:r>
            <a:endParaRPr i="1" sz="900">
              <a:solidFill>
                <a:schemeClr val="lt2"/>
              </a:solidFill>
            </a:endParaRPr>
          </a:p>
        </p:txBody>
      </p:sp>
      <p:sp>
        <p:nvSpPr>
          <p:cNvPr id="1604" name="Google Shape;1604;p94"/>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605" name="Google Shape;1605;p94"/>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606" name="Google Shape;1606;p94"/>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607" name="Google Shape;1607;p94"/>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608" name="Google Shape;1608;p94"/>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609" name="Google Shape;1609;p94"/>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610" name="Google Shape;1610;p94"/>
          <p:cNvSpPr txBox="1"/>
          <p:nvPr/>
        </p:nvSpPr>
        <p:spPr>
          <a:xfrm>
            <a:off x="7094912" y="385896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611" name="Google Shape;1611;p94"/>
          <p:cNvCxnSpPr/>
          <p:nvPr/>
        </p:nvCxnSpPr>
        <p:spPr>
          <a:xfrm flipH="1">
            <a:off x="6314900" y="4060500"/>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612" name="Google Shape;1612;p94"/>
          <p:cNvPicPr preferRelativeResize="0"/>
          <p:nvPr/>
        </p:nvPicPr>
        <p:blipFill rotWithShape="1">
          <a:blip r:embed="rId4">
            <a:alphaModFix/>
          </a:blip>
          <a:srcRect b="28425" l="0" r="67427" t="62318"/>
          <a:stretch/>
        </p:blipFill>
        <p:spPr>
          <a:xfrm>
            <a:off x="2765600" y="2840347"/>
            <a:ext cx="1699861" cy="235500"/>
          </a:xfrm>
          <a:prstGeom prst="rect">
            <a:avLst/>
          </a:prstGeom>
          <a:noFill/>
          <a:ln>
            <a:noFill/>
          </a:ln>
        </p:spPr>
      </p:pic>
      <p:sp>
        <p:nvSpPr>
          <p:cNvPr id="1613" name="Google Shape;1613;p94"/>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bp=1024</a:t>
            </a:r>
            <a:endParaRPr sz="800">
              <a:solidFill>
                <a:schemeClr val="accent6"/>
              </a:solidFill>
            </a:endParaRPr>
          </a:p>
        </p:txBody>
      </p:sp>
      <p:sp>
        <p:nvSpPr>
          <p:cNvPr id="1614" name="Google Shape;1614;p94"/>
          <p:cNvSpPr txBox="1"/>
          <p:nvPr/>
        </p:nvSpPr>
        <p:spPr>
          <a:xfrm>
            <a:off x="539995" y="19566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615" name="Google Shape;1615;p94"/>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616" name="Google Shape;1616;p94"/>
          <p:cNvCxnSpPr/>
          <p:nvPr/>
        </p:nvCxnSpPr>
        <p:spPr>
          <a:xfrm flipH="1" rot="10800000">
            <a:off x="342475" y="160203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617" name="Google Shape;1617;p94"/>
          <p:cNvSpPr txBox="1"/>
          <p:nvPr/>
        </p:nvSpPr>
        <p:spPr>
          <a:xfrm>
            <a:off x="72979" y="141784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95"/>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3" name="Google Shape;1623;p95"/>
          <p:cNvSpPr txBox="1"/>
          <p:nvPr>
            <p:ph type="title"/>
          </p:nvPr>
        </p:nvSpPr>
        <p:spPr>
          <a:xfrm>
            <a:off x="311700" y="4327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z=z+1</a:t>
            </a:r>
            <a:endParaRPr/>
          </a:p>
        </p:txBody>
      </p:sp>
      <p:sp>
        <p:nvSpPr>
          <p:cNvPr id="1624" name="Google Shape;1624;p95"/>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5" name="Google Shape;1625;p95"/>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626" name="Google Shape;1626;p95"/>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627" name="Google Shape;1627;p95"/>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628" name="Google Shape;1628;p95"/>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9" name="Google Shape;1629;p95"/>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630" name="Google Shape;1630;p95"/>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631" name="Google Shape;1631;p95"/>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632" name="Google Shape;1632;p95"/>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633" name="Google Shape;1633;p95"/>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4" name="Google Shape;1634;p95"/>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635" name="Google Shape;1635;p95"/>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379</a:t>
            </a:r>
            <a:endParaRPr b="1" sz="800"/>
          </a:p>
        </p:txBody>
      </p:sp>
      <p:sp>
        <p:nvSpPr>
          <p:cNvPr id="1636" name="Google Shape;1636;p95"/>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637" name="Google Shape;1637;p95"/>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8" name="Google Shape;1638;p95"/>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639" name="Google Shape;1639;p95"/>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640" name="Google Shape;1640;p95"/>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641" name="Google Shape;1641;p95"/>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642" name="Google Shape;1642;p95"/>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643" name="Google Shape;1643;p95"/>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644" name="Google Shape;1644;p95"/>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645" name="Google Shape;1645;p95"/>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a:t>
            </a:r>
            <a:endParaRPr b="1" sz="800"/>
          </a:p>
        </p:txBody>
      </p:sp>
      <p:sp>
        <p:nvSpPr>
          <p:cNvPr id="1646" name="Google Shape;1646;p95"/>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647" name="Google Shape;1647;p95"/>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648" name="Google Shape;1648;p95"/>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649" name="Google Shape;1649;p95"/>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650" name="Google Shape;1650;p95"/>
          <p:cNvCxnSpPr/>
          <p:nvPr/>
        </p:nvCxnSpPr>
        <p:spPr>
          <a:xfrm flipH="1" rot="10800000">
            <a:off x="340320" y="21408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651" name="Google Shape;1651;p95"/>
          <p:cNvSpPr txBox="1"/>
          <p:nvPr/>
        </p:nvSpPr>
        <p:spPr>
          <a:xfrm>
            <a:off x="70823" y="19566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652" name="Google Shape;1652;p95"/>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Add 1 to r0, </a:t>
            </a:r>
            <a:endParaRPr i="1" sz="900">
              <a:solidFill>
                <a:schemeClr val="lt2"/>
              </a:solidFill>
            </a:endParaRPr>
          </a:p>
        </p:txBody>
      </p:sp>
      <p:sp>
        <p:nvSpPr>
          <p:cNvPr id="1653" name="Google Shape;1653;p95"/>
          <p:cNvSpPr txBox="1"/>
          <p:nvPr/>
        </p:nvSpPr>
        <p:spPr>
          <a:xfrm>
            <a:off x="511375" y="14458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654" name="Google Shape;1654;p95"/>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655" name="Google Shape;1655;p95"/>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656" name="Google Shape;1656;p95"/>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657" name="Google Shape;1657;p95"/>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658" name="Google Shape;1658;p95"/>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659" name="Google Shape;1659;p95"/>
          <p:cNvSpPr txBox="1"/>
          <p:nvPr/>
        </p:nvSpPr>
        <p:spPr>
          <a:xfrm>
            <a:off x="7171112" y="363036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660" name="Google Shape;1660;p95"/>
          <p:cNvCxnSpPr/>
          <p:nvPr/>
        </p:nvCxnSpPr>
        <p:spPr>
          <a:xfrm flipH="1">
            <a:off x="6391100" y="3831900"/>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661" name="Google Shape;1661;p95"/>
          <p:cNvPicPr preferRelativeResize="0"/>
          <p:nvPr/>
        </p:nvPicPr>
        <p:blipFill rotWithShape="1">
          <a:blip r:embed="rId4">
            <a:alphaModFix/>
          </a:blip>
          <a:srcRect b="37411" l="0" r="67427" t="53333"/>
          <a:stretch/>
        </p:blipFill>
        <p:spPr>
          <a:xfrm>
            <a:off x="2765600" y="2840347"/>
            <a:ext cx="1699861" cy="235500"/>
          </a:xfrm>
          <a:prstGeom prst="rect">
            <a:avLst/>
          </a:prstGeom>
          <a:noFill/>
          <a:ln>
            <a:noFill/>
          </a:ln>
        </p:spPr>
      </p:pic>
      <p:sp>
        <p:nvSpPr>
          <p:cNvPr id="1662" name="Google Shape;1662;p95"/>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bp=1024</a:t>
            </a:r>
            <a:endParaRPr sz="800">
              <a:solidFill>
                <a:schemeClr val="accent6"/>
              </a:solidFill>
            </a:endParaRPr>
          </a:p>
        </p:txBody>
      </p:sp>
      <p:sp>
        <p:nvSpPr>
          <p:cNvPr id="1663" name="Google Shape;1663;p95"/>
          <p:cNvSpPr txBox="1"/>
          <p:nvPr/>
        </p:nvSpPr>
        <p:spPr>
          <a:xfrm>
            <a:off x="539995" y="19566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664" name="Google Shape;1664;p95"/>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665" name="Google Shape;1665;p95"/>
          <p:cNvCxnSpPr/>
          <p:nvPr/>
        </p:nvCxnSpPr>
        <p:spPr>
          <a:xfrm flipH="1" rot="10800000">
            <a:off x="342475" y="160203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666" name="Google Shape;1666;p95"/>
          <p:cNvSpPr txBox="1"/>
          <p:nvPr/>
        </p:nvSpPr>
        <p:spPr>
          <a:xfrm>
            <a:off x="72979" y="141784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96"/>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2" name="Google Shape;1672;p96"/>
          <p:cNvSpPr txBox="1"/>
          <p:nvPr>
            <p:ph type="title"/>
          </p:nvPr>
        </p:nvSpPr>
        <p:spPr>
          <a:xfrm>
            <a:off x="311700" y="4327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z=z+1</a:t>
            </a:r>
            <a:endParaRPr/>
          </a:p>
        </p:txBody>
      </p:sp>
      <p:sp>
        <p:nvSpPr>
          <p:cNvPr id="1673" name="Google Shape;1673;p96"/>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4" name="Google Shape;1674;p96"/>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675" name="Google Shape;1675;p96"/>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676" name="Google Shape;1676;p96"/>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677" name="Google Shape;1677;p96"/>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8" name="Google Shape;1678;p96"/>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679" name="Google Shape;1679;p96"/>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680" name="Google Shape;1680;p96"/>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681" name="Google Shape;1681;p96"/>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682" name="Google Shape;1682;p96"/>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3" name="Google Shape;1683;p96"/>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684" name="Google Shape;1684;p96"/>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380</a:t>
            </a:r>
            <a:endParaRPr b="1" sz="800"/>
          </a:p>
        </p:txBody>
      </p:sp>
      <p:sp>
        <p:nvSpPr>
          <p:cNvPr id="1685" name="Google Shape;1685;p96"/>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686" name="Google Shape;1686;p96"/>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7" name="Google Shape;1687;p96"/>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688" name="Google Shape;1688;p96"/>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689" name="Google Shape;1689;p96"/>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690" name="Google Shape;1690;p96"/>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691" name="Google Shape;1691;p96"/>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692" name="Google Shape;1692;p96"/>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693" name="Google Shape;1693;p96"/>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694" name="Google Shape;1694;p96"/>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a:t>
            </a:r>
            <a:endParaRPr b="1" sz="800"/>
          </a:p>
        </p:txBody>
      </p:sp>
      <p:sp>
        <p:nvSpPr>
          <p:cNvPr id="1695" name="Google Shape;1695;p96"/>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696" name="Google Shape;1696;p96"/>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697" name="Google Shape;1697;p96"/>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698" name="Google Shape;1698;p96"/>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699" name="Google Shape;1699;p96"/>
          <p:cNvCxnSpPr/>
          <p:nvPr/>
        </p:nvCxnSpPr>
        <p:spPr>
          <a:xfrm flipH="1" rot="10800000">
            <a:off x="395055" y="22932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700" name="Google Shape;1700;p96"/>
          <p:cNvSpPr txBox="1"/>
          <p:nvPr/>
        </p:nvSpPr>
        <p:spPr>
          <a:xfrm>
            <a:off x="125558" y="21090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701" name="Google Shape;1701;p96"/>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Store r0 to z’s address, bp  -4 , address 1000</a:t>
            </a:r>
            <a:endParaRPr i="1" sz="900">
              <a:solidFill>
                <a:schemeClr val="lt2"/>
              </a:solidFill>
            </a:endParaRPr>
          </a:p>
        </p:txBody>
      </p:sp>
      <p:sp>
        <p:nvSpPr>
          <p:cNvPr id="1702" name="Google Shape;1702;p96"/>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703" name="Google Shape;1703;p96"/>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704" name="Google Shape;1704;p96"/>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705" name="Google Shape;1705;p96"/>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706" name="Google Shape;1706;p96"/>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707" name="Google Shape;1707;p96"/>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708" name="Google Shape;1708;p96"/>
          <p:cNvSpPr txBox="1"/>
          <p:nvPr/>
        </p:nvSpPr>
        <p:spPr>
          <a:xfrm>
            <a:off x="7092412" y="3480386"/>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709" name="Google Shape;1709;p96"/>
          <p:cNvCxnSpPr/>
          <p:nvPr/>
        </p:nvCxnSpPr>
        <p:spPr>
          <a:xfrm flipH="1">
            <a:off x="6312400" y="3681925"/>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710" name="Google Shape;1710;p96"/>
          <p:cNvPicPr preferRelativeResize="0"/>
          <p:nvPr/>
        </p:nvPicPr>
        <p:blipFill rotWithShape="1">
          <a:blip r:embed="rId4">
            <a:alphaModFix/>
          </a:blip>
          <a:srcRect b="45040" l="0" r="65385" t="44348"/>
          <a:stretch/>
        </p:blipFill>
        <p:spPr>
          <a:xfrm>
            <a:off x="2765600" y="2840350"/>
            <a:ext cx="1806401" cy="270000"/>
          </a:xfrm>
          <a:prstGeom prst="rect">
            <a:avLst/>
          </a:prstGeom>
          <a:noFill/>
          <a:ln>
            <a:noFill/>
          </a:ln>
        </p:spPr>
      </p:pic>
      <p:sp>
        <p:nvSpPr>
          <p:cNvPr id="1711" name="Google Shape;1711;p96"/>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bp=1024</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z=2</a:t>
            </a:r>
            <a:endParaRPr sz="800">
              <a:solidFill>
                <a:schemeClr val="accent6"/>
              </a:solidFill>
            </a:endParaRPr>
          </a:p>
        </p:txBody>
      </p:sp>
      <p:sp>
        <p:nvSpPr>
          <p:cNvPr id="1712" name="Google Shape;1712;p96"/>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713" name="Google Shape;1713;p96"/>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714" name="Google Shape;1714;p96"/>
          <p:cNvCxnSpPr/>
          <p:nvPr/>
        </p:nvCxnSpPr>
        <p:spPr>
          <a:xfrm flipH="1" rot="10800000">
            <a:off x="342475" y="175443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715" name="Google Shape;1715;p96"/>
          <p:cNvSpPr txBox="1"/>
          <p:nvPr/>
        </p:nvSpPr>
        <p:spPr>
          <a:xfrm>
            <a:off x="72979" y="157024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1716" name="Google Shape;1716;p96"/>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97"/>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2" name="Google Shape;1722;p97"/>
          <p:cNvSpPr txBox="1"/>
          <p:nvPr>
            <p:ph type="title"/>
          </p:nvPr>
        </p:nvSpPr>
        <p:spPr>
          <a:xfrm>
            <a:off x="311700" y="43275"/>
            <a:ext cx="399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to exit func1</a:t>
            </a:r>
            <a:endParaRPr/>
          </a:p>
        </p:txBody>
      </p:sp>
      <p:sp>
        <p:nvSpPr>
          <p:cNvPr id="1723" name="Google Shape;1723;p97"/>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4" name="Google Shape;1724;p97"/>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725" name="Google Shape;1725;p97"/>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726" name="Google Shape;1726;p97"/>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727" name="Google Shape;1727;p97"/>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28" name="Google Shape;1728;p97"/>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729" name="Google Shape;1729;p97"/>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730" name="Google Shape;1730;p97"/>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731" name="Google Shape;1731;p97"/>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732" name="Google Shape;1732;p97"/>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3" name="Google Shape;1733;p97"/>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734" name="Google Shape;1734;p97"/>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381</a:t>
            </a:r>
            <a:endParaRPr b="1" sz="800"/>
          </a:p>
        </p:txBody>
      </p:sp>
      <p:sp>
        <p:nvSpPr>
          <p:cNvPr id="1735" name="Google Shape;1735;p97"/>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736" name="Google Shape;1736;p97"/>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97"/>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738" name="Google Shape;1738;p97"/>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739" name="Google Shape;1739;p97"/>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740" name="Google Shape;1740;p97"/>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741" name="Google Shape;1741;p97"/>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742" name="Google Shape;1742;p97"/>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743" name="Google Shape;1743;p97"/>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996</a:t>
            </a:r>
            <a:endParaRPr b="1" sz="800"/>
          </a:p>
        </p:txBody>
      </p:sp>
      <p:sp>
        <p:nvSpPr>
          <p:cNvPr id="1744" name="Google Shape;1744;p97"/>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a:t>
            </a:r>
            <a:endParaRPr b="1" sz="800"/>
          </a:p>
        </p:txBody>
      </p:sp>
      <p:sp>
        <p:nvSpPr>
          <p:cNvPr id="1745" name="Google Shape;1745;p97"/>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746" name="Google Shape;1746;p97"/>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747" name="Google Shape;1747;p97"/>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748" name="Google Shape;1748;p97"/>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749" name="Google Shape;1749;p97"/>
          <p:cNvCxnSpPr/>
          <p:nvPr/>
        </p:nvCxnSpPr>
        <p:spPr>
          <a:xfrm flipH="1" rot="10800000">
            <a:off x="395055" y="229323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750" name="Google Shape;1750;p97"/>
          <p:cNvSpPr txBox="1"/>
          <p:nvPr/>
        </p:nvSpPr>
        <p:spPr>
          <a:xfrm>
            <a:off x="125558" y="210904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751" name="Google Shape;1751;p97"/>
          <p:cNvSpPr txBox="1"/>
          <p:nvPr/>
        </p:nvSpPr>
        <p:spPr>
          <a:xfrm>
            <a:off x="236150" y="4679775"/>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load bp back to original main’s bp</a:t>
            </a:r>
            <a:endParaRPr i="1" sz="900">
              <a:solidFill>
                <a:schemeClr val="lt2"/>
              </a:solidFill>
            </a:endParaRPr>
          </a:p>
        </p:txBody>
      </p:sp>
      <p:sp>
        <p:nvSpPr>
          <p:cNvPr id="1752" name="Google Shape;1752;p97"/>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753" name="Google Shape;1753;p97"/>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p:txBody>
      </p:sp>
      <p:sp>
        <p:nvSpPr>
          <p:cNvPr id="1754" name="Google Shape;1754;p97"/>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rPr>
              <a:t>main</a:t>
            </a:r>
            <a:endParaRPr sz="700">
              <a:solidFill>
                <a:schemeClr val="lt2"/>
              </a:solidFill>
            </a:endParaRPr>
          </a:p>
        </p:txBody>
      </p:sp>
      <p:sp>
        <p:nvSpPr>
          <p:cNvPr id="1755" name="Google Shape;1755;p97"/>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756" name="Google Shape;1756;p97"/>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757" name="Google Shape;1757;p97"/>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758" name="Google Shape;1758;p97"/>
          <p:cNvSpPr txBox="1"/>
          <p:nvPr/>
        </p:nvSpPr>
        <p:spPr>
          <a:xfrm>
            <a:off x="7726712" y="332296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759" name="Google Shape;1759;p97"/>
          <p:cNvCxnSpPr/>
          <p:nvPr/>
        </p:nvCxnSpPr>
        <p:spPr>
          <a:xfrm flipH="1">
            <a:off x="6946700" y="3529525"/>
            <a:ext cx="780000" cy="14400"/>
          </a:xfrm>
          <a:prstGeom prst="straightConnector1">
            <a:avLst/>
          </a:prstGeom>
          <a:noFill/>
          <a:ln cap="flat" cmpd="sng" w="9525">
            <a:solidFill>
              <a:schemeClr val="accent6"/>
            </a:solidFill>
            <a:prstDash val="solid"/>
            <a:round/>
            <a:headEnd len="med" w="med" type="none"/>
            <a:tailEnd len="med" w="med" type="triangle"/>
          </a:ln>
        </p:spPr>
      </p:cxnSp>
      <p:pic>
        <p:nvPicPr>
          <p:cNvPr id="1760" name="Google Shape;1760;p97"/>
          <p:cNvPicPr preferRelativeResize="0"/>
          <p:nvPr/>
        </p:nvPicPr>
        <p:blipFill rotWithShape="1">
          <a:blip r:embed="rId4">
            <a:alphaModFix/>
          </a:blip>
          <a:srcRect b="54023" l="0" r="65385" t="35364"/>
          <a:stretch/>
        </p:blipFill>
        <p:spPr>
          <a:xfrm>
            <a:off x="2765600" y="2840350"/>
            <a:ext cx="1806401" cy="270000"/>
          </a:xfrm>
          <a:prstGeom prst="rect">
            <a:avLst/>
          </a:prstGeom>
          <a:noFill/>
          <a:ln>
            <a:noFill/>
          </a:ln>
        </p:spPr>
      </p:pic>
      <p:sp>
        <p:nvSpPr>
          <p:cNvPr id="1761" name="Google Shape;1761;p97"/>
          <p:cNvSpPr/>
          <p:nvPr/>
        </p:nvSpPr>
        <p:spPr>
          <a:xfrm>
            <a:off x="1067750" y="169842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bp=1024</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z=2</a:t>
            </a:r>
            <a:endParaRPr sz="800">
              <a:solidFill>
                <a:schemeClr val="accent6"/>
              </a:solidFill>
            </a:endParaRPr>
          </a:p>
        </p:txBody>
      </p:sp>
      <p:sp>
        <p:nvSpPr>
          <p:cNvPr id="1762" name="Google Shape;1762;p97"/>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763" name="Google Shape;1763;p97"/>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func1</a:t>
            </a:r>
            <a:endParaRPr sz="700">
              <a:solidFill>
                <a:schemeClr val="accent6"/>
              </a:solidFill>
            </a:endParaRPr>
          </a:p>
        </p:txBody>
      </p:sp>
      <p:cxnSp>
        <p:nvCxnSpPr>
          <p:cNvPr id="1764" name="Google Shape;1764;p97"/>
          <p:cNvCxnSpPr/>
          <p:nvPr/>
        </p:nvCxnSpPr>
        <p:spPr>
          <a:xfrm flipH="1" rot="10800000">
            <a:off x="340325" y="761355"/>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765" name="Google Shape;1765;p97"/>
          <p:cNvSpPr txBox="1"/>
          <p:nvPr/>
        </p:nvSpPr>
        <p:spPr>
          <a:xfrm>
            <a:off x="70829" y="57716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1766" name="Google Shape;1766;p97"/>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98"/>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2" name="Google Shape;1772;p98"/>
          <p:cNvSpPr txBox="1"/>
          <p:nvPr>
            <p:ph type="title"/>
          </p:nvPr>
        </p:nvSpPr>
        <p:spPr>
          <a:xfrm>
            <a:off x="311700" y="432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Jump to main, restore vars</a:t>
            </a:r>
            <a:endParaRPr/>
          </a:p>
        </p:txBody>
      </p:sp>
      <p:sp>
        <p:nvSpPr>
          <p:cNvPr id="1773" name="Google Shape;1773;p98"/>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4" name="Google Shape;1774;p98"/>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775" name="Google Shape;1775;p98"/>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776" name="Google Shape;1776;p98"/>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777" name="Google Shape;1777;p98"/>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8" name="Google Shape;1778;p98"/>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779" name="Google Shape;1779;p98"/>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780" name="Google Shape;1780;p98"/>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781" name="Google Shape;1781;p98"/>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782" name="Google Shape;1782;p98"/>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3" name="Google Shape;1783;p98"/>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784" name="Google Shape;1784;p98"/>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395</a:t>
            </a:r>
            <a:endParaRPr b="1" sz="800"/>
          </a:p>
        </p:txBody>
      </p:sp>
      <p:sp>
        <p:nvSpPr>
          <p:cNvPr id="1785" name="Google Shape;1785;p98"/>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786" name="Google Shape;1786;p98"/>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7" name="Google Shape;1787;p98"/>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788" name="Google Shape;1788;p98"/>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789" name="Google Shape;1789;p98"/>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790" name="Google Shape;1790;p98"/>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791" name="Google Shape;1791;p98"/>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792" name="Google Shape;1792;p98"/>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793" name="Google Shape;1793;p98"/>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794" name="Google Shape;1794;p98"/>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795" name="Google Shape;1795;p98"/>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796" name="Google Shape;1796;p98"/>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797" name="Google Shape;1797;p98"/>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798" name="Google Shape;1798;p98"/>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799" name="Google Shape;1799;p98"/>
          <p:cNvCxnSpPr/>
          <p:nvPr/>
        </p:nvCxnSpPr>
        <p:spPr>
          <a:xfrm flipH="1" rot="10800000">
            <a:off x="362930" y="176376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800" name="Google Shape;1800;p98"/>
          <p:cNvSpPr txBox="1"/>
          <p:nvPr/>
        </p:nvSpPr>
        <p:spPr>
          <a:xfrm>
            <a:off x="93433" y="15795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801" name="Google Shape;1801;p98"/>
          <p:cNvSpPr txBox="1"/>
          <p:nvPr/>
        </p:nvSpPr>
        <p:spPr>
          <a:xfrm>
            <a:off x="230250" y="4644000"/>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We </a:t>
            </a:r>
            <a:r>
              <a:rPr i="1" lang="en" sz="900">
                <a:solidFill>
                  <a:schemeClr val="lt2"/>
                </a:solidFill>
              </a:rPr>
              <a:t>deallocate</a:t>
            </a:r>
            <a:r>
              <a:rPr i="1" lang="en" sz="900">
                <a:solidFill>
                  <a:schemeClr val="lt2"/>
                </a:solidFill>
              </a:rPr>
              <a:t> func1 and jump to main setting pc = lr, load instruction 394 execute and restore the a from memory to r0, r0 is 1, because we lost them when we executed func1</a:t>
            </a:r>
            <a:endParaRPr i="1" sz="900">
              <a:solidFill>
                <a:schemeClr val="lt2"/>
              </a:solidFill>
            </a:endParaRPr>
          </a:p>
        </p:txBody>
      </p:sp>
      <p:sp>
        <p:nvSpPr>
          <p:cNvPr id="1802" name="Google Shape;1802;p98"/>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803" name="Google Shape;1803;p98"/>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p:txBody>
      </p:sp>
      <p:sp>
        <p:nvSpPr>
          <p:cNvPr id="1804" name="Google Shape;1804;p98"/>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805" name="Google Shape;1805;p98"/>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806" name="Google Shape;1806;p98"/>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807" name="Google Shape;1807;p98"/>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808" name="Google Shape;1808;p98"/>
          <p:cNvSpPr txBox="1"/>
          <p:nvPr/>
        </p:nvSpPr>
        <p:spPr>
          <a:xfrm>
            <a:off x="8835762" y="850311"/>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809" name="Google Shape;1809;p98"/>
          <p:cNvCxnSpPr/>
          <p:nvPr/>
        </p:nvCxnSpPr>
        <p:spPr>
          <a:xfrm flipH="1">
            <a:off x="8055750" y="105687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810" name="Google Shape;1810;p98"/>
          <p:cNvSpPr/>
          <p:nvPr/>
        </p:nvSpPr>
        <p:spPr>
          <a:xfrm>
            <a:off x="1067750" y="1698425"/>
            <a:ext cx="1364400" cy="1036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bp=1024</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z=2</a:t>
            </a:r>
            <a:endParaRPr sz="800">
              <a:solidFill>
                <a:schemeClr val="accent2"/>
              </a:solidFill>
            </a:endParaRPr>
          </a:p>
        </p:txBody>
      </p:sp>
      <p:sp>
        <p:nvSpPr>
          <p:cNvPr id="1811" name="Google Shape;1811;p98"/>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812" name="Google Shape;1812;p98"/>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func1</a:t>
            </a:r>
            <a:endParaRPr sz="700">
              <a:solidFill>
                <a:schemeClr val="accent2"/>
              </a:solidFill>
            </a:endParaRPr>
          </a:p>
        </p:txBody>
      </p:sp>
      <p:cxnSp>
        <p:nvCxnSpPr>
          <p:cNvPr id="1813" name="Google Shape;1813;p98"/>
          <p:cNvCxnSpPr/>
          <p:nvPr/>
        </p:nvCxnSpPr>
        <p:spPr>
          <a:xfrm flipH="1" rot="10800000">
            <a:off x="340325" y="74758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814" name="Google Shape;1814;p98"/>
          <p:cNvSpPr txBox="1"/>
          <p:nvPr/>
        </p:nvSpPr>
        <p:spPr>
          <a:xfrm>
            <a:off x="70829" y="56339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1815" name="Google Shape;1815;p98"/>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pic>
        <p:nvPicPr>
          <p:cNvPr id="1816" name="Google Shape;1816;p98"/>
          <p:cNvPicPr preferRelativeResize="0"/>
          <p:nvPr/>
        </p:nvPicPr>
        <p:blipFill rotWithShape="1">
          <a:blip r:embed="rId3">
            <a:alphaModFix/>
          </a:blip>
          <a:srcRect b="56280" l="0" r="63255" t="37391"/>
          <a:stretch/>
        </p:blipFill>
        <p:spPr>
          <a:xfrm>
            <a:off x="2697800" y="2828925"/>
            <a:ext cx="2034894" cy="235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99"/>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2" name="Google Shape;1822;p99"/>
          <p:cNvSpPr txBox="1"/>
          <p:nvPr>
            <p:ph type="title"/>
          </p:nvPr>
        </p:nvSpPr>
        <p:spPr>
          <a:xfrm>
            <a:off x="311700" y="432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Restore b</a:t>
            </a:r>
            <a:endParaRPr/>
          </a:p>
        </p:txBody>
      </p:sp>
      <p:sp>
        <p:nvSpPr>
          <p:cNvPr id="1823" name="Google Shape;1823;p99"/>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4" name="Google Shape;1824;p99"/>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825" name="Google Shape;1825;p99"/>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826" name="Google Shape;1826;p99"/>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827" name="Google Shape;1827;p99"/>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28" name="Google Shape;1828;p99"/>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829" name="Google Shape;1829;p99"/>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830" name="Google Shape;1830;p99"/>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831" name="Google Shape;1831;p99"/>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832" name="Google Shape;1832;p99"/>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3" name="Google Shape;1833;p99"/>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834" name="Google Shape;1834;p99"/>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396</a:t>
            </a:r>
            <a:endParaRPr b="1" sz="800"/>
          </a:p>
        </p:txBody>
      </p:sp>
      <p:sp>
        <p:nvSpPr>
          <p:cNvPr id="1835" name="Google Shape;1835;p99"/>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836" name="Google Shape;1836;p99"/>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7" name="Google Shape;1837;p99"/>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838" name="Google Shape;1838;p99"/>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839" name="Google Shape;1839;p99"/>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840" name="Google Shape;1840;p99"/>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841" name="Google Shape;1841;p99"/>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842" name="Google Shape;1842;p99"/>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843" name="Google Shape;1843;p99"/>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844" name="Google Shape;1844;p99"/>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845" name="Google Shape;1845;p99"/>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846" name="Google Shape;1846;p99"/>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1847" name="Google Shape;1847;p99"/>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848" name="Google Shape;1848;p99"/>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849" name="Google Shape;1849;p99"/>
          <p:cNvCxnSpPr/>
          <p:nvPr/>
        </p:nvCxnSpPr>
        <p:spPr>
          <a:xfrm flipH="1" rot="10800000">
            <a:off x="362930" y="176376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850" name="Google Shape;1850;p99"/>
          <p:cNvSpPr txBox="1"/>
          <p:nvPr/>
        </p:nvSpPr>
        <p:spPr>
          <a:xfrm>
            <a:off x="93433" y="15795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851" name="Google Shape;1851;p99"/>
          <p:cNvSpPr txBox="1"/>
          <p:nvPr/>
        </p:nvSpPr>
        <p:spPr>
          <a:xfrm>
            <a:off x="230250" y="4644000"/>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Restore b to r1</a:t>
            </a:r>
            <a:endParaRPr i="1" sz="900">
              <a:solidFill>
                <a:schemeClr val="lt2"/>
              </a:solidFill>
            </a:endParaRPr>
          </a:p>
        </p:txBody>
      </p:sp>
      <p:sp>
        <p:nvSpPr>
          <p:cNvPr id="1852" name="Google Shape;1852;p99"/>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853" name="Google Shape;1853;p99"/>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p:txBody>
      </p:sp>
      <p:sp>
        <p:nvSpPr>
          <p:cNvPr id="1854" name="Google Shape;1854;p99"/>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855" name="Google Shape;1855;p99"/>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856" name="Google Shape;1856;p99"/>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857" name="Google Shape;1857;p99"/>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858" name="Google Shape;1858;p99"/>
          <p:cNvSpPr txBox="1"/>
          <p:nvPr/>
        </p:nvSpPr>
        <p:spPr>
          <a:xfrm>
            <a:off x="8764212" y="618136"/>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859" name="Google Shape;1859;p99"/>
          <p:cNvCxnSpPr/>
          <p:nvPr/>
        </p:nvCxnSpPr>
        <p:spPr>
          <a:xfrm flipH="1">
            <a:off x="8291850" y="86260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860" name="Google Shape;1860;p99"/>
          <p:cNvSpPr/>
          <p:nvPr/>
        </p:nvSpPr>
        <p:spPr>
          <a:xfrm>
            <a:off x="1067750" y="1698425"/>
            <a:ext cx="1364400" cy="1036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bp=1024</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z=2</a:t>
            </a:r>
            <a:endParaRPr sz="800">
              <a:solidFill>
                <a:schemeClr val="accent2"/>
              </a:solidFill>
            </a:endParaRPr>
          </a:p>
        </p:txBody>
      </p:sp>
      <p:sp>
        <p:nvSpPr>
          <p:cNvPr id="1861" name="Google Shape;1861;p99"/>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862" name="Google Shape;1862;p99"/>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func1</a:t>
            </a:r>
            <a:endParaRPr sz="700">
              <a:solidFill>
                <a:schemeClr val="accent2"/>
              </a:solidFill>
            </a:endParaRPr>
          </a:p>
        </p:txBody>
      </p:sp>
      <p:cxnSp>
        <p:nvCxnSpPr>
          <p:cNvPr id="1863" name="Google Shape;1863;p99"/>
          <p:cNvCxnSpPr/>
          <p:nvPr/>
        </p:nvCxnSpPr>
        <p:spPr>
          <a:xfrm flipH="1" rot="10800000">
            <a:off x="340325" y="74758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864" name="Google Shape;1864;p99"/>
          <p:cNvSpPr txBox="1"/>
          <p:nvPr/>
        </p:nvSpPr>
        <p:spPr>
          <a:xfrm>
            <a:off x="70829" y="56339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1865" name="Google Shape;1865;p99"/>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pic>
        <p:nvPicPr>
          <p:cNvPr id="1866" name="Google Shape;1866;p99"/>
          <p:cNvPicPr preferRelativeResize="0"/>
          <p:nvPr/>
        </p:nvPicPr>
        <p:blipFill rotWithShape="1">
          <a:blip r:embed="rId3">
            <a:alphaModFix/>
          </a:blip>
          <a:srcRect b="63009" l="0" r="63255" t="30662"/>
          <a:stretch/>
        </p:blipFill>
        <p:spPr>
          <a:xfrm>
            <a:off x="2697800" y="2828925"/>
            <a:ext cx="2034894" cy="235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00"/>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2" name="Google Shape;1872;p100"/>
          <p:cNvSpPr txBox="1"/>
          <p:nvPr>
            <p:ph type="title"/>
          </p:nvPr>
        </p:nvSpPr>
        <p:spPr>
          <a:xfrm>
            <a:off x="311700" y="432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c=a+b</a:t>
            </a:r>
            <a:endParaRPr/>
          </a:p>
        </p:txBody>
      </p:sp>
      <p:sp>
        <p:nvSpPr>
          <p:cNvPr id="1873" name="Google Shape;1873;p100"/>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4" name="Google Shape;1874;p100"/>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875" name="Google Shape;1875;p100"/>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876" name="Google Shape;1876;p100"/>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877" name="Google Shape;1877;p100"/>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78" name="Google Shape;1878;p100"/>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879" name="Google Shape;1879;p100"/>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880" name="Google Shape;1880;p100"/>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881" name="Google Shape;1881;p100"/>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882" name="Google Shape;1882;p100"/>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3" name="Google Shape;1883;p100"/>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884" name="Google Shape;1884;p100"/>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397</a:t>
            </a:r>
            <a:endParaRPr b="1" sz="800"/>
          </a:p>
        </p:txBody>
      </p:sp>
      <p:sp>
        <p:nvSpPr>
          <p:cNvPr id="1885" name="Google Shape;1885;p100"/>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886" name="Google Shape;1886;p100"/>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7" name="Google Shape;1887;p100"/>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888" name="Google Shape;1888;p100"/>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889" name="Google Shape;1889;p100"/>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890" name="Google Shape;1890;p100"/>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891" name="Google Shape;1891;p100"/>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892" name="Google Shape;1892;p100"/>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893" name="Google Shape;1893;p100"/>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894" name="Google Shape;1894;p100"/>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895" name="Google Shape;1895;p100"/>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896" name="Google Shape;1896;p100"/>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a:t>
            </a:r>
            <a:endParaRPr b="1" sz="800"/>
          </a:p>
        </p:txBody>
      </p:sp>
      <p:sp>
        <p:nvSpPr>
          <p:cNvPr id="1897" name="Google Shape;1897;p100"/>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898" name="Google Shape;1898;p100"/>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899" name="Google Shape;1899;p100"/>
          <p:cNvCxnSpPr/>
          <p:nvPr/>
        </p:nvCxnSpPr>
        <p:spPr>
          <a:xfrm flipH="1" rot="10800000">
            <a:off x="362930" y="176376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900" name="Google Shape;1900;p100"/>
          <p:cNvSpPr txBox="1"/>
          <p:nvPr/>
        </p:nvSpPr>
        <p:spPr>
          <a:xfrm>
            <a:off x="93433" y="15795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901" name="Google Shape;1901;p100"/>
          <p:cNvSpPr txBox="1"/>
          <p:nvPr/>
        </p:nvSpPr>
        <p:spPr>
          <a:xfrm>
            <a:off x="230250" y="4644000"/>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Add r0, r1 and store it in r3</a:t>
            </a:r>
            <a:endParaRPr i="1" sz="900">
              <a:solidFill>
                <a:schemeClr val="lt2"/>
              </a:solidFill>
            </a:endParaRPr>
          </a:p>
        </p:txBody>
      </p:sp>
      <p:sp>
        <p:nvSpPr>
          <p:cNvPr id="1902" name="Google Shape;1902;p100"/>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903" name="Google Shape;1903;p100"/>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p:txBody>
      </p:sp>
      <p:sp>
        <p:nvSpPr>
          <p:cNvPr id="1904" name="Google Shape;1904;p100"/>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905" name="Google Shape;1905;p100"/>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906" name="Google Shape;1906;p100"/>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907" name="Google Shape;1907;p100"/>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908" name="Google Shape;1908;p100"/>
          <p:cNvSpPr txBox="1"/>
          <p:nvPr/>
        </p:nvSpPr>
        <p:spPr>
          <a:xfrm>
            <a:off x="8542137" y="517786"/>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909" name="Google Shape;1909;p100"/>
          <p:cNvCxnSpPr/>
          <p:nvPr/>
        </p:nvCxnSpPr>
        <p:spPr>
          <a:xfrm flipH="1">
            <a:off x="7883750" y="70927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910" name="Google Shape;1910;p100"/>
          <p:cNvSpPr/>
          <p:nvPr/>
        </p:nvSpPr>
        <p:spPr>
          <a:xfrm>
            <a:off x="1067750" y="1698425"/>
            <a:ext cx="1364400" cy="1036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bp=1024</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z=2</a:t>
            </a:r>
            <a:endParaRPr sz="800">
              <a:solidFill>
                <a:schemeClr val="accent2"/>
              </a:solidFill>
            </a:endParaRPr>
          </a:p>
        </p:txBody>
      </p:sp>
      <p:sp>
        <p:nvSpPr>
          <p:cNvPr id="1911" name="Google Shape;1911;p100"/>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912" name="Google Shape;1912;p100"/>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func1</a:t>
            </a:r>
            <a:endParaRPr sz="700">
              <a:solidFill>
                <a:schemeClr val="accent2"/>
              </a:solidFill>
            </a:endParaRPr>
          </a:p>
        </p:txBody>
      </p:sp>
      <p:cxnSp>
        <p:nvCxnSpPr>
          <p:cNvPr id="1913" name="Google Shape;1913;p100"/>
          <p:cNvCxnSpPr/>
          <p:nvPr/>
        </p:nvCxnSpPr>
        <p:spPr>
          <a:xfrm flipH="1" rot="10800000">
            <a:off x="340325" y="74758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914" name="Google Shape;1914;p100"/>
          <p:cNvSpPr txBox="1"/>
          <p:nvPr/>
        </p:nvSpPr>
        <p:spPr>
          <a:xfrm>
            <a:off x="70829" y="56339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1915" name="Google Shape;1915;p100"/>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pic>
        <p:nvPicPr>
          <p:cNvPr id="1916" name="Google Shape;1916;p100"/>
          <p:cNvPicPr preferRelativeResize="0"/>
          <p:nvPr/>
        </p:nvPicPr>
        <p:blipFill rotWithShape="1">
          <a:blip r:embed="rId3">
            <a:alphaModFix/>
          </a:blip>
          <a:srcRect b="68777" l="0" r="67448" t="24894"/>
          <a:stretch/>
        </p:blipFill>
        <p:spPr>
          <a:xfrm>
            <a:off x="2697800" y="2828925"/>
            <a:ext cx="1802650" cy="235500"/>
          </a:xfrm>
          <a:prstGeom prst="rect">
            <a:avLst/>
          </a:prstGeom>
          <a:noFill/>
          <a:ln>
            <a:noFill/>
          </a:ln>
        </p:spPr>
      </p:pic>
      <p:sp>
        <p:nvSpPr>
          <p:cNvPr id="1917" name="Google Shape;1917;p100"/>
          <p:cNvSpPr txBox="1"/>
          <p:nvPr/>
        </p:nvSpPr>
        <p:spPr>
          <a:xfrm>
            <a:off x="3482425" y="23674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ir</a:t>
            </a:r>
            <a:endParaRPr b="1" sz="1100">
              <a:solidFill>
                <a:schemeClr val="accent6"/>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01"/>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3" name="Google Shape;1923;p101"/>
          <p:cNvSpPr txBox="1"/>
          <p:nvPr>
            <p:ph type="title"/>
          </p:nvPr>
        </p:nvSpPr>
        <p:spPr>
          <a:xfrm>
            <a:off x="311700" y="432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c=a+b</a:t>
            </a:r>
            <a:endParaRPr/>
          </a:p>
        </p:txBody>
      </p:sp>
      <p:sp>
        <p:nvSpPr>
          <p:cNvPr id="1924" name="Google Shape;1924;p101"/>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5" name="Google Shape;1925;p101"/>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926" name="Google Shape;1926;p101"/>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927" name="Google Shape;1927;p101"/>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928" name="Google Shape;1928;p101"/>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9" name="Google Shape;1929;p101"/>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930" name="Google Shape;1930;p101"/>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931" name="Google Shape;1931;p101"/>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932" name="Google Shape;1932;p101"/>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933" name="Google Shape;1933;p101"/>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4" name="Google Shape;1934;p101"/>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935" name="Google Shape;1935;p101"/>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398</a:t>
            </a:r>
            <a:endParaRPr b="1" sz="800"/>
          </a:p>
        </p:txBody>
      </p:sp>
      <p:sp>
        <p:nvSpPr>
          <p:cNvPr id="1936" name="Google Shape;1936;p101"/>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937" name="Google Shape;1937;p101"/>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8" name="Google Shape;1938;p101"/>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939" name="Google Shape;1939;p101"/>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940" name="Google Shape;1940;p101"/>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941" name="Google Shape;1941;p101"/>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942" name="Google Shape;1942;p101"/>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943" name="Google Shape;1943;p101"/>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1944" name="Google Shape;1944;p101"/>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945" name="Google Shape;1945;p101"/>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946" name="Google Shape;1946;p101"/>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947" name="Google Shape;1947;p101"/>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a:t>
            </a:r>
            <a:endParaRPr b="1" sz="800"/>
          </a:p>
        </p:txBody>
      </p:sp>
      <p:sp>
        <p:nvSpPr>
          <p:cNvPr id="1948" name="Google Shape;1948;p101"/>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1949" name="Google Shape;1949;p101"/>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394</a:t>
            </a:r>
            <a:endParaRPr b="1" sz="800"/>
          </a:p>
        </p:txBody>
      </p:sp>
      <p:cxnSp>
        <p:nvCxnSpPr>
          <p:cNvPr id="1950" name="Google Shape;1950;p101"/>
          <p:cNvCxnSpPr/>
          <p:nvPr/>
        </p:nvCxnSpPr>
        <p:spPr>
          <a:xfrm flipH="1" rot="10800000">
            <a:off x="362930" y="176376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1951" name="Google Shape;1951;p101"/>
          <p:cNvSpPr txBox="1"/>
          <p:nvPr/>
        </p:nvSpPr>
        <p:spPr>
          <a:xfrm>
            <a:off x="93433" y="15795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1952" name="Google Shape;1952;p101"/>
          <p:cNvSpPr txBox="1"/>
          <p:nvPr/>
        </p:nvSpPr>
        <p:spPr>
          <a:xfrm>
            <a:off x="230250" y="4644000"/>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Store r3 in memory</a:t>
            </a:r>
            <a:endParaRPr i="1" sz="900">
              <a:solidFill>
                <a:schemeClr val="lt2"/>
              </a:solidFill>
            </a:endParaRPr>
          </a:p>
        </p:txBody>
      </p:sp>
      <p:sp>
        <p:nvSpPr>
          <p:cNvPr id="1953" name="Google Shape;1953;p101"/>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1954" name="Google Shape;1954;p101"/>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a:p>
            <a:pPr indent="0" lvl="0" marL="0" rtl="0" algn="l">
              <a:lnSpc>
                <a:spcPct val="115000"/>
              </a:lnSpc>
              <a:spcBef>
                <a:spcPts val="0"/>
              </a:spcBef>
              <a:spcAft>
                <a:spcPts val="0"/>
              </a:spcAft>
              <a:buNone/>
            </a:pPr>
            <a:r>
              <a:rPr lang="en" sz="800">
                <a:solidFill>
                  <a:srgbClr val="FF00FF"/>
                </a:solidFill>
              </a:rPr>
              <a:t>c=4 (4 bytes)</a:t>
            </a:r>
            <a:endParaRPr sz="800">
              <a:solidFill>
                <a:srgbClr val="FF00FF"/>
              </a:solidFill>
            </a:endParaRPr>
          </a:p>
        </p:txBody>
      </p:sp>
      <p:sp>
        <p:nvSpPr>
          <p:cNvPr id="1955" name="Google Shape;1955;p101"/>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1956" name="Google Shape;1956;p101"/>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1957" name="Google Shape;1957;p101"/>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1958" name="Google Shape;1958;p101"/>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1959" name="Google Shape;1959;p101"/>
          <p:cNvSpPr txBox="1"/>
          <p:nvPr/>
        </p:nvSpPr>
        <p:spPr>
          <a:xfrm>
            <a:off x="7282812" y="345986"/>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1960" name="Google Shape;1960;p101"/>
          <p:cNvCxnSpPr/>
          <p:nvPr/>
        </p:nvCxnSpPr>
        <p:spPr>
          <a:xfrm flipH="1">
            <a:off x="6624425" y="537475"/>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1961" name="Google Shape;1961;p101"/>
          <p:cNvSpPr/>
          <p:nvPr/>
        </p:nvSpPr>
        <p:spPr>
          <a:xfrm>
            <a:off x="1067750" y="1698425"/>
            <a:ext cx="1364400" cy="1036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bp=1024</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z=2</a:t>
            </a:r>
            <a:endParaRPr sz="800">
              <a:solidFill>
                <a:schemeClr val="accent2"/>
              </a:solidFill>
            </a:endParaRPr>
          </a:p>
        </p:txBody>
      </p:sp>
      <p:sp>
        <p:nvSpPr>
          <p:cNvPr id="1962" name="Google Shape;1962;p101"/>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1963" name="Google Shape;1963;p101"/>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func1</a:t>
            </a:r>
            <a:endParaRPr sz="700">
              <a:solidFill>
                <a:schemeClr val="accent2"/>
              </a:solidFill>
            </a:endParaRPr>
          </a:p>
        </p:txBody>
      </p:sp>
      <p:cxnSp>
        <p:nvCxnSpPr>
          <p:cNvPr id="1964" name="Google Shape;1964;p101"/>
          <p:cNvCxnSpPr/>
          <p:nvPr/>
        </p:nvCxnSpPr>
        <p:spPr>
          <a:xfrm flipH="1" rot="10800000">
            <a:off x="340325" y="74758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1965" name="Google Shape;1965;p101"/>
          <p:cNvSpPr txBox="1"/>
          <p:nvPr/>
        </p:nvSpPr>
        <p:spPr>
          <a:xfrm>
            <a:off x="70829" y="56339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1966" name="Google Shape;1966;p101"/>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pic>
        <p:nvPicPr>
          <p:cNvPr id="1967" name="Google Shape;1967;p101"/>
          <p:cNvPicPr preferRelativeResize="0"/>
          <p:nvPr/>
        </p:nvPicPr>
        <p:blipFill rotWithShape="1">
          <a:blip r:embed="rId3">
            <a:alphaModFix/>
          </a:blip>
          <a:srcRect b="74737" l="0" r="66156" t="18934"/>
          <a:stretch/>
        </p:blipFill>
        <p:spPr>
          <a:xfrm>
            <a:off x="2697800" y="2828925"/>
            <a:ext cx="1874200" cy="235500"/>
          </a:xfrm>
          <a:prstGeom prst="rect">
            <a:avLst/>
          </a:prstGeom>
          <a:noFill/>
          <a:ln>
            <a:noFill/>
          </a:ln>
        </p:spPr>
      </p:pic>
      <p:sp>
        <p:nvSpPr>
          <p:cNvPr id="1968" name="Google Shape;1968;p101"/>
          <p:cNvSpPr txBox="1"/>
          <p:nvPr/>
        </p:nvSpPr>
        <p:spPr>
          <a:xfrm>
            <a:off x="520675" y="12024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1008</a:t>
            </a:r>
            <a:endParaRPr sz="90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 the OS</a:t>
            </a:r>
            <a:endParaRPr/>
          </a:p>
        </p:txBody>
      </p:sp>
      <p:sp>
        <p:nvSpPr>
          <p:cNvPr id="117" name="Google Shape;117;p21"/>
          <p:cNvSpPr txBox="1"/>
          <p:nvPr>
            <p:ph idx="1" type="body"/>
          </p:nvPr>
        </p:nvSpPr>
        <p:spPr>
          <a:xfrm>
            <a:off x="345625" y="1138900"/>
            <a:ext cx="8520600" cy="18645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0"/>
              </a:spcBef>
              <a:spcAft>
                <a:spcPts val="0"/>
              </a:spcAft>
              <a:buSzPts val="2200"/>
              <a:buChar char="●"/>
            </a:pPr>
            <a:r>
              <a:rPr lang="en" sz="2200"/>
              <a:t>OS shouldn’t be a </a:t>
            </a:r>
            <a:r>
              <a:rPr lang="en" sz="2200"/>
              <a:t>black box</a:t>
            </a:r>
            <a:endParaRPr sz="2200"/>
          </a:p>
          <a:p>
            <a:pPr indent="-368300" lvl="0" marL="457200" rtl="0" algn="l">
              <a:lnSpc>
                <a:spcPct val="105000"/>
              </a:lnSpc>
              <a:spcBef>
                <a:spcPts val="0"/>
              </a:spcBef>
              <a:spcAft>
                <a:spcPts val="0"/>
              </a:spcAft>
              <a:buSzPts val="2200"/>
              <a:buChar char="●"/>
            </a:pPr>
            <a:r>
              <a:rPr lang="en" sz="2200"/>
              <a:t>Building efficient apps</a:t>
            </a:r>
            <a:endParaRPr sz="2200"/>
          </a:p>
        </p:txBody>
      </p:sp>
      <p:sp>
        <p:nvSpPr>
          <p:cNvPr id="118" name="Google Shape;118;p21"/>
          <p:cNvSpPr/>
          <p:nvPr/>
        </p:nvSpPr>
        <p:spPr>
          <a:xfrm>
            <a:off x="2810550" y="2411800"/>
            <a:ext cx="1433100" cy="123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OS?</a:t>
            </a:r>
            <a:endParaRPr/>
          </a:p>
        </p:txBody>
      </p:sp>
      <p:sp>
        <p:nvSpPr>
          <p:cNvPr id="119" name="Google Shape;119;p21"/>
          <p:cNvSpPr txBox="1"/>
          <p:nvPr/>
        </p:nvSpPr>
        <p:spPr>
          <a:xfrm>
            <a:off x="623050" y="2741350"/>
            <a:ext cx="2035200" cy="1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Your App</a:t>
            </a:r>
            <a:endParaRPr sz="1800">
              <a:solidFill>
                <a:schemeClr val="lt2"/>
              </a:solidFill>
            </a:endParaRPr>
          </a:p>
        </p:txBody>
      </p:sp>
      <p:cxnSp>
        <p:nvCxnSpPr>
          <p:cNvPr id="120" name="Google Shape;120;p21"/>
          <p:cNvCxnSpPr/>
          <p:nvPr/>
        </p:nvCxnSpPr>
        <p:spPr>
          <a:xfrm>
            <a:off x="1862200" y="3024100"/>
            <a:ext cx="720000" cy="81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000"/>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000"/>
                                        <p:tgtEl>
                                          <p:spTgt spid="11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02"/>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4" name="Google Shape;1974;p102"/>
          <p:cNvSpPr txBox="1"/>
          <p:nvPr>
            <p:ph type="title"/>
          </p:nvPr>
        </p:nvSpPr>
        <p:spPr>
          <a:xfrm>
            <a:off x="311700" y="432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Terminate main</a:t>
            </a:r>
            <a:endParaRPr/>
          </a:p>
        </p:txBody>
      </p:sp>
      <p:sp>
        <p:nvSpPr>
          <p:cNvPr id="1975" name="Google Shape;1975;p102"/>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6" name="Google Shape;1976;p102"/>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1977" name="Google Shape;1977;p102"/>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1978" name="Google Shape;1978;p102"/>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1979" name="Google Shape;1979;p102"/>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80" name="Google Shape;1980;p102"/>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1981" name="Google Shape;1981;p102"/>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1982" name="Google Shape;1982;p102"/>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1983" name="Google Shape;1983;p102"/>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1984" name="Google Shape;1984;p102"/>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5" name="Google Shape;1985;p102"/>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1986" name="Google Shape;1986;p102"/>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399</a:t>
            </a:r>
            <a:endParaRPr b="1" sz="800"/>
          </a:p>
        </p:txBody>
      </p:sp>
      <p:sp>
        <p:nvSpPr>
          <p:cNvPr id="1987" name="Google Shape;1987;p102"/>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1988" name="Google Shape;1988;p102"/>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9" name="Google Shape;1989;p102"/>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1990" name="Google Shape;1990;p102"/>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1991" name="Google Shape;1991;p102"/>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1992" name="Google Shape;1992;p102"/>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1993" name="Google Shape;1993;p102"/>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1994" name="Google Shape;1994;p102"/>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1995" name="Google Shape;1995;p102"/>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1004</a:t>
            </a:r>
            <a:endParaRPr b="1" sz="800"/>
          </a:p>
        </p:txBody>
      </p:sp>
      <p:sp>
        <p:nvSpPr>
          <p:cNvPr id="1996" name="Google Shape;1996;p102"/>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1997" name="Google Shape;1997;p102"/>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1998" name="Google Shape;1998;p102"/>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a:t>
            </a:r>
            <a:endParaRPr b="1" sz="800"/>
          </a:p>
        </p:txBody>
      </p:sp>
      <p:sp>
        <p:nvSpPr>
          <p:cNvPr id="1999" name="Google Shape;1999;p102"/>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000" name="Google Shape;2000;p102"/>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2001" name="Google Shape;2001;p102"/>
          <p:cNvCxnSpPr/>
          <p:nvPr/>
        </p:nvCxnSpPr>
        <p:spPr>
          <a:xfrm flipH="1" rot="10800000">
            <a:off x="362930" y="176376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002" name="Google Shape;2002;p102"/>
          <p:cNvSpPr txBox="1"/>
          <p:nvPr/>
        </p:nvSpPr>
        <p:spPr>
          <a:xfrm>
            <a:off x="93433" y="15795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003" name="Google Shape;2003;p102"/>
          <p:cNvSpPr txBox="1"/>
          <p:nvPr/>
        </p:nvSpPr>
        <p:spPr>
          <a:xfrm>
            <a:off x="230250" y="4644000"/>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Restore the kernel’s bp,lr and quit</a:t>
            </a:r>
            <a:endParaRPr i="1" sz="900">
              <a:solidFill>
                <a:schemeClr val="lt2"/>
              </a:solidFill>
            </a:endParaRPr>
          </a:p>
        </p:txBody>
      </p:sp>
      <p:sp>
        <p:nvSpPr>
          <p:cNvPr id="2004" name="Google Shape;2004;p102"/>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2005" name="Google Shape;2005;p102"/>
          <p:cNvSpPr/>
          <p:nvPr/>
        </p:nvSpPr>
        <p:spPr>
          <a:xfrm>
            <a:off x="1067750" y="615975"/>
            <a:ext cx="1364400" cy="1036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6"/>
                </a:solidFill>
              </a:rPr>
              <a:t>bp=0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lr=0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a=1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b=3 (4 bytes)</a:t>
            </a:r>
            <a:endParaRPr sz="800">
              <a:solidFill>
                <a:schemeClr val="accent6"/>
              </a:solidFill>
            </a:endParaRPr>
          </a:p>
          <a:p>
            <a:pPr indent="0" lvl="0" marL="0" rtl="0" algn="l">
              <a:lnSpc>
                <a:spcPct val="115000"/>
              </a:lnSpc>
              <a:spcBef>
                <a:spcPts val="0"/>
              </a:spcBef>
              <a:spcAft>
                <a:spcPts val="0"/>
              </a:spcAft>
              <a:buNone/>
            </a:pPr>
            <a:r>
              <a:rPr lang="en" sz="800">
                <a:solidFill>
                  <a:schemeClr val="accent6"/>
                </a:solidFill>
              </a:rPr>
              <a:t>c=4 (4 bytes)</a:t>
            </a:r>
            <a:endParaRPr sz="800">
              <a:solidFill>
                <a:schemeClr val="accent6"/>
              </a:solidFill>
            </a:endParaRPr>
          </a:p>
        </p:txBody>
      </p:sp>
      <p:sp>
        <p:nvSpPr>
          <p:cNvPr id="2006" name="Google Shape;2006;p102"/>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2007" name="Google Shape;2007;p102"/>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2008" name="Google Shape;2008;p102"/>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2009" name="Google Shape;2009;p102"/>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2010" name="Google Shape;2010;p102"/>
          <p:cNvSpPr txBox="1"/>
          <p:nvPr/>
        </p:nvSpPr>
        <p:spPr>
          <a:xfrm>
            <a:off x="7433062" y="-33239"/>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2011" name="Google Shape;2011;p102"/>
          <p:cNvCxnSpPr/>
          <p:nvPr/>
        </p:nvCxnSpPr>
        <p:spPr>
          <a:xfrm flipH="1">
            <a:off x="6774675" y="15825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2012" name="Google Shape;2012;p102"/>
          <p:cNvSpPr/>
          <p:nvPr/>
        </p:nvSpPr>
        <p:spPr>
          <a:xfrm>
            <a:off x="1067750" y="1698425"/>
            <a:ext cx="1364400" cy="1036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bp=1024</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z=2</a:t>
            </a:r>
            <a:endParaRPr sz="800">
              <a:solidFill>
                <a:schemeClr val="accent2"/>
              </a:solidFill>
            </a:endParaRPr>
          </a:p>
        </p:txBody>
      </p:sp>
      <p:sp>
        <p:nvSpPr>
          <p:cNvPr id="2013" name="Google Shape;2013;p102"/>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2014" name="Google Shape;2014;p102"/>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func1</a:t>
            </a:r>
            <a:endParaRPr sz="700">
              <a:solidFill>
                <a:schemeClr val="accent2"/>
              </a:solidFill>
            </a:endParaRPr>
          </a:p>
        </p:txBody>
      </p:sp>
      <p:cxnSp>
        <p:nvCxnSpPr>
          <p:cNvPr id="2015" name="Google Shape;2015;p102"/>
          <p:cNvCxnSpPr/>
          <p:nvPr/>
        </p:nvCxnSpPr>
        <p:spPr>
          <a:xfrm flipH="1" rot="10800000">
            <a:off x="340325" y="747580"/>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016" name="Google Shape;2016;p102"/>
          <p:cNvSpPr txBox="1"/>
          <p:nvPr/>
        </p:nvSpPr>
        <p:spPr>
          <a:xfrm>
            <a:off x="70829" y="56339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2017" name="Google Shape;2017;p102"/>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pic>
        <p:nvPicPr>
          <p:cNvPr id="2018" name="Google Shape;2018;p102"/>
          <p:cNvPicPr preferRelativeResize="0"/>
          <p:nvPr/>
        </p:nvPicPr>
        <p:blipFill rotWithShape="1">
          <a:blip r:embed="rId3">
            <a:alphaModFix/>
          </a:blip>
          <a:srcRect b="81081" l="-774" r="64399" t="12590"/>
          <a:stretch/>
        </p:blipFill>
        <p:spPr>
          <a:xfrm>
            <a:off x="2697800" y="2828925"/>
            <a:ext cx="2014400" cy="235500"/>
          </a:xfrm>
          <a:prstGeom prst="rect">
            <a:avLst/>
          </a:prstGeom>
          <a:noFill/>
          <a:ln>
            <a:noFill/>
          </a:ln>
        </p:spPr>
      </p:pic>
      <p:sp>
        <p:nvSpPr>
          <p:cNvPr id="2019" name="Google Shape;2019;p102"/>
          <p:cNvSpPr txBox="1"/>
          <p:nvPr/>
        </p:nvSpPr>
        <p:spPr>
          <a:xfrm>
            <a:off x="520675" y="12024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1008</a:t>
            </a:r>
            <a:endParaRPr sz="900">
              <a:solidFill>
                <a:schemeClr val="accent6"/>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03"/>
          <p:cNvSpPr/>
          <p:nvPr/>
        </p:nvSpPr>
        <p:spPr>
          <a:xfrm>
            <a:off x="4955100" y="75675"/>
            <a:ext cx="4188900" cy="4839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5" name="Google Shape;2025;p103"/>
          <p:cNvSpPr txBox="1"/>
          <p:nvPr>
            <p:ph type="title"/>
          </p:nvPr>
        </p:nvSpPr>
        <p:spPr>
          <a:xfrm>
            <a:off x="311700" y="432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Terminate main</a:t>
            </a:r>
            <a:endParaRPr/>
          </a:p>
        </p:txBody>
      </p:sp>
      <p:sp>
        <p:nvSpPr>
          <p:cNvPr id="2026" name="Google Shape;2026;p103"/>
          <p:cNvSpPr/>
          <p:nvPr/>
        </p:nvSpPr>
        <p:spPr>
          <a:xfrm>
            <a:off x="991075" y="563395"/>
            <a:ext cx="14982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7" name="Google Shape;2027;p103"/>
          <p:cNvSpPr txBox="1"/>
          <p:nvPr/>
        </p:nvSpPr>
        <p:spPr>
          <a:xfrm>
            <a:off x="503290" y="4171501"/>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374</a:t>
            </a:r>
            <a:endParaRPr sz="900">
              <a:solidFill>
                <a:schemeClr val="accent6"/>
              </a:solidFill>
            </a:endParaRPr>
          </a:p>
        </p:txBody>
      </p:sp>
      <p:sp>
        <p:nvSpPr>
          <p:cNvPr id="2028" name="Google Shape;2028;p103"/>
          <p:cNvSpPr txBox="1"/>
          <p:nvPr/>
        </p:nvSpPr>
        <p:spPr>
          <a:xfrm>
            <a:off x="511365" y="375036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400</a:t>
            </a:r>
            <a:endParaRPr sz="900">
              <a:solidFill>
                <a:schemeClr val="accent6"/>
              </a:solidFill>
            </a:endParaRPr>
          </a:p>
        </p:txBody>
      </p:sp>
      <p:sp>
        <p:nvSpPr>
          <p:cNvPr id="2029" name="Google Shape;2029;p103"/>
          <p:cNvSpPr txBox="1"/>
          <p:nvPr/>
        </p:nvSpPr>
        <p:spPr>
          <a:xfrm>
            <a:off x="1564513" y="4019670"/>
            <a:ext cx="701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code</a:t>
            </a:r>
            <a:endParaRPr>
              <a:solidFill>
                <a:schemeClr val="lt2"/>
              </a:solidFill>
            </a:endParaRPr>
          </a:p>
        </p:txBody>
      </p:sp>
      <p:sp>
        <p:nvSpPr>
          <p:cNvPr id="2030" name="Google Shape;2030;p103"/>
          <p:cNvSpPr/>
          <p:nvPr/>
        </p:nvSpPr>
        <p:spPr>
          <a:xfrm>
            <a:off x="1027000" y="3883470"/>
            <a:ext cx="1405200" cy="507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1" name="Google Shape;2031;p103"/>
          <p:cNvPicPr preferRelativeResize="0"/>
          <p:nvPr/>
        </p:nvPicPr>
        <p:blipFill>
          <a:blip r:embed="rId3">
            <a:alphaModFix/>
          </a:blip>
          <a:stretch>
            <a:fillRect/>
          </a:stretch>
        </p:blipFill>
        <p:spPr>
          <a:xfrm>
            <a:off x="4955100" y="73525"/>
            <a:ext cx="4188890" cy="2814636"/>
          </a:xfrm>
          <a:prstGeom prst="rect">
            <a:avLst/>
          </a:prstGeom>
          <a:noFill/>
          <a:ln>
            <a:noFill/>
          </a:ln>
        </p:spPr>
      </p:pic>
      <p:pic>
        <p:nvPicPr>
          <p:cNvPr id="2032" name="Google Shape;2032;p103"/>
          <p:cNvPicPr preferRelativeResize="0"/>
          <p:nvPr/>
        </p:nvPicPr>
        <p:blipFill>
          <a:blip r:embed="rId4">
            <a:alphaModFix/>
          </a:blip>
          <a:stretch>
            <a:fillRect/>
          </a:stretch>
        </p:blipFill>
        <p:spPr>
          <a:xfrm>
            <a:off x="4955100" y="2873140"/>
            <a:ext cx="4188900" cy="2042285"/>
          </a:xfrm>
          <a:prstGeom prst="rect">
            <a:avLst/>
          </a:prstGeom>
          <a:noFill/>
          <a:ln>
            <a:noFill/>
          </a:ln>
        </p:spPr>
      </p:pic>
      <p:sp>
        <p:nvSpPr>
          <p:cNvPr id="2033" name="Google Shape;2033;p103"/>
          <p:cNvSpPr txBox="1"/>
          <p:nvPr/>
        </p:nvSpPr>
        <p:spPr>
          <a:xfrm>
            <a:off x="503290" y="4002426"/>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a:t>
            </a:r>
            <a:endParaRPr sz="900">
              <a:solidFill>
                <a:schemeClr val="accent6"/>
              </a:solidFill>
            </a:endParaRPr>
          </a:p>
        </p:txBody>
      </p:sp>
      <p:sp>
        <p:nvSpPr>
          <p:cNvPr id="2034" name="Google Shape;2034;p103"/>
          <p:cNvSpPr txBox="1"/>
          <p:nvPr/>
        </p:nvSpPr>
        <p:spPr>
          <a:xfrm>
            <a:off x="511375" y="579896"/>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2035" name="Google Shape;2035;p103"/>
          <p:cNvSpPr/>
          <p:nvPr/>
        </p:nvSpPr>
        <p:spPr>
          <a:xfrm>
            <a:off x="2568925" y="563400"/>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6" name="Google Shape;2036;p103"/>
          <p:cNvSpPr txBox="1"/>
          <p:nvPr>
            <p:ph type="title"/>
          </p:nvPr>
        </p:nvSpPr>
        <p:spPr>
          <a:xfrm>
            <a:off x="4127850" y="3860000"/>
            <a:ext cx="88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a:t>
            </a:r>
            <a:endParaRPr/>
          </a:p>
        </p:txBody>
      </p:sp>
      <p:sp>
        <p:nvSpPr>
          <p:cNvPr id="2037" name="Google Shape;2037;p103"/>
          <p:cNvSpPr/>
          <p:nvPr/>
        </p:nvSpPr>
        <p:spPr>
          <a:xfrm>
            <a:off x="2626250"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400</a:t>
            </a:r>
            <a:endParaRPr b="1" sz="800"/>
          </a:p>
        </p:txBody>
      </p:sp>
      <p:sp>
        <p:nvSpPr>
          <p:cNvPr id="2038" name="Google Shape;2038;p103"/>
          <p:cNvSpPr txBox="1"/>
          <p:nvPr/>
        </p:nvSpPr>
        <p:spPr>
          <a:xfrm>
            <a:off x="2746175" y="119125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039" name="Google Shape;2039;p103"/>
          <p:cNvSpPr/>
          <p:nvPr/>
        </p:nvSpPr>
        <p:spPr>
          <a:xfrm>
            <a:off x="2638888" y="2778100"/>
            <a:ext cx="2073300" cy="3600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0" name="Google Shape;2040;p103"/>
          <p:cNvSpPr txBox="1"/>
          <p:nvPr/>
        </p:nvSpPr>
        <p:spPr>
          <a:xfrm>
            <a:off x="3518800" y="116528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041" name="Google Shape;2041;p103"/>
          <p:cNvSpPr txBox="1"/>
          <p:nvPr/>
        </p:nvSpPr>
        <p:spPr>
          <a:xfrm>
            <a:off x="4236950" y="11697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042" name="Google Shape;2042;p103"/>
          <p:cNvSpPr txBox="1"/>
          <p:nvPr/>
        </p:nvSpPr>
        <p:spPr>
          <a:xfrm>
            <a:off x="2765590" y="48324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043" name="Google Shape;2043;p103"/>
          <p:cNvSpPr txBox="1"/>
          <p:nvPr/>
        </p:nvSpPr>
        <p:spPr>
          <a:xfrm>
            <a:off x="3464327"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044" name="Google Shape;2044;p103"/>
          <p:cNvSpPr txBox="1"/>
          <p:nvPr/>
        </p:nvSpPr>
        <p:spPr>
          <a:xfrm>
            <a:off x="4227265" y="5047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045" name="Google Shape;2045;p103"/>
          <p:cNvSpPr/>
          <p:nvPr/>
        </p:nvSpPr>
        <p:spPr>
          <a:xfrm>
            <a:off x="335820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046" name="Google Shape;2046;p103"/>
          <p:cNvSpPr/>
          <p:nvPr/>
        </p:nvSpPr>
        <p:spPr>
          <a:xfrm>
            <a:off x="4087925" y="8053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047" name="Google Shape;2047;p103"/>
          <p:cNvSpPr/>
          <p:nvPr/>
        </p:nvSpPr>
        <p:spPr>
          <a:xfrm>
            <a:off x="2594150"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a:t>
            </a:r>
            <a:endParaRPr b="1" sz="800"/>
          </a:p>
        </p:txBody>
      </p:sp>
      <p:sp>
        <p:nvSpPr>
          <p:cNvPr id="2048" name="Google Shape;2048;p103"/>
          <p:cNvSpPr/>
          <p:nvPr/>
        </p:nvSpPr>
        <p:spPr>
          <a:xfrm>
            <a:off x="332610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3</a:t>
            </a:r>
            <a:endParaRPr b="1" sz="800"/>
          </a:p>
        </p:txBody>
      </p:sp>
      <p:sp>
        <p:nvSpPr>
          <p:cNvPr id="2049" name="Google Shape;2049;p103"/>
          <p:cNvSpPr/>
          <p:nvPr/>
        </p:nvSpPr>
        <p:spPr>
          <a:xfrm>
            <a:off x="4055825" y="148720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4</a:t>
            </a:r>
            <a:endParaRPr b="1" sz="800"/>
          </a:p>
        </p:txBody>
      </p:sp>
      <p:sp>
        <p:nvSpPr>
          <p:cNvPr id="2050" name="Google Shape;2050;p103"/>
          <p:cNvSpPr txBox="1"/>
          <p:nvPr/>
        </p:nvSpPr>
        <p:spPr>
          <a:xfrm>
            <a:off x="2746175" y="191580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lr</a:t>
            </a:r>
            <a:endParaRPr b="1" sz="1100">
              <a:solidFill>
                <a:schemeClr val="accent6"/>
              </a:solidFill>
            </a:endParaRPr>
          </a:p>
        </p:txBody>
      </p:sp>
      <p:sp>
        <p:nvSpPr>
          <p:cNvPr id="2051" name="Google Shape;2051;p103"/>
          <p:cNvSpPr/>
          <p:nvPr/>
        </p:nvSpPr>
        <p:spPr>
          <a:xfrm>
            <a:off x="2594150" y="2211750"/>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2052" name="Google Shape;2052;p103"/>
          <p:cNvCxnSpPr/>
          <p:nvPr/>
        </p:nvCxnSpPr>
        <p:spPr>
          <a:xfrm flipH="1" rot="10800000">
            <a:off x="340330" y="745960"/>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053" name="Google Shape;2053;p103"/>
          <p:cNvSpPr txBox="1"/>
          <p:nvPr/>
        </p:nvSpPr>
        <p:spPr>
          <a:xfrm>
            <a:off x="70833" y="56177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054" name="Google Shape;2054;p103"/>
          <p:cNvSpPr txBox="1"/>
          <p:nvPr/>
        </p:nvSpPr>
        <p:spPr>
          <a:xfrm>
            <a:off x="230250" y="4644000"/>
            <a:ext cx="4423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2"/>
                </a:solidFill>
              </a:rPr>
              <a:t>Sp is </a:t>
            </a:r>
            <a:r>
              <a:rPr i="1" lang="en" sz="900">
                <a:solidFill>
                  <a:schemeClr val="lt2"/>
                </a:solidFill>
              </a:rPr>
              <a:t>popped</a:t>
            </a:r>
            <a:r>
              <a:rPr i="1" lang="en" sz="900">
                <a:solidFill>
                  <a:schemeClr val="lt2"/>
                </a:solidFill>
              </a:rPr>
              <a:t> back to the top , </a:t>
            </a:r>
            <a:endParaRPr i="1" sz="900">
              <a:solidFill>
                <a:schemeClr val="lt2"/>
              </a:solidFill>
            </a:endParaRPr>
          </a:p>
        </p:txBody>
      </p:sp>
      <p:sp>
        <p:nvSpPr>
          <p:cNvPr id="2055" name="Google Shape;2055;p103"/>
          <p:cNvSpPr txBox="1"/>
          <p:nvPr/>
        </p:nvSpPr>
        <p:spPr>
          <a:xfrm>
            <a:off x="511375" y="159821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1004</a:t>
            </a:r>
            <a:endParaRPr sz="900">
              <a:solidFill>
                <a:schemeClr val="accent6"/>
              </a:solidFill>
            </a:endParaRPr>
          </a:p>
        </p:txBody>
      </p:sp>
      <p:sp>
        <p:nvSpPr>
          <p:cNvPr id="2056" name="Google Shape;2056;p103"/>
          <p:cNvSpPr/>
          <p:nvPr/>
        </p:nvSpPr>
        <p:spPr>
          <a:xfrm>
            <a:off x="1067750" y="615975"/>
            <a:ext cx="1364400" cy="10368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lr=0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a=1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b=3 (4 bytes)</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c=4 (4 bytes)</a:t>
            </a:r>
            <a:endParaRPr sz="800">
              <a:solidFill>
                <a:schemeClr val="accent2"/>
              </a:solidFill>
            </a:endParaRPr>
          </a:p>
        </p:txBody>
      </p:sp>
      <p:sp>
        <p:nvSpPr>
          <p:cNvPr id="2057" name="Google Shape;2057;p103"/>
          <p:cNvSpPr txBox="1"/>
          <p:nvPr/>
        </p:nvSpPr>
        <p:spPr>
          <a:xfrm>
            <a:off x="2125384" y="142841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main</a:t>
            </a:r>
            <a:endParaRPr sz="700">
              <a:solidFill>
                <a:schemeClr val="accent2"/>
              </a:solidFill>
            </a:endParaRPr>
          </a:p>
        </p:txBody>
      </p:sp>
      <p:sp>
        <p:nvSpPr>
          <p:cNvPr id="2058" name="Google Shape;2058;p103"/>
          <p:cNvSpPr txBox="1"/>
          <p:nvPr/>
        </p:nvSpPr>
        <p:spPr>
          <a:xfrm>
            <a:off x="520675" y="73480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2059" name="Google Shape;2059;p103"/>
          <p:cNvSpPr txBox="1"/>
          <p:nvPr/>
        </p:nvSpPr>
        <p:spPr>
          <a:xfrm>
            <a:off x="518800" y="88212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sp>
        <p:nvSpPr>
          <p:cNvPr id="2060" name="Google Shape;2060;p103"/>
          <p:cNvSpPr txBox="1"/>
          <p:nvPr/>
        </p:nvSpPr>
        <p:spPr>
          <a:xfrm>
            <a:off x="520675" y="10500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2061" name="Google Shape;2061;p103"/>
          <p:cNvSpPr txBox="1"/>
          <p:nvPr/>
        </p:nvSpPr>
        <p:spPr>
          <a:xfrm>
            <a:off x="7433062" y="-33239"/>
            <a:ext cx="1007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pc</a:t>
            </a:r>
            <a:endParaRPr sz="900">
              <a:solidFill>
                <a:schemeClr val="accent6"/>
              </a:solidFill>
            </a:endParaRPr>
          </a:p>
        </p:txBody>
      </p:sp>
      <p:cxnSp>
        <p:nvCxnSpPr>
          <p:cNvPr id="2062" name="Google Shape;2062;p103"/>
          <p:cNvCxnSpPr/>
          <p:nvPr/>
        </p:nvCxnSpPr>
        <p:spPr>
          <a:xfrm flipH="1">
            <a:off x="6774675" y="158250"/>
            <a:ext cx="780000" cy="14400"/>
          </a:xfrm>
          <a:prstGeom prst="straightConnector1">
            <a:avLst/>
          </a:prstGeom>
          <a:noFill/>
          <a:ln cap="flat" cmpd="sng" w="9525">
            <a:solidFill>
              <a:schemeClr val="accent6"/>
            </a:solidFill>
            <a:prstDash val="solid"/>
            <a:round/>
            <a:headEnd len="med" w="med" type="none"/>
            <a:tailEnd len="med" w="med" type="triangle"/>
          </a:ln>
        </p:spPr>
      </p:cxnSp>
      <p:sp>
        <p:nvSpPr>
          <p:cNvPr id="2063" name="Google Shape;2063;p103"/>
          <p:cNvSpPr/>
          <p:nvPr/>
        </p:nvSpPr>
        <p:spPr>
          <a:xfrm>
            <a:off x="1067750" y="1698425"/>
            <a:ext cx="1364400" cy="10368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accent2"/>
                </a:solidFill>
              </a:rPr>
              <a:t>bp=1024</a:t>
            </a:r>
            <a:endParaRPr sz="800">
              <a:solidFill>
                <a:schemeClr val="accent2"/>
              </a:solidFill>
            </a:endParaRPr>
          </a:p>
          <a:p>
            <a:pPr indent="0" lvl="0" marL="0" rtl="0" algn="l">
              <a:lnSpc>
                <a:spcPct val="115000"/>
              </a:lnSpc>
              <a:spcBef>
                <a:spcPts val="0"/>
              </a:spcBef>
              <a:spcAft>
                <a:spcPts val="0"/>
              </a:spcAft>
              <a:buNone/>
            </a:pPr>
            <a:r>
              <a:rPr lang="en" sz="800">
                <a:solidFill>
                  <a:schemeClr val="accent2"/>
                </a:solidFill>
              </a:rPr>
              <a:t>z=2</a:t>
            </a:r>
            <a:endParaRPr sz="800">
              <a:solidFill>
                <a:schemeClr val="accent2"/>
              </a:solidFill>
            </a:endParaRPr>
          </a:p>
        </p:txBody>
      </p:sp>
      <p:sp>
        <p:nvSpPr>
          <p:cNvPr id="2064" name="Google Shape;2064;p103"/>
          <p:cNvSpPr txBox="1"/>
          <p:nvPr/>
        </p:nvSpPr>
        <p:spPr>
          <a:xfrm>
            <a:off x="594730" y="210907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996</a:t>
            </a:r>
            <a:endParaRPr sz="900">
              <a:solidFill>
                <a:schemeClr val="accent6"/>
              </a:solidFill>
            </a:endParaRPr>
          </a:p>
        </p:txBody>
      </p:sp>
      <p:sp>
        <p:nvSpPr>
          <p:cNvPr id="2065" name="Google Shape;2065;p103"/>
          <p:cNvSpPr txBox="1"/>
          <p:nvPr/>
        </p:nvSpPr>
        <p:spPr>
          <a:xfrm>
            <a:off x="2009759" y="24367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2"/>
                </a:solidFill>
              </a:rPr>
              <a:t>func1</a:t>
            </a:r>
            <a:endParaRPr sz="700">
              <a:solidFill>
                <a:schemeClr val="accent2"/>
              </a:solidFill>
            </a:endParaRPr>
          </a:p>
        </p:txBody>
      </p:sp>
      <p:sp>
        <p:nvSpPr>
          <p:cNvPr id="2066" name="Google Shape;2066;p103"/>
          <p:cNvSpPr txBox="1"/>
          <p:nvPr/>
        </p:nvSpPr>
        <p:spPr>
          <a:xfrm>
            <a:off x="532845" y="181818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1000</a:t>
            </a:r>
            <a:endParaRPr sz="900">
              <a:solidFill>
                <a:schemeClr val="accent6"/>
              </a:solidFill>
            </a:endParaRPr>
          </a:p>
        </p:txBody>
      </p:sp>
      <p:pic>
        <p:nvPicPr>
          <p:cNvPr id="2067" name="Google Shape;2067;p103"/>
          <p:cNvPicPr preferRelativeResize="0"/>
          <p:nvPr/>
        </p:nvPicPr>
        <p:blipFill rotWithShape="1">
          <a:blip r:embed="rId3">
            <a:alphaModFix/>
          </a:blip>
          <a:srcRect b="86761" l="647" r="62976" t="6910"/>
          <a:stretch/>
        </p:blipFill>
        <p:spPr>
          <a:xfrm>
            <a:off x="2697800" y="2828925"/>
            <a:ext cx="2014400" cy="235500"/>
          </a:xfrm>
          <a:prstGeom prst="rect">
            <a:avLst/>
          </a:prstGeom>
          <a:noFill/>
          <a:ln>
            <a:noFill/>
          </a:ln>
        </p:spPr>
      </p:pic>
      <p:sp>
        <p:nvSpPr>
          <p:cNvPr id="2068" name="Google Shape;2068;p103"/>
          <p:cNvSpPr txBox="1"/>
          <p:nvPr/>
        </p:nvSpPr>
        <p:spPr>
          <a:xfrm>
            <a:off x="520675" y="1202485"/>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1008</a:t>
            </a:r>
            <a:endParaRPr sz="900">
              <a:solidFill>
                <a:schemeClr val="accent6"/>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overflow</a:t>
            </a:r>
            <a:endParaRPr/>
          </a:p>
        </p:txBody>
      </p:sp>
      <p:sp>
        <p:nvSpPr>
          <p:cNvPr id="2074" name="Google Shape;2074;p104"/>
          <p:cNvSpPr txBox="1"/>
          <p:nvPr>
            <p:ph idx="1" type="body"/>
          </p:nvPr>
        </p:nvSpPr>
        <p:spPr>
          <a:xfrm>
            <a:off x="345625" y="1138900"/>
            <a:ext cx="5559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Protect against infinite function calls </a:t>
            </a:r>
            <a:endParaRPr sz="2200"/>
          </a:p>
          <a:p>
            <a:pPr indent="-368300" lvl="1" marL="914400" rtl="0" algn="l">
              <a:spcBef>
                <a:spcPts val="0"/>
              </a:spcBef>
              <a:spcAft>
                <a:spcPts val="0"/>
              </a:spcAft>
              <a:buSzPts val="2200"/>
              <a:buChar char="○"/>
            </a:pPr>
            <a:r>
              <a:rPr lang="en" sz="2200"/>
              <a:t>Recursion</a:t>
            </a:r>
            <a:endParaRPr sz="2200"/>
          </a:p>
          <a:p>
            <a:pPr indent="-368300" lvl="1" marL="914400" rtl="0" algn="l">
              <a:spcBef>
                <a:spcPts val="0"/>
              </a:spcBef>
              <a:spcAft>
                <a:spcPts val="0"/>
              </a:spcAft>
              <a:buSzPts val="2200"/>
              <a:buChar char="○"/>
            </a:pPr>
            <a:r>
              <a:rPr lang="en" sz="2200"/>
              <a:t>Large local variables</a:t>
            </a:r>
            <a:endParaRPr sz="2200"/>
          </a:p>
          <a:p>
            <a:pPr indent="-368300" lvl="0" marL="457200" rtl="0" algn="l">
              <a:spcBef>
                <a:spcPts val="0"/>
              </a:spcBef>
              <a:spcAft>
                <a:spcPts val="0"/>
              </a:spcAft>
              <a:buSzPts val="2200"/>
              <a:buChar char="●"/>
            </a:pPr>
            <a:r>
              <a:rPr lang="en" sz="2200"/>
              <a:t>Stack has a limit </a:t>
            </a:r>
            <a:endParaRPr sz="2200"/>
          </a:p>
          <a:p>
            <a:pPr indent="-368300" lvl="0" marL="457200" rtl="0" algn="l">
              <a:spcBef>
                <a:spcPts val="0"/>
              </a:spcBef>
              <a:spcAft>
                <a:spcPts val="0"/>
              </a:spcAft>
              <a:buSzPts val="2200"/>
              <a:buChar char="●"/>
            </a:pPr>
            <a:r>
              <a:rPr lang="en" sz="2200"/>
              <a:t>Limit can be </a:t>
            </a:r>
            <a:r>
              <a:rPr lang="en" sz="2200"/>
              <a:t>overridden</a:t>
            </a:r>
            <a:r>
              <a:rPr lang="en" sz="2200"/>
              <a:t> by compiler</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0" st="0"/>
                                            </p:txEl>
                                          </p:spTgt>
                                        </p:tgtEl>
                                        <p:attrNameLst>
                                          <p:attrName>style.visibility</p:attrName>
                                        </p:attrNameLst>
                                      </p:cBhvr>
                                      <p:to>
                                        <p:strVal val="visible"/>
                                      </p:to>
                                    </p:set>
                                    <p:animEffect filter="fade" transition="in">
                                      <p:cBhvr>
                                        <p:cTn dur="1000"/>
                                        <p:tgtEl>
                                          <p:spTgt spid="20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1" st="1"/>
                                            </p:txEl>
                                          </p:spTgt>
                                        </p:tgtEl>
                                        <p:attrNameLst>
                                          <p:attrName>style.visibility</p:attrName>
                                        </p:attrNameLst>
                                      </p:cBhvr>
                                      <p:to>
                                        <p:strVal val="visible"/>
                                      </p:to>
                                    </p:set>
                                    <p:animEffect filter="fade" transition="in">
                                      <p:cBhvr>
                                        <p:cTn dur="1000"/>
                                        <p:tgtEl>
                                          <p:spTgt spid="20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2" st="2"/>
                                            </p:txEl>
                                          </p:spTgt>
                                        </p:tgtEl>
                                        <p:attrNameLst>
                                          <p:attrName>style.visibility</p:attrName>
                                        </p:attrNameLst>
                                      </p:cBhvr>
                                      <p:to>
                                        <p:strVal val="visible"/>
                                      </p:to>
                                    </p:set>
                                    <p:animEffect filter="fade" transition="in">
                                      <p:cBhvr>
                                        <p:cTn dur="1000"/>
                                        <p:tgtEl>
                                          <p:spTgt spid="20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3" st="3"/>
                                            </p:txEl>
                                          </p:spTgt>
                                        </p:tgtEl>
                                        <p:attrNameLst>
                                          <p:attrName>style.visibility</p:attrName>
                                        </p:attrNameLst>
                                      </p:cBhvr>
                                      <p:to>
                                        <p:strVal val="visible"/>
                                      </p:to>
                                    </p:set>
                                    <p:animEffect filter="fade" transition="in">
                                      <p:cBhvr>
                                        <p:cTn dur="1000"/>
                                        <p:tgtEl>
                                          <p:spTgt spid="20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4" st="4"/>
                                            </p:txEl>
                                          </p:spTgt>
                                        </p:tgtEl>
                                        <p:attrNameLst>
                                          <p:attrName>style.visibility</p:attrName>
                                        </p:attrNameLst>
                                      </p:cBhvr>
                                      <p:to>
                                        <p:strVal val="visible"/>
                                      </p:to>
                                    </p:set>
                                    <p:animEffect filter="fade" transition="in">
                                      <p:cBhvr>
                                        <p:cTn dur="1000"/>
                                        <p:tgtEl>
                                          <p:spTgt spid="20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080" name="Google Shape;2080;p105"/>
          <p:cNvSpPr txBox="1"/>
          <p:nvPr>
            <p:ph idx="1" type="body"/>
          </p:nvPr>
        </p:nvSpPr>
        <p:spPr>
          <a:xfrm>
            <a:off x="345625" y="1138900"/>
            <a:ext cx="73101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Kernel does so much work</a:t>
            </a:r>
            <a:endParaRPr sz="2200"/>
          </a:p>
          <a:p>
            <a:pPr indent="-368300" lvl="0" marL="457200" rtl="0" algn="l">
              <a:spcBef>
                <a:spcPts val="0"/>
              </a:spcBef>
              <a:spcAft>
                <a:spcPts val="0"/>
              </a:spcAft>
              <a:buSzPts val="2200"/>
              <a:buChar char="●"/>
            </a:pPr>
            <a:r>
              <a:rPr lang="en" sz="2200"/>
              <a:t>Stack play an important rule in function calls</a:t>
            </a:r>
            <a:endParaRPr sz="2200"/>
          </a:p>
          <a:p>
            <a:pPr indent="-368300" lvl="0" marL="457200" rtl="0" algn="l">
              <a:spcBef>
                <a:spcPts val="0"/>
              </a:spcBef>
              <a:spcAft>
                <a:spcPts val="0"/>
              </a:spcAft>
              <a:buSzPts val="2200"/>
              <a:buChar char="●"/>
            </a:pPr>
            <a:r>
              <a:rPr lang="en" sz="2200"/>
              <a:t>Add parameters and return values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0" st="0"/>
                                            </p:txEl>
                                          </p:spTgt>
                                        </p:tgtEl>
                                        <p:attrNameLst>
                                          <p:attrName>style.visibility</p:attrName>
                                        </p:attrNameLst>
                                      </p:cBhvr>
                                      <p:to>
                                        <p:strVal val="visible"/>
                                      </p:to>
                                    </p:set>
                                    <p:animEffect filter="fade" transition="in">
                                      <p:cBhvr>
                                        <p:cTn dur="1000"/>
                                        <p:tgtEl>
                                          <p:spTgt spid="20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1" st="1"/>
                                            </p:txEl>
                                          </p:spTgt>
                                        </p:tgtEl>
                                        <p:attrNameLst>
                                          <p:attrName>style.visibility</p:attrName>
                                        </p:attrNameLst>
                                      </p:cBhvr>
                                      <p:to>
                                        <p:strVal val="visible"/>
                                      </p:to>
                                    </p:set>
                                    <p:animEffect filter="fade" transition="in">
                                      <p:cBhvr>
                                        <p:cTn dur="1000"/>
                                        <p:tgtEl>
                                          <p:spTgt spid="20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2" st="2"/>
                                            </p:txEl>
                                          </p:spTgt>
                                        </p:tgtEl>
                                        <p:attrNameLst>
                                          <p:attrName>style.visibility</p:attrName>
                                        </p:attrNameLst>
                                      </p:cBhvr>
                                      <p:to>
                                        <p:strVal val="visible"/>
                                      </p:to>
                                    </p:set>
                                    <p:animEffect filter="fade" transition="in">
                                      <p:cBhvr>
                                        <p:cTn dur="1000"/>
                                        <p:tgtEl>
                                          <p:spTgt spid="20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06"/>
          <p:cNvSpPr txBox="1"/>
          <p:nvPr>
            <p:ph type="ctrTitle"/>
          </p:nvPr>
        </p:nvSpPr>
        <p:spPr>
          <a:xfrm>
            <a:off x="311708" y="582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Section</a:t>
            </a:r>
            <a:endParaRPr/>
          </a:p>
        </p:txBody>
      </p:sp>
      <p:sp>
        <p:nvSpPr>
          <p:cNvPr id="2086" name="Google Shape;2086;p106"/>
          <p:cNvSpPr txBox="1"/>
          <p:nvPr>
            <p:ph idx="1" type="subTitle"/>
          </p:nvPr>
        </p:nvSpPr>
        <p:spPr>
          <a:xfrm>
            <a:off x="311700" y="2634900"/>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Fixed size, Global and static variables, all functions share</a:t>
            </a:r>
            <a:endParaRPr/>
          </a:p>
        </p:txBody>
      </p:sp>
      <p:sp>
        <p:nvSpPr>
          <p:cNvPr id="2087" name="Google Shape;2087;p106"/>
          <p:cNvSpPr txBox="1"/>
          <p:nvPr>
            <p:ph idx="1" type="subTitle"/>
          </p:nvPr>
        </p:nvSpPr>
        <p:spPr>
          <a:xfrm>
            <a:off x="7540450" y="67925"/>
            <a:ext cx="1552200" cy="251100"/>
          </a:xfrm>
          <a:prstGeom prst="rect">
            <a:avLst/>
          </a:prstGeom>
        </p:spPr>
        <p:txBody>
          <a:bodyPr anchorCtr="0" anchor="t" bIns="91425" lIns="91425" spcFirstLastPara="1" rIns="91425" wrap="square" tIns="91425">
            <a:noAutofit/>
          </a:bodyPr>
          <a:lstStyle/>
          <a:p>
            <a:pPr indent="0" lvl="0" marL="0" rtl="0" algn="ctr">
              <a:lnSpc>
                <a:spcPct val="70000"/>
              </a:lnSpc>
              <a:spcBef>
                <a:spcPts val="0"/>
              </a:spcBef>
              <a:spcAft>
                <a:spcPts val="0"/>
              </a:spcAft>
              <a:buSzPts val="688"/>
              <a:buNone/>
            </a:pPr>
            <a:r>
              <a:rPr lang="en" sz="825"/>
              <a:t>husseinnasser</a:t>
            </a:r>
            <a:endParaRPr sz="825"/>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section</a:t>
            </a:r>
            <a:endParaRPr/>
          </a:p>
        </p:txBody>
      </p:sp>
      <p:sp>
        <p:nvSpPr>
          <p:cNvPr id="2093" name="Google Shape;2093;p107"/>
          <p:cNvSpPr txBox="1"/>
          <p:nvPr>
            <p:ph idx="1" type="body"/>
          </p:nvPr>
        </p:nvSpPr>
        <p:spPr>
          <a:xfrm>
            <a:off x="345625" y="1138900"/>
            <a:ext cx="5700300" cy="233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Stores static and global variables </a:t>
            </a:r>
            <a:endParaRPr sz="2200"/>
          </a:p>
          <a:p>
            <a:pPr indent="-368300" lvl="0" marL="457200" rtl="0" algn="l">
              <a:spcBef>
                <a:spcPts val="0"/>
              </a:spcBef>
              <a:spcAft>
                <a:spcPts val="0"/>
              </a:spcAft>
              <a:buSzPts val="2200"/>
              <a:buChar char="●"/>
            </a:pPr>
            <a:r>
              <a:rPr lang="en" sz="2200"/>
              <a:t>Referenced directly by memory address</a:t>
            </a:r>
            <a:endParaRPr sz="2200"/>
          </a:p>
          <a:p>
            <a:pPr indent="-368300" lvl="0" marL="457200" rtl="0" algn="l">
              <a:spcBef>
                <a:spcPts val="0"/>
              </a:spcBef>
              <a:spcAft>
                <a:spcPts val="0"/>
              </a:spcAft>
              <a:buSzPts val="2200"/>
              <a:buChar char="●"/>
            </a:pPr>
            <a:r>
              <a:rPr lang="en" sz="2200"/>
              <a:t>Read only and read write</a:t>
            </a:r>
            <a:endParaRPr sz="2200"/>
          </a:p>
          <a:p>
            <a:pPr indent="-368300" lvl="0" marL="457200" rtl="0" algn="l">
              <a:spcBef>
                <a:spcPts val="0"/>
              </a:spcBef>
              <a:spcAft>
                <a:spcPts val="0"/>
              </a:spcAft>
              <a:buSzPts val="2200"/>
              <a:buChar char="●"/>
            </a:pPr>
            <a:r>
              <a:rPr lang="en" sz="2200"/>
              <a:t>All functions can access</a:t>
            </a:r>
            <a:endParaRPr sz="2200"/>
          </a:p>
          <a:p>
            <a:pPr indent="-368300" lvl="0" marL="457200" rtl="0" algn="l">
              <a:spcBef>
                <a:spcPts val="0"/>
              </a:spcBef>
              <a:spcAft>
                <a:spcPts val="0"/>
              </a:spcAft>
              <a:buSzPts val="2200"/>
              <a:buChar char="●"/>
            </a:pPr>
            <a:r>
              <a:rPr lang="en" sz="2200"/>
              <a:t>Fixed size, like code section</a:t>
            </a:r>
            <a:endParaRPr sz="2200"/>
          </a:p>
          <a:p>
            <a:pPr indent="0" lvl="0" marL="0" rtl="0" algn="l">
              <a:spcBef>
                <a:spcPts val="1200"/>
              </a:spcBef>
              <a:spcAft>
                <a:spcPts val="1200"/>
              </a:spcAft>
              <a:buNone/>
            </a:pPr>
            <a:r>
              <a:t/>
            </a:r>
            <a:endParaRPr sz="2200"/>
          </a:p>
        </p:txBody>
      </p:sp>
      <p:sp>
        <p:nvSpPr>
          <p:cNvPr id="2094" name="Google Shape;2094;p107"/>
          <p:cNvSpPr/>
          <p:nvPr/>
        </p:nvSpPr>
        <p:spPr>
          <a:xfrm>
            <a:off x="6217625" y="173400"/>
            <a:ext cx="2189400" cy="261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95" name="Google Shape;2095;p107"/>
          <p:cNvCxnSpPr/>
          <p:nvPr/>
        </p:nvCxnSpPr>
        <p:spPr>
          <a:xfrm>
            <a:off x="8507225" y="173400"/>
            <a:ext cx="7200" cy="729900"/>
          </a:xfrm>
          <a:prstGeom prst="straightConnector1">
            <a:avLst/>
          </a:prstGeom>
          <a:noFill/>
          <a:ln cap="flat" cmpd="sng" w="9525">
            <a:solidFill>
              <a:schemeClr val="accent6"/>
            </a:solidFill>
            <a:prstDash val="solid"/>
            <a:round/>
            <a:headEnd len="med" w="med" type="none"/>
            <a:tailEnd len="med" w="med" type="triangle"/>
          </a:ln>
        </p:spPr>
      </p:cxnSp>
      <p:sp>
        <p:nvSpPr>
          <p:cNvPr id="2096" name="Google Shape;2096;p107"/>
          <p:cNvSpPr txBox="1"/>
          <p:nvPr/>
        </p:nvSpPr>
        <p:spPr>
          <a:xfrm>
            <a:off x="5401975" y="2710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0xff999999</a:t>
            </a:r>
            <a:endParaRPr sz="900">
              <a:solidFill>
                <a:schemeClr val="accent6"/>
              </a:solidFill>
            </a:endParaRPr>
          </a:p>
        </p:txBody>
      </p:sp>
      <p:sp>
        <p:nvSpPr>
          <p:cNvPr id="2097" name="Google Shape;2097;p107"/>
          <p:cNvSpPr txBox="1"/>
          <p:nvPr/>
        </p:nvSpPr>
        <p:spPr>
          <a:xfrm>
            <a:off x="8614625" y="101850"/>
            <a:ext cx="5469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Stack</a:t>
            </a:r>
            <a:endParaRPr sz="900">
              <a:solidFill>
                <a:schemeClr val="accent6"/>
              </a:solidFill>
            </a:endParaRPr>
          </a:p>
        </p:txBody>
      </p:sp>
      <p:sp>
        <p:nvSpPr>
          <p:cNvPr id="2098" name="Google Shape;2098;p107"/>
          <p:cNvSpPr/>
          <p:nvPr/>
        </p:nvSpPr>
        <p:spPr>
          <a:xfrm>
            <a:off x="6279950" y="228950"/>
            <a:ext cx="2084100" cy="72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int a</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2099" name="Google Shape;2099;p107"/>
          <p:cNvSpPr txBox="1"/>
          <p:nvPr/>
        </p:nvSpPr>
        <p:spPr>
          <a:xfrm>
            <a:off x="5401975" y="68226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0xff999995</a:t>
            </a:r>
            <a:endParaRPr sz="900">
              <a:solidFill>
                <a:schemeClr val="accent6"/>
              </a:solidFill>
            </a:endParaRPr>
          </a:p>
        </p:txBody>
      </p:sp>
      <p:sp>
        <p:nvSpPr>
          <p:cNvPr id="2100" name="Google Shape;2100;p107"/>
          <p:cNvSpPr txBox="1"/>
          <p:nvPr/>
        </p:nvSpPr>
        <p:spPr>
          <a:xfrm>
            <a:off x="5401975" y="1108350"/>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0xff999991</a:t>
            </a:r>
            <a:endParaRPr sz="900">
              <a:solidFill>
                <a:schemeClr val="accent6"/>
              </a:solidFill>
            </a:endParaRPr>
          </a:p>
        </p:txBody>
      </p:sp>
      <p:sp>
        <p:nvSpPr>
          <p:cNvPr id="2101" name="Google Shape;2101;p107"/>
          <p:cNvSpPr txBox="1"/>
          <p:nvPr/>
        </p:nvSpPr>
        <p:spPr>
          <a:xfrm>
            <a:off x="7448100" y="656325"/>
            <a:ext cx="808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function</a:t>
            </a:r>
            <a:endParaRPr sz="1300">
              <a:solidFill>
                <a:schemeClr val="accent6"/>
              </a:solidFill>
            </a:endParaRPr>
          </a:p>
        </p:txBody>
      </p:sp>
      <p:sp>
        <p:nvSpPr>
          <p:cNvPr id="2102" name="Google Shape;2102;p107"/>
          <p:cNvSpPr/>
          <p:nvPr/>
        </p:nvSpPr>
        <p:spPr>
          <a:xfrm>
            <a:off x="6270275" y="1998375"/>
            <a:ext cx="2084100" cy="7299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rPr lang="en">
                <a:solidFill>
                  <a:srgbClr val="9CDCFE"/>
                </a:solidFill>
              </a:rPr>
              <a:t>Text / code</a:t>
            </a:r>
            <a:endParaRPr>
              <a:solidFill>
                <a:schemeClr val="accent6"/>
              </a:solidFill>
            </a:endParaRPr>
          </a:p>
        </p:txBody>
      </p:sp>
      <p:sp>
        <p:nvSpPr>
          <p:cNvPr id="2103" name="Google Shape;2103;p107"/>
          <p:cNvSpPr/>
          <p:nvPr/>
        </p:nvSpPr>
        <p:spPr>
          <a:xfrm>
            <a:off x="6270275" y="1423825"/>
            <a:ext cx="20841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FFF12"/>
                </a:solidFill>
              </a:rPr>
              <a:t>Data (static)</a:t>
            </a:r>
            <a:endParaRPr>
              <a:solidFill>
                <a:srgbClr val="2FFF1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0" st="0"/>
                                            </p:txEl>
                                          </p:spTgt>
                                        </p:tgtEl>
                                        <p:attrNameLst>
                                          <p:attrName>style.visibility</p:attrName>
                                        </p:attrNameLst>
                                      </p:cBhvr>
                                      <p:to>
                                        <p:strVal val="visible"/>
                                      </p:to>
                                    </p:set>
                                    <p:animEffect filter="fade" transition="in">
                                      <p:cBhvr>
                                        <p:cTn dur="1000"/>
                                        <p:tgtEl>
                                          <p:spTgt spid="20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1" st="1"/>
                                            </p:txEl>
                                          </p:spTgt>
                                        </p:tgtEl>
                                        <p:attrNameLst>
                                          <p:attrName>style.visibility</p:attrName>
                                        </p:attrNameLst>
                                      </p:cBhvr>
                                      <p:to>
                                        <p:strVal val="visible"/>
                                      </p:to>
                                    </p:set>
                                    <p:animEffect filter="fade" transition="in">
                                      <p:cBhvr>
                                        <p:cTn dur="1000"/>
                                        <p:tgtEl>
                                          <p:spTgt spid="20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2" st="2"/>
                                            </p:txEl>
                                          </p:spTgt>
                                        </p:tgtEl>
                                        <p:attrNameLst>
                                          <p:attrName>style.visibility</p:attrName>
                                        </p:attrNameLst>
                                      </p:cBhvr>
                                      <p:to>
                                        <p:strVal val="visible"/>
                                      </p:to>
                                    </p:set>
                                    <p:animEffect filter="fade" transition="in">
                                      <p:cBhvr>
                                        <p:cTn dur="1000"/>
                                        <p:tgtEl>
                                          <p:spTgt spid="20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3" st="3"/>
                                            </p:txEl>
                                          </p:spTgt>
                                        </p:tgtEl>
                                        <p:attrNameLst>
                                          <p:attrName>style.visibility</p:attrName>
                                        </p:attrNameLst>
                                      </p:cBhvr>
                                      <p:to>
                                        <p:strVal val="visible"/>
                                      </p:to>
                                    </p:set>
                                    <p:animEffect filter="fade" transition="in">
                                      <p:cBhvr>
                                        <p:cTn dur="1000"/>
                                        <p:tgtEl>
                                          <p:spTgt spid="20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4" st="4"/>
                                            </p:txEl>
                                          </p:spTgt>
                                        </p:tgtEl>
                                        <p:attrNameLst>
                                          <p:attrName>style.visibility</p:attrName>
                                        </p:attrNameLst>
                                      </p:cBhvr>
                                      <p:to>
                                        <p:strVal val="visible"/>
                                      </p:to>
                                    </p:set>
                                    <p:animEffect filter="fade" transition="in">
                                      <p:cBhvr>
                                        <p:cTn dur="1000"/>
                                        <p:tgtEl>
                                          <p:spTgt spid="20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xEl>
                                              <p:pRg end="5" st="5"/>
                                            </p:txEl>
                                          </p:spTgt>
                                        </p:tgtEl>
                                        <p:attrNameLst>
                                          <p:attrName>style.visibility</p:attrName>
                                        </p:attrNameLst>
                                      </p:cBhvr>
                                      <p:to>
                                        <p:strVal val="visible"/>
                                      </p:to>
                                    </p:set>
                                    <p:animEffect filter="fade" transition="in">
                                      <p:cBhvr>
                                        <p:cTn dur="1000"/>
                                        <p:tgtEl>
                                          <p:spTgt spid="20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08"/>
          <p:cNvSpPr txBox="1"/>
          <p:nvPr>
            <p:ph type="title"/>
          </p:nvPr>
        </p:nvSpPr>
        <p:spPr>
          <a:xfrm>
            <a:off x="256300" y="36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2109" name="Google Shape;2109;p108"/>
          <p:cNvPicPr preferRelativeResize="0"/>
          <p:nvPr/>
        </p:nvPicPr>
        <p:blipFill>
          <a:blip r:embed="rId3">
            <a:alphaModFix/>
          </a:blip>
          <a:stretch>
            <a:fillRect/>
          </a:stretch>
        </p:blipFill>
        <p:spPr>
          <a:xfrm>
            <a:off x="256300" y="1422713"/>
            <a:ext cx="3447125" cy="2298075"/>
          </a:xfrm>
          <a:prstGeom prst="rect">
            <a:avLst/>
          </a:prstGeom>
          <a:noFill/>
          <a:ln>
            <a:noFill/>
          </a:ln>
        </p:spPr>
      </p:pic>
      <p:cxnSp>
        <p:nvCxnSpPr>
          <p:cNvPr id="2110" name="Google Shape;2110;p108"/>
          <p:cNvCxnSpPr/>
          <p:nvPr/>
        </p:nvCxnSpPr>
        <p:spPr>
          <a:xfrm>
            <a:off x="3932050" y="2388300"/>
            <a:ext cx="1149300" cy="0"/>
          </a:xfrm>
          <a:prstGeom prst="straightConnector1">
            <a:avLst/>
          </a:prstGeom>
          <a:noFill/>
          <a:ln cap="flat" cmpd="sng" w="9525">
            <a:solidFill>
              <a:schemeClr val="accent2"/>
            </a:solidFill>
            <a:prstDash val="solid"/>
            <a:round/>
            <a:headEnd len="med" w="med" type="none"/>
            <a:tailEnd len="med" w="med" type="triangle"/>
          </a:ln>
        </p:spPr>
      </p:cxnSp>
      <p:pic>
        <p:nvPicPr>
          <p:cNvPr id="2111" name="Google Shape;2111;p108"/>
          <p:cNvPicPr preferRelativeResize="0"/>
          <p:nvPr/>
        </p:nvPicPr>
        <p:blipFill rotWithShape="1">
          <a:blip r:embed="rId4">
            <a:alphaModFix/>
          </a:blip>
          <a:srcRect b="0" l="0" r="0" t="4278"/>
          <a:stretch/>
        </p:blipFill>
        <p:spPr>
          <a:xfrm>
            <a:off x="5351625" y="1595650"/>
            <a:ext cx="3546825" cy="1585301"/>
          </a:xfrm>
          <a:prstGeom prst="rect">
            <a:avLst/>
          </a:prstGeom>
          <a:noFill/>
          <a:ln>
            <a:noFill/>
          </a:ln>
        </p:spPr>
      </p:pic>
      <p:sp>
        <p:nvSpPr>
          <p:cNvPr id="2112" name="Google Shape;2112;p108"/>
          <p:cNvSpPr txBox="1"/>
          <p:nvPr/>
        </p:nvSpPr>
        <p:spPr>
          <a:xfrm>
            <a:off x="7460150" y="2249225"/>
            <a:ext cx="345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09"/>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 a process</a:t>
            </a:r>
            <a:endParaRPr/>
          </a:p>
        </p:txBody>
      </p:sp>
      <p:sp>
        <p:nvSpPr>
          <p:cNvPr id="2118" name="Google Shape;2118;p109"/>
          <p:cNvSpPr/>
          <p:nvPr/>
        </p:nvSpPr>
        <p:spPr>
          <a:xfrm>
            <a:off x="1240250" y="572325"/>
            <a:ext cx="23865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9" name="Google Shape;2119;p109"/>
          <p:cNvSpPr txBox="1"/>
          <p:nvPr/>
        </p:nvSpPr>
        <p:spPr>
          <a:xfrm>
            <a:off x="760690" y="411064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680</a:t>
            </a:r>
            <a:endParaRPr sz="900">
              <a:solidFill>
                <a:schemeClr val="accent6"/>
              </a:solidFill>
            </a:endParaRPr>
          </a:p>
        </p:txBody>
      </p:sp>
      <p:sp>
        <p:nvSpPr>
          <p:cNvPr id="2120" name="Google Shape;2120;p109"/>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121" name="Google Shape;2121;p109"/>
          <p:cNvSpPr txBox="1"/>
          <p:nvPr/>
        </p:nvSpPr>
        <p:spPr>
          <a:xfrm>
            <a:off x="236125" y="4643550"/>
            <a:ext cx="45543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Program is started, a process is created, code loaded in the code section, data section filled with the global variables  </a:t>
            </a:r>
            <a:endParaRPr i="1" sz="1100">
              <a:solidFill>
                <a:schemeClr val="lt2"/>
              </a:solidFill>
            </a:endParaRPr>
          </a:p>
        </p:txBody>
      </p:sp>
      <p:sp>
        <p:nvSpPr>
          <p:cNvPr id="2122" name="Google Shape;2122;p109"/>
          <p:cNvSpPr txBox="1"/>
          <p:nvPr/>
        </p:nvSpPr>
        <p:spPr>
          <a:xfrm>
            <a:off x="760690" y="3014217"/>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123" name="Google Shape;2123;p109"/>
          <p:cNvSpPr txBox="1"/>
          <p:nvPr/>
        </p:nvSpPr>
        <p:spPr>
          <a:xfrm>
            <a:off x="760690" y="27067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708</a:t>
            </a:r>
            <a:endParaRPr sz="900">
              <a:solidFill>
                <a:schemeClr val="accent6"/>
              </a:solidFill>
            </a:endParaRPr>
          </a:p>
        </p:txBody>
      </p:sp>
      <p:sp>
        <p:nvSpPr>
          <p:cNvPr id="2124" name="Google Shape;2124;p109"/>
          <p:cNvSpPr txBox="1"/>
          <p:nvPr/>
        </p:nvSpPr>
        <p:spPr>
          <a:xfrm>
            <a:off x="760690" y="3320380"/>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700</a:t>
            </a:r>
            <a:endParaRPr sz="900">
              <a:solidFill>
                <a:schemeClr val="accent6"/>
              </a:solidFill>
            </a:endParaRPr>
          </a:p>
        </p:txBody>
      </p:sp>
      <p:sp>
        <p:nvSpPr>
          <p:cNvPr id="2125" name="Google Shape;2125;p109"/>
          <p:cNvSpPr/>
          <p:nvPr/>
        </p:nvSpPr>
        <p:spPr>
          <a:xfrm>
            <a:off x="1286650" y="3353000"/>
            <a:ext cx="2190600" cy="102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t/>
            </a:r>
            <a:endParaRPr>
              <a:solidFill>
                <a:schemeClr val="accent6"/>
              </a:solidFill>
            </a:endParaRPr>
          </a:p>
        </p:txBody>
      </p:sp>
      <p:sp>
        <p:nvSpPr>
          <p:cNvPr id="2126" name="Google Shape;2126;p109"/>
          <p:cNvSpPr/>
          <p:nvPr/>
        </p:nvSpPr>
        <p:spPr>
          <a:xfrm>
            <a:off x="1289730" y="2793575"/>
            <a:ext cx="21906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A=10</a:t>
            </a:r>
            <a:endParaRPr sz="1100">
              <a:solidFill>
                <a:srgbClr val="2FFF12"/>
              </a:solidFill>
            </a:endParaRPr>
          </a:p>
          <a:p>
            <a:pPr indent="0" lvl="0" marL="0" rtl="0" algn="l">
              <a:spcBef>
                <a:spcPts val="0"/>
              </a:spcBef>
              <a:spcAft>
                <a:spcPts val="0"/>
              </a:spcAft>
              <a:buNone/>
            </a:pPr>
            <a:r>
              <a:rPr lang="en" sz="1100">
                <a:solidFill>
                  <a:srgbClr val="2FFF12"/>
                </a:solidFill>
              </a:rPr>
              <a:t>B=20</a:t>
            </a:r>
            <a:endParaRPr sz="1100">
              <a:solidFill>
                <a:srgbClr val="2FFF12"/>
              </a:solidFill>
            </a:endParaRPr>
          </a:p>
        </p:txBody>
      </p:sp>
      <p:sp>
        <p:nvSpPr>
          <p:cNvPr id="2127" name="Google Shape;2127;p109"/>
          <p:cNvSpPr txBox="1"/>
          <p:nvPr/>
        </p:nvSpPr>
        <p:spPr>
          <a:xfrm>
            <a:off x="665175" y="5298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2128" name="Google Shape;2128;p109"/>
          <p:cNvSpPr/>
          <p:nvPr/>
        </p:nvSpPr>
        <p:spPr>
          <a:xfrm>
            <a:off x="3918825" y="602575"/>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9" name="Google Shape;2129;p109"/>
          <p:cNvSpPr/>
          <p:nvPr/>
        </p:nvSpPr>
        <p:spPr>
          <a:xfrm>
            <a:off x="3976150"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680</a:t>
            </a:r>
            <a:endParaRPr b="1" sz="800"/>
          </a:p>
        </p:txBody>
      </p:sp>
      <p:sp>
        <p:nvSpPr>
          <p:cNvPr id="2130" name="Google Shape;2130;p109"/>
          <p:cNvSpPr txBox="1"/>
          <p:nvPr/>
        </p:nvSpPr>
        <p:spPr>
          <a:xfrm>
            <a:off x="4096075" y="123042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131" name="Google Shape;2131;p109"/>
          <p:cNvSpPr txBox="1"/>
          <p:nvPr/>
        </p:nvSpPr>
        <p:spPr>
          <a:xfrm>
            <a:off x="4868700" y="12044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132" name="Google Shape;2132;p109"/>
          <p:cNvSpPr txBox="1"/>
          <p:nvPr/>
        </p:nvSpPr>
        <p:spPr>
          <a:xfrm>
            <a:off x="5586850" y="120893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133" name="Google Shape;2133;p109"/>
          <p:cNvSpPr txBox="1"/>
          <p:nvPr/>
        </p:nvSpPr>
        <p:spPr>
          <a:xfrm>
            <a:off x="4115490" y="5224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134" name="Google Shape;2134;p109"/>
          <p:cNvSpPr txBox="1"/>
          <p:nvPr/>
        </p:nvSpPr>
        <p:spPr>
          <a:xfrm>
            <a:off x="4814227"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135" name="Google Shape;2135;p109"/>
          <p:cNvSpPr txBox="1"/>
          <p:nvPr/>
        </p:nvSpPr>
        <p:spPr>
          <a:xfrm>
            <a:off x="5577165"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136" name="Google Shape;2136;p109"/>
          <p:cNvSpPr/>
          <p:nvPr/>
        </p:nvSpPr>
        <p:spPr>
          <a:xfrm>
            <a:off x="470810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137" name="Google Shape;2137;p109"/>
          <p:cNvSpPr/>
          <p:nvPr/>
        </p:nvSpPr>
        <p:spPr>
          <a:xfrm>
            <a:off x="543782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138" name="Google Shape;2138;p109"/>
          <p:cNvSpPr/>
          <p:nvPr/>
        </p:nvSpPr>
        <p:spPr>
          <a:xfrm>
            <a:off x="3944050"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139" name="Google Shape;2139;p109"/>
          <p:cNvSpPr/>
          <p:nvPr/>
        </p:nvSpPr>
        <p:spPr>
          <a:xfrm>
            <a:off x="467600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140" name="Google Shape;2140;p109"/>
          <p:cNvSpPr/>
          <p:nvPr/>
        </p:nvSpPr>
        <p:spPr>
          <a:xfrm>
            <a:off x="540572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141" name="Google Shape;2141;p109"/>
          <p:cNvSpPr txBox="1"/>
          <p:nvPr/>
        </p:nvSpPr>
        <p:spPr>
          <a:xfrm>
            <a:off x="4096075" y="195497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142" name="Google Shape;2142;p109"/>
          <p:cNvSpPr/>
          <p:nvPr/>
        </p:nvSpPr>
        <p:spPr>
          <a:xfrm>
            <a:off x="3944050" y="225092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2143" name="Google Shape;2143;p109"/>
          <p:cNvCxnSpPr/>
          <p:nvPr/>
        </p:nvCxnSpPr>
        <p:spPr>
          <a:xfrm flipH="1" rot="10800000">
            <a:off x="465500" y="753288"/>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144" name="Google Shape;2144;p109"/>
          <p:cNvSpPr txBox="1"/>
          <p:nvPr/>
        </p:nvSpPr>
        <p:spPr>
          <a:xfrm>
            <a:off x="196004" y="56910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145" name="Google Shape;2145;p109"/>
          <p:cNvSpPr/>
          <p:nvPr/>
        </p:nvSpPr>
        <p:spPr>
          <a:xfrm>
            <a:off x="1303724" y="597450"/>
            <a:ext cx="22494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p:txBody>
      </p:sp>
      <p:sp>
        <p:nvSpPr>
          <p:cNvPr id="2146" name="Google Shape;2146;p109"/>
          <p:cNvSpPr txBox="1"/>
          <p:nvPr/>
        </p:nvSpPr>
        <p:spPr>
          <a:xfrm>
            <a:off x="313073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cxnSp>
        <p:nvCxnSpPr>
          <p:cNvPr id="2147" name="Google Shape;2147;p109"/>
          <p:cNvCxnSpPr/>
          <p:nvPr/>
        </p:nvCxnSpPr>
        <p:spPr>
          <a:xfrm flipH="1" rot="10800000">
            <a:off x="496275" y="70661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148" name="Google Shape;2148;p109"/>
          <p:cNvSpPr txBox="1"/>
          <p:nvPr/>
        </p:nvSpPr>
        <p:spPr>
          <a:xfrm>
            <a:off x="226779" y="5224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bp</a:t>
            </a:r>
            <a:endParaRPr sz="900">
              <a:solidFill>
                <a:schemeClr val="accent4"/>
              </a:solidFill>
            </a:endParaRPr>
          </a:p>
        </p:txBody>
      </p:sp>
      <p:pic>
        <p:nvPicPr>
          <p:cNvPr id="2149" name="Google Shape;2149;p109"/>
          <p:cNvPicPr preferRelativeResize="0"/>
          <p:nvPr/>
        </p:nvPicPr>
        <p:blipFill rotWithShape="1">
          <a:blip r:embed="rId3">
            <a:alphaModFix/>
          </a:blip>
          <a:srcRect b="0" l="0" r="0" t="4278"/>
          <a:stretch/>
        </p:blipFill>
        <p:spPr>
          <a:xfrm>
            <a:off x="1303725" y="3375275"/>
            <a:ext cx="2129899" cy="979050"/>
          </a:xfrm>
          <a:prstGeom prst="rect">
            <a:avLst/>
          </a:prstGeom>
          <a:noFill/>
          <a:ln>
            <a:noFill/>
          </a:ln>
        </p:spPr>
      </p:pic>
      <p:cxnSp>
        <p:nvCxnSpPr>
          <p:cNvPr id="2150" name="Google Shape;2150;p109"/>
          <p:cNvCxnSpPr/>
          <p:nvPr/>
        </p:nvCxnSpPr>
        <p:spPr>
          <a:xfrm flipH="1" rot="10800000">
            <a:off x="505625" y="4294838"/>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151" name="Google Shape;2151;p109"/>
          <p:cNvSpPr txBox="1"/>
          <p:nvPr/>
        </p:nvSpPr>
        <p:spPr>
          <a:xfrm>
            <a:off x="236129" y="4110650"/>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cxnSp>
        <p:nvCxnSpPr>
          <p:cNvPr id="2152" name="Google Shape;2152;p109"/>
          <p:cNvCxnSpPr/>
          <p:nvPr/>
        </p:nvCxnSpPr>
        <p:spPr>
          <a:xfrm flipH="1" rot="10800000">
            <a:off x="456975" y="287927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153" name="Google Shape;2153;p109"/>
          <p:cNvSpPr txBox="1"/>
          <p:nvPr/>
        </p:nvSpPr>
        <p:spPr>
          <a:xfrm>
            <a:off x="1" y="2695100"/>
            <a:ext cx="5538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#DATA</a:t>
            </a:r>
            <a:endParaRPr sz="900">
              <a:solidFill>
                <a:schemeClr val="accent6"/>
              </a:solidFill>
            </a:endParaRPr>
          </a:p>
        </p:txBody>
      </p:sp>
      <p:sp>
        <p:nvSpPr>
          <p:cNvPr id="2154" name="Google Shape;2154;p109"/>
          <p:cNvSpPr txBox="1"/>
          <p:nvPr/>
        </p:nvSpPr>
        <p:spPr>
          <a:xfrm>
            <a:off x="2532800" y="3679350"/>
            <a:ext cx="345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10"/>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 A</a:t>
            </a:r>
            <a:endParaRPr/>
          </a:p>
        </p:txBody>
      </p:sp>
      <p:sp>
        <p:nvSpPr>
          <p:cNvPr id="2160" name="Google Shape;2160;p110"/>
          <p:cNvSpPr/>
          <p:nvPr/>
        </p:nvSpPr>
        <p:spPr>
          <a:xfrm>
            <a:off x="1240250" y="572325"/>
            <a:ext cx="23865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1" name="Google Shape;2161;p110"/>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162" name="Google Shape;2162;p110"/>
          <p:cNvSpPr txBox="1"/>
          <p:nvPr/>
        </p:nvSpPr>
        <p:spPr>
          <a:xfrm>
            <a:off x="236125" y="4643550"/>
            <a:ext cx="45543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To load global A, we need to reference the start of the data section + 0 where A is, put it in r0</a:t>
            </a:r>
            <a:endParaRPr i="1" sz="1100">
              <a:solidFill>
                <a:schemeClr val="lt2"/>
              </a:solidFill>
            </a:endParaRPr>
          </a:p>
        </p:txBody>
      </p:sp>
      <p:sp>
        <p:nvSpPr>
          <p:cNvPr id="2163" name="Google Shape;2163;p110"/>
          <p:cNvSpPr txBox="1"/>
          <p:nvPr/>
        </p:nvSpPr>
        <p:spPr>
          <a:xfrm>
            <a:off x="760690" y="3014217"/>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164" name="Google Shape;2164;p110"/>
          <p:cNvSpPr txBox="1"/>
          <p:nvPr/>
        </p:nvSpPr>
        <p:spPr>
          <a:xfrm>
            <a:off x="760690" y="27067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708</a:t>
            </a:r>
            <a:endParaRPr sz="900">
              <a:solidFill>
                <a:schemeClr val="accent6"/>
              </a:solidFill>
            </a:endParaRPr>
          </a:p>
        </p:txBody>
      </p:sp>
      <p:sp>
        <p:nvSpPr>
          <p:cNvPr id="2165" name="Google Shape;2165;p110"/>
          <p:cNvSpPr/>
          <p:nvPr/>
        </p:nvSpPr>
        <p:spPr>
          <a:xfrm>
            <a:off x="1286650" y="3353000"/>
            <a:ext cx="2190600" cy="102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t/>
            </a:r>
            <a:endParaRPr>
              <a:solidFill>
                <a:schemeClr val="accent6"/>
              </a:solidFill>
            </a:endParaRPr>
          </a:p>
        </p:txBody>
      </p:sp>
      <p:sp>
        <p:nvSpPr>
          <p:cNvPr id="2166" name="Google Shape;2166;p110"/>
          <p:cNvSpPr/>
          <p:nvPr/>
        </p:nvSpPr>
        <p:spPr>
          <a:xfrm>
            <a:off x="1289730" y="2793575"/>
            <a:ext cx="21906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DF3079"/>
                </a:solidFill>
              </a:rPr>
              <a:t>A=10</a:t>
            </a:r>
            <a:endParaRPr sz="1100">
              <a:solidFill>
                <a:srgbClr val="DF3079"/>
              </a:solidFill>
            </a:endParaRPr>
          </a:p>
          <a:p>
            <a:pPr indent="0" lvl="0" marL="0" rtl="0" algn="l">
              <a:spcBef>
                <a:spcPts val="0"/>
              </a:spcBef>
              <a:spcAft>
                <a:spcPts val="0"/>
              </a:spcAft>
              <a:buNone/>
            </a:pPr>
            <a:r>
              <a:rPr lang="en" sz="1100">
                <a:solidFill>
                  <a:srgbClr val="2FFF12"/>
                </a:solidFill>
              </a:rPr>
              <a:t>B=20</a:t>
            </a:r>
            <a:endParaRPr sz="1100">
              <a:solidFill>
                <a:srgbClr val="2FFF12"/>
              </a:solidFill>
            </a:endParaRPr>
          </a:p>
        </p:txBody>
      </p:sp>
      <p:sp>
        <p:nvSpPr>
          <p:cNvPr id="2167" name="Google Shape;2167;p110"/>
          <p:cNvSpPr txBox="1"/>
          <p:nvPr/>
        </p:nvSpPr>
        <p:spPr>
          <a:xfrm>
            <a:off x="665175" y="5298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sp>
        <p:nvSpPr>
          <p:cNvPr id="2168" name="Google Shape;2168;p110"/>
          <p:cNvSpPr/>
          <p:nvPr/>
        </p:nvSpPr>
        <p:spPr>
          <a:xfrm>
            <a:off x="3918825" y="602575"/>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9" name="Google Shape;2169;p110"/>
          <p:cNvSpPr/>
          <p:nvPr/>
        </p:nvSpPr>
        <p:spPr>
          <a:xfrm>
            <a:off x="3976150"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688</a:t>
            </a:r>
            <a:endParaRPr b="1" sz="800"/>
          </a:p>
        </p:txBody>
      </p:sp>
      <p:sp>
        <p:nvSpPr>
          <p:cNvPr id="2170" name="Google Shape;2170;p110"/>
          <p:cNvSpPr txBox="1"/>
          <p:nvPr/>
        </p:nvSpPr>
        <p:spPr>
          <a:xfrm>
            <a:off x="4096075" y="123042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171" name="Google Shape;2171;p110"/>
          <p:cNvSpPr txBox="1"/>
          <p:nvPr/>
        </p:nvSpPr>
        <p:spPr>
          <a:xfrm>
            <a:off x="4868700" y="12044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172" name="Google Shape;2172;p110"/>
          <p:cNvSpPr txBox="1"/>
          <p:nvPr/>
        </p:nvSpPr>
        <p:spPr>
          <a:xfrm>
            <a:off x="5586850" y="120893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173" name="Google Shape;2173;p110"/>
          <p:cNvSpPr txBox="1"/>
          <p:nvPr/>
        </p:nvSpPr>
        <p:spPr>
          <a:xfrm>
            <a:off x="4115490" y="5224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174" name="Google Shape;2174;p110"/>
          <p:cNvSpPr txBox="1"/>
          <p:nvPr/>
        </p:nvSpPr>
        <p:spPr>
          <a:xfrm>
            <a:off x="4814227"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175" name="Google Shape;2175;p110"/>
          <p:cNvSpPr txBox="1"/>
          <p:nvPr/>
        </p:nvSpPr>
        <p:spPr>
          <a:xfrm>
            <a:off x="5577165"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176" name="Google Shape;2176;p110"/>
          <p:cNvSpPr/>
          <p:nvPr/>
        </p:nvSpPr>
        <p:spPr>
          <a:xfrm>
            <a:off x="470810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177" name="Google Shape;2177;p110"/>
          <p:cNvSpPr/>
          <p:nvPr/>
        </p:nvSpPr>
        <p:spPr>
          <a:xfrm>
            <a:off x="543782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1012</a:t>
            </a:r>
            <a:endParaRPr b="1" sz="800"/>
          </a:p>
        </p:txBody>
      </p:sp>
      <p:sp>
        <p:nvSpPr>
          <p:cNvPr id="2178" name="Google Shape;2178;p110"/>
          <p:cNvSpPr/>
          <p:nvPr/>
        </p:nvSpPr>
        <p:spPr>
          <a:xfrm>
            <a:off x="3944050"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a:t>
            </a:r>
            <a:endParaRPr b="1" sz="800"/>
          </a:p>
        </p:txBody>
      </p:sp>
      <p:sp>
        <p:nvSpPr>
          <p:cNvPr id="2179" name="Google Shape;2179;p110"/>
          <p:cNvSpPr/>
          <p:nvPr/>
        </p:nvSpPr>
        <p:spPr>
          <a:xfrm>
            <a:off x="467600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180" name="Google Shape;2180;p110"/>
          <p:cNvSpPr/>
          <p:nvPr/>
        </p:nvSpPr>
        <p:spPr>
          <a:xfrm>
            <a:off x="540572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181" name="Google Shape;2181;p110"/>
          <p:cNvSpPr txBox="1"/>
          <p:nvPr/>
        </p:nvSpPr>
        <p:spPr>
          <a:xfrm>
            <a:off x="4096075" y="195497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182" name="Google Shape;2182;p110"/>
          <p:cNvSpPr/>
          <p:nvPr/>
        </p:nvSpPr>
        <p:spPr>
          <a:xfrm>
            <a:off x="3944050" y="225092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cxnSp>
        <p:nvCxnSpPr>
          <p:cNvPr id="2183" name="Google Shape;2183;p110"/>
          <p:cNvCxnSpPr/>
          <p:nvPr/>
        </p:nvCxnSpPr>
        <p:spPr>
          <a:xfrm flipH="1" rot="10800000">
            <a:off x="465500" y="143216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184" name="Google Shape;2184;p110"/>
          <p:cNvSpPr txBox="1"/>
          <p:nvPr/>
        </p:nvSpPr>
        <p:spPr>
          <a:xfrm>
            <a:off x="196004" y="124797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185" name="Google Shape;2185;p110"/>
          <p:cNvSpPr txBox="1"/>
          <p:nvPr/>
        </p:nvSpPr>
        <p:spPr>
          <a:xfrm>
            <a:off x="665175" y="12364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2186" name="Google Shape;2186;p110"/>
          <p:cNvSpPr/>
          <p:nvPr/>
        </p:nvSpPr>
        <p:spPr>
          <a:xfrm>
            <a:off x="1303725" y="597450"/>
            <a:ext cx="2249400" cy="928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p:txBody>
      </p:sp>
      <p:sp>
        <p:nvSpPr>
          <p:cNvPr id="2187" name="Google Shape;2187;p110"/>
          <p:cNvSpPr txBox="1"/>
          <p:nvPr/>
        </p:nvSpPr>
        <p:spPr>
          <a:xfrm>
            <a:off x="3158384" y="120039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sp>
        <p:nvSpPr>
          <p:cNvPr id="2188" name="Google Shape;2188;p110"/>
          <p:cNvSpPr txBox="1"/>
          <p:nvPr/>
        </p:nvSpPr>
        <p:spPr>
          <a:xfrm>
            <a:off x="674475" y="74663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2189" name="Google Shape;2189;p110"/>
          <p:cNvSpPr txBox="1"/>
          <p:nvPr/>
        </p:nvSpPr>
        <p:spPr>
          <a:xfrm>
            <a:off x="672600" y="98445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cxnSp>
        <p:nvCxnSpPr>
          <p:cNvPr id="2190" name="Google Shape;2190;p110"/>
          <p:cNvCxnSpPr/>
          <p:nvPr/>
        </p:nvCxnSpPr>
        <p:spPr>
          <a:xfrm flipH="1" rot="10800000">
            <a:off x="496275" y="70661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191" name="Google Shape;2191;p110"/>
          <p:cNvSpPr txBox="1"/>
          <p:nvPr/>
        </p:nvSpPr>
        <p:spPr>
          <a:xfrm>
            <a:off x="226779" y="5224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pic>
        <p:nvPicPr>
          <p:cNvPr id="2192" name="Google Shape;2192;p110"/>
          <p:cNvPicPr preferRelativeResize="0"/>
          <p:nvPr/>
        </p:nvPicPr>
        <p:blipFill rotWithShape="1">
          <a:blip r:embed="rId3">
            <a:alphaModFix/>
          </a:blip>
          <a:srcRect b="0" l="0" r="0" t="4278"/>
          <a:stretch/>
        </p:blipFill>
        <p:spPr>
          <a:xfrm>
            <a:off x="1303725" y="3375275"/>
            <a:ext cx="2129899" cy="979050"/>
          </a:xfrm>
          <a:prstGeom prst="rect">
            <a:avLst/>
          </a:prstGeom>
          <a:noFill/>
          <a:ln>
            <a:noFill/>
          </a:ln>
        </p:spPr>
      </p:pic>
      <p:cxnSp>
        <p:nvCxnSpPr>
          <p:cNvPr id="2193" name="Google Shape;2193;p110"/>
          <p:cNvCxnSpPr/>
          <p:nvPr/>
        </p:nvCxnSpPr>
        <p:spPr>
          <a:xfrm flipH="1" rot="10800000">
            <a:off x="900470" y="3941579"/>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194" name="Google Shape;2194;p110"/>
          <p:cNvSpPr txBox="1"/>
          <p:nvPr/>
        </p:nvSpPr>
        <p:spPr>
          <a:xfrm>
            <a:off x="630974" y="3757392"/>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cxnSp>
        <p:nvCxnSpPr>
          <p:cNvPr id="2195" name="Google Shape;2195;p110"/>
          <p:cNvCxnSpPr/>
          <p:nvPr/>
        </p:nvCxnSpPr>
        <p:spPr>
          <a:xfrm flipH="1" rot="10800000">
            <a:off x="456975" y="287927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196" name="Google Shape;2196;p110"/>
          <p:cNvSpPr txBox="1"/>
          <p:nvPr/>
        </p:nvSpPr>
        <p:spPr>
          <a:xfrm>
            <a:off x="1" y="2695100"/>
            <a:ext cx="5538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#DATA</a:t>
            </a:r>
            <a:endParaRPr sz="900">
              <a:solidFill>
                <a:schemeClr val="accent6"/>
              </a:solidFill>
            </a:endParaRPr>
          </a:p>
        </p:txBody>
      </p:sp>
      <p:pic>
        <p:nvPicPr>
          <p:cNvPr id="2197" name="Google Shape;2197;p110"/>
          <p:cNvPicPr preferRelativeResize="0"/>
          <p:nvPr/>
        </p:nvPicPr>
        <p:blipFill rotWithShape="1">
          <a:blip r:embed="rId3">
            <a:alphaModFix/>
          </a:blip>
          <a:srcRect b="14904" l="0" r="0" t="64800"/>
          <a:stretch/>
        </p:blipFill>
        <p:spPr>
          <a:xfrm>
            <a:off x="4014950" y="3330475"/>
            <a:ext cx="2129899" cy="207575"/>
          </a:xfrm>
          <a:prstGeom prst="rect">
            <a:avLst/>
          </a:prstGeom>
          <a:noFill/>
          <a:ln>
            <a:noFill/>
          </a:ln>
        </p:spPr>
      </p:pic>
      <p:sp>
        <p:nvSpPr>
          <p:cNvPr id="2198" name="Google Shape;2198;p110"/>
          <p:cNvSpPr txBox="1"/>
          <p:nvPr/>
        </p:nvSpPr>
        <p:spPr>
          <a:xfrm>
            <a:off x="2532800" y="3679350"/>
            <a:ext cx="345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111"/>
          <p:cNvSpPr txBox="1"/>
          <p:nvPr>
            <p:ph type="title"/>
          </p:nvPr>
        </p:nvSpPr>
        <p:spPr>
          <a:xfrm>
            <a:off x="97100" y="14725"/>
            <a:ext cx="2435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 B</a:t>
            </a:r>
            <a:endParaRPr/>
          </a:p>
        </p:txBody>
      </p:sp>
      <p:sp>
        <p:nvSpPr>
          <p:cNvPr id="2204" name="Google Shape;2204;p111"/>
          <p:cNvSpPr/>
          <p:nvPr/>
        </p:nvSpPr>
        <p:spPr>
          <a:xfrm>
            <a:off x="1240250" y="572325"/>
            <a:ext cx="2386500" cy="387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5" name="Google Shape;2205;p111"/>
          <p:cNvSpPr txBox="1"/>
          <p:nvPr/>
        </p:nvSpPr>
        <p:spPr>
          <a:xfrm>
            <a:off x="806940" y="35084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accent6"/>
              </a:solidFill>
            </a:endParaRPr>
          </a:p>
        </p:txBody>
      </p:sp>
      <p:sp>
        <p:nvSpPr>
          <p:cNvPr id="2206" name="Google Shape;2206;p111"/>
          <p:cNvSpPr txBox="1"/>
          <p:nvPr/>
        </p:nvSpPr>
        <p:spPr>
          <a:xfrm>
            <a:off x="236125" y="4643550"/>
            <a:ext cx="45543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lt2"/>
                </a:solidFill>
              </a:rPr>
              <a:t>To load global B, we need to reference the start of the data section - 4 where B is, put it in r1</a:t>
            </a:r>
            <a:endParaRPr i="1" sz="1100">
              <a:solidFill>
                <a:schemeClr val="lt2"/>
              </a:solidFill>
            </a:endParaRPr>
          </a:p>
        </p:txBody>
      </p:sp>
      <p:sp>
        <p:nvSpPr>
          <p:cNvPr id="2207" name="Google Shape;2207;p111"/>
          <p:cNvSpPr txBox="1"/>
          <p:nvPr/>
        </p:nvSpPr>
        <p:spPr>
          <a:xfrm>
            <a:off x="760690" y="3014217"/>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704</a:t>
            </a:r>
            <a:endParaRPr sz="900">
              <a:solidFill>
                <a:schemeClr val="accent6"/>
              </a:solidFill>
            </a:endParaRPr>
          </a:p>
        </p:txBody>
      </p:sp>
      <p:sp>
        <p:nvSpPr>
          <p:cNvPr id="2208" name="Google Shape;2208;p111"/>
          <p:cNvSpPr txBox="1"/>
          <p:nvPr/>
        </p:nvSpPr>
        <p:spPr>
          <a:xfrm>
            <a:off x="760690" y="270676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708</a:t>
            </a:r>
            <a:endParaRPr sz="900">
              <a:solidFill>
                <a:schemeClr val="accent6"/>
              </a:solidFill>
            </a:endParaRPr>
          </a:p>
        </p:txBody>
      </p:sp>
      <p:sp>
        <p:nvSpPr>
          <p:cNvPr id="2209" name="Google Shape;2209;p111"/>
          <p:cNvSpPr/>
          <p:nvPr/>
        </p:nvSpPr>
        <p:spPr>
          <a:xfrm>
            <a:off x="1286650" y="3353000"/>
            <a:ext cx="2190600" cy="102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CDCFE"/>
              </a:solidFill>
            </a:endParaRPr>
          </a:p>
          <a:p>
            <a:pPr indent="0" lvl="0" marL="0" rtl="0" algn="ctr">
              <a:spcBef>
                <a:spcPts val="0"/>
              </a:spcBef>
              <a:spcAft>
                <a:spcPts val="0"/>
              </a:spcAft>
              <a:buNone/>
            </a:pPr>
            <a:r>
              <a:t/>
            </a:r>
            <a:endParaRPr>
              <a:solidFill>
                <a:schemeClr val="accent6"/>
              </a:solidFill>
            </a:endParaRPr>
          </a:p>
        </p:txBody>
      </p:sp>
      <p:sp>
        <p:nvSpPr>
          <p:cNvPr id="2210" name="Google Shape;2210;p111"/>
          <p:cNvSpPr/>
          <p:nvPr/>
        </p:nvSpPr>
        <p:spPr>
          <a:xfrm>
            <a:off x="1289730" y="2793575"/>
            <a:ext cx="2190600" cy="526800"/>
          </a:xfrm>
          <a:prstGeom prst="rect">
            <a:avLst/>
          </a:prstGeom>
          <a:noFill/>
          <a:ln cap="flat" cmpd="sng" w="9525">
            <a:solidFill>
              <a:srgbClr val="2FFF1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FFF12"/>
                </a:solidFill>
              </a:rPr>
              <a:t>A=10</a:t>
            </a:r>
            <a:endParaRPr sz="1100">
              <a:solidFill>
                <a:srgbClr val="2FFF12"/>
              </a:solidFill>
            </a:endParaRPr>
          </a:p>
          <a:p>
            <a:pPr indent="0" lvl="0" marL="0" rtl="0" algn="l">
              <a:spcBef>
                <a:spcPts val="0"/>
              </a:spcBef>
              <a:spcAft>
                <a:spcPts val="0"/>
              </a:spcAft>
              <a:buNone/>
            </a:pPr>
            <a:r>
              <a:rPr lang="en" sz="1100">
                <a:solidFill>
                  <a:srgbClr val="FF0000"/>
                </a:solidFill>
              </a:rPr>
              <a:t>B=20</a:t>
            </a:r>
            <a:endParaRPr sz="1100">
              <a:solidFill>
                <a:srgbClr val="FF0000"/>
              </a:solidFill>
            </a:endParaRPr>
          </a:p>
        </p:txBody>
      </p:sp>
      <p:sp>
        <p:nvSpPr>
          <p:cNvPr id="2211" name="Google Shape;2211;p111"/>
          <p:cNvSpPr/>
          <p:nvPr/>
        </p:nvSpPr>
        <p:spPr>
          <a:xfrm>
            <a:off x="3918825" y="602575"/>
            <a:ext cx="2249400" cy="38781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2" name="Google Shape;2212;p111"/>
          <p:cNvSpPr/>
          <p:nvPr/>
        </p:nvSpPr>
        <p:spPr>
          <a:xfrm>
            <a:off x="3976150"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692</a:t>
            </a:r>
            <a:endParaRPr b="1" sz="800"/>
          </a:p>
        </p:txBody>
      </p:sp>
      <p:sp>
        <p:nvSpPr>
          <p:cNvPr id="2213" name="Google Shape;2213;p111"/>
          <p:cNvSpPr txBox="1"/>
          <p:nvPr/>
        </p:nvSpPr>
        <p:spPr>
          <a:xfrm>
            <a:off x="4096075" y="123042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r0</a:t>
            </a:r>
            <a:endParaRPr b="1" sz="1100">
              <a:solidFill>
                <a:schemeClr val="accent6"/>
              </a:solidFill>
            </a:endParaRPr>
          </a:p>
        </p:txBody>
      </p:sp>
      <p:sp>
        <p:nvSpPr>
          <p:cNvPr id="2214" name="Google Shape;2214;p111"/>
          <p:cNvSpPr txBox="1"/>
          <p:nvPr/>
        </p:nvSpPr>
        <p:spPr>
          <a:xfrm>
            <a:off x="4868700" y="1204463"/>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r1</a:t>
            </a:r>
            <a:endParaRPr b="1" sz="1100">
              <a:solidFill>
                <a:schemeClr val="accent6"/>
              </a:solidFill>
            </a:endParaRPr>
          </a:p>
        </p:txBody>
      </p:sp>
      <p:sp>
        <p:nvSpPr>
          <p:cNvPr id="2215" name="Google Shape;2215;p111"/>
          <p:cNvSpPr txBox="1"/>
          <p:nvPr/>
        </p:nvSpPr>
        <p:spPr>
          <a:xfrm>
            <a:off x="5586850" y="1208938"/>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r2</a:t>
            </a:r>
            <a:endParaRPr b="1" sz="1100">
              <a:solidFill>
                <a:schemeClr val="accent6"/>
              </a:solidFill>
            </a:endParaRPr>
          </a:p>
        </p:txBody>
      </p:sp>
      <p:sp>
        <p:nvSpPr>
          <p:cNvPr id="2216" name="Google Shape;2216;p111"/>
          <p:cNvSpPr txBox="1"/>
          <p:nvPr/>
        </p:nvSpPr>
        <p:spPr>
          <a:xfrm>
            <a:off x="4115490" y="522415"/>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pc</a:t>
            </a:r>
            <a:endParaRPr b="1" sz="1100">
              <a:solidFill>
                <a:schemeClr val="accent6"/>
              </a:solidFill>
            </a:endParaRPr>
          </a:p>
        </p:txBody>
      </p:sp>
      <p:sp>
        <p:nvSpPr>
          <p:cNvPr id="2217" name="Google Shape;2217;p111"/>
          <p:cNvSpPr txBox="1"/>
          <p:nvPr/>
        </p:nvSpPr>
        <p:spPr>
          <a:xfrm>
            <a:off x="4814227"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bp</a:t>
            </a:r>
            <a:endParaRPr b="1" sz="1100">
              <a:solidFill>
                <a:schemeClr val="accent6"/>
              </a:solidFill>
            </a:endParaRPr>
          </a:p>
        </p:txBody>
      </p:sp>
      <p:sp>
        <p:nvSpPr>
          <p:cNvPr id="2218" name="Google Shape;2218;p111"/>
          <p:cNvSpPr txBox="1"/>
          <p:nvPr/>
        </p:nvSpPr>
        <p:spPr>
          <a:xfrm>
            <a:off x="5577165" y="543890"/>
            <a:ext cx="4224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sp</a:t>
            </a:r>
            <a:endParaRPr b="1" sz="1100">
              <a:solidFill>
                <a:schemeClr val="accent6"/>
              </a:solidFill>
            </a:endParaRPr>
          </a:p>
        </p:txBody>
      </p:sp>
      <p:sp>
        <p:nvSpPr>
          <p:cNvPr id="2219" name="Google Shape;2219;p111"/>
          <p:cNvSpPr/>
          <p:nvPr/>
        </p:nvSpPr>
        <p:spPr>
          <a:xfrm>
            <a:off x="470810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1024</a:t>
            </a:r>
            <a:endParaRPr b="1" sz="800"/>
          </a:p>
        </p:txBody>
      </p:sp>
      <p:sp>
        <p:nvSpPr>
          <p:cNvPr id="2220" name="Google Shape;2220;p111"/>
          <p:cNvSpPr/>
          <p:nvPr/>
        </p:nvSpPr>
        <p:spPr>
          <a:xfrm>
            <a:off x="5437825" y="8444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1012</a:t>
            </a:r>
            <a:endParaRPr b="1" sz="800"/>
          </a:p>
        </p:txBody>
      </p:sp>
      <p:sp>
        <p:nvSpPr>
          <p:cNvPr id="2221" name="Google Shape;2221;p111"/>
          <p:cNvSpPr/>
          <p:nvPr/>
        </p:nvSpPr>
        <p:spPr>
          <a:xfrm>
            <a:off x="3944050"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10</a:t>
            </a:r>
            <a:endParaRPr b="1" sz="800"/>
          </a:p>
        </p:txBody>
      </p:sp>
      <p:sp>
        <p:nvSpPr>
          <p:cNvPr id="2222" name="Google Shape;2222;p111"/>
          <p:cNvSpPr/>
          <p:nvPr/>
        </p:nvSpPr>
        <p:spPr>
          <a:xfrm>
            <a:off x="467600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a:t>
            </a:r>
            <a:endParaRPr b="1" sz="800"/>
          </a:p>
        </p:txBody>
      </p:sp>
      <p:sp>
        <p:nvSpPr>
          <p:cNvPr id="2223" name="Google Shape;2223;p111"/>
          <p:cNvSpPr/>
          <p:nvPr/>
        </p:nvSpPr>
        <p:spPr>
          <a:xfrm>
            <a:off x="5405725" y="152637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p>
        </p:txBody>
      </p:sp>
      <p:sp>
        <p:nvSpPr>
          <p:cNvPr id="2224" name="Google Shape;2224;p111"/>
          <p:cNvSpPr txBox="1"/>
          <p:nvPr/>
        </p:nvSpPr>
        <p:spPr>
          <a:xfrm>
            <a:off x="4096075" y="1954975"/>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accent6"/>
                </a:solidFill>
              </a:rPr>
              <a:t>r3</a:t>
            </a:r>
            <a:endParaRPr b="1" sz="1100">
              <a:solidFill>
                <a:schemeClr val="accent6"/>
              </a:solidFill>
            </a:endParaRPr>
          </a:p>
        </p:txBody>
      </p:sp>
      <p:sp>
        <p:nvSpPr>
          <p:cNvPr id="2225" name="Google Shape;2225;p111"/>
          <p:cNvSpPr/>
          <p:nvPr/>
        </p:nvSpPr>
        <p:spPr>
          <a:xfrm>
            <a:off x="3944050" y="2250925"/>
            <a:ext cx="701100" cy="360000"/>
          </a:xfrm>
          <a:prstGeom prst="pentagon">
            <a:avLst>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0</a:t>
            </a:r>
            <a:endParaRPr b="1" sz="800"/>
          </a:p>
        </p:txBody>
      </p:sp>
      <p:sp>
        <p:nvSpPr>
          <p:cNvPr id="2226" name="Google Shape;2226;p111"/>
          <p:cNvSpPr/>
          <p:nvPr/>
        </p:nvSpPr>
        <p:spPr>
          <a:xfrm>
            <a:off x="1303724" y="597450"/>
            <a:ext cx="2249400" cy="1044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6"/>
                </a:solidFill>
              </a:rPr>
              <a:t>bp=0 (4 bytes)</a:t>
            </a:r>
            <a:endParaRPr sz="1000">
              <a:solidFill>
                <a:schemeClr val="accent6"/>
              </a:solidFill>
            </a:endParaRPr>
          </a:p>
          <a:p>
            <a:pPr indent="0" lvl="0" marL="0" rtl="0" algn="l">
              <a:lnSpc>
                <a:spcPct val="115000"/>
              </a:lnSpc>
              <a:spcBef>
                <a:spcPts val="0"/>
              </a:spcBef>
              <a:spcAft>
                <a:spcPts val="0"/>
              </a:spcAft>
              <a:buNone/>
            </a:pPr>
            <a:r>
              <a:rPr lang="en" sz="1000">
                <a:solidFill>
                  <a:schemeClr val="accent6"/>
                </a:solidFill>
              </a:rPr>
              <a:t>lr=0  (4 bytes)</a:t>
            </a:r>
            <a:endParaRPr sz="1000">
              <a:solidFill>
                <a:schemeClr val="accent6"/>
              </a:solidFill>
            </a:endParaRPr>
          </a:p>
        </p:txBody>
      </p:sp>
      <p:sp>
        <p:nvSpPr>
          <p:cNvPr id="2227" name="Google Shape;2227;p111"/>
          <p:cNvSpPr txBox="1"/>
          <p:nvPr/>
        </p:nvSpPr>
        <p:spPr>
          <a:xfrm>
            <a:off x="3130734" y="1371440"/>
            <a:ext cx="422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accent6"/>
                </a:solidFill>
              </a:rPr>
              <a:t>main</a:t>
            </a:r>
            <a:endParaRPr sz="700">
              <a:solidFill>
                <a:schemeClr val="accent6"/>
              </a:solidFill>
            </a:endParaRPr>
          </a:p>
        </p:txBody>
      </p:sp>
      <p:pic>
        <p:nvPicPr>
          <p:cNvPr id="2228" name="Google Shape;2228;p111"/>
          <p:cNvPicPr preferRelativeResize="0"/>
          <p:nvPr/>
        </p:nvPicPr>
        <p:blipFill rotWithShape="1">
          <a:blip r:embed="rId3">
            <a:alphaModFix/>
          </a:blip>
          <a:srcRect b="0" l="0" r="0" t="4278"/>
          <a:stretch/>
        </p:blipFill>
        <p:spPr>
          <a:xfrm>
            <a:off x="1303725" y="3375275"/>
            <a:ext cx="2129899" cy="979050"/>
          </a:xfrm>
          <a:prstGeom prst="rect">
            <a:avLst/>
          </a:prstGeom>
          <a:noFill/>
          <a:ln>
            <a:noFill/>
          </a:ln>
        </p:spPr>
      </p:pic>
      <p:cxnSp>
        <p:nvCxnSpPr>
          <p:cNvPr id="2229" name="Google Shape;2229;p111"/>
          <p:cNvCxnSpPr/>
          <p:nvPr/>
        </p:nvCxnSpPr>
        <p:spPr>
          <a:xfrm flipH="1" rot="10800000">
            <a:off x="900470" y="3782257"/>
            <a:ext cx="254400" cy="11100"/>
          </a:xfrm>
          <a:prstGeom prst="straightConnector1">
            <a:avLst/>
          </a:prstGeom>
          <a:noFill/>
          <a:ln cap="flat" cmpd="sng" w="9525">
            <a:solidFill>
              <a:srgbClr val="DF3079"/>
            </a:solidFill>
            <a:prstDash val="solid"/>
            <a:round/>
            <a:headEnd len="med" w="med" type="none"/>
            <a:tailEnd len="med" w="med" type="triangle"/>
          </a:ln>
        </p:spPr>
      </p:cxnSp>
      <p:sp>
        <p:nvSpPr>
          <p:cNvPr id="2230" name="Google Shape;2230;p111"/>
          <p:cNvSpPr txBox="1"/>
          <p:nvPr/>
        </p:nvSpPr>
        <p:spPr>
          <a:xfrm>
            <a:off x="630974" y="3598069"/>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F3079"/>
                </a:solidFill>
              </a:rPr>
              <a:t>pc</a:t>
            </a:r>
            <a:endParaRPr sz="900">
              <a:solidFill>
                <a:srgbClr val="DF3079"/>
              </a:solidFill>
            </a:endParaRPr>
          </a:p>
        </p:txBody>
      </p:sp>
      <p:cxnSp>
        <p:nvCxnSpPr>
          <p:cNvPr id="2231" name="Google Shape;2231;p111"/>
          <p:cNvCxnSpPr/>
          <p:nvPr/>
        </p:nvCxnSpPr>
        <p:spPr>
          <a:xfrm flipH="1" rot="10800000">
            <a:off x="456975" y="287927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232" name="Google Shape;2232;p111"/>
          <p:cNvSpPr txBox="1"/>
          <p:nvPr/>
        </p:nvSpPr>
        <p:spPr>
          <a:xfrm>
            <a:off x="1" y="2695100"/>
            <a:ext cx="5538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#DATA</a:t>
            </a:r>
            <a:endParaRPr sz="900">
              <a:solidFill>
                <a:schemeClr val="accent6"/>
              </a:solidFill>
            </a:endParaRPr>
          </a:p>
        </p:txBody>
      </p:sp>
      <p:pic>
        <p:nvPicPr>
          <p:cNvPr id="2233" name="Google Shape;2233;p111"/>
          <p:cNvPicPr preferRelativeResize="0"/>
          <p:nvPr/>
        </p:nvPicPr>
        <p:blipFill rotWithShape="1">
          <a:blip r:embed="rId3">
            <a:alphaModFix/>
          </a:blip>
          <a:srcRect b="30474" l="0" r="0" t="49230"/>
          <a:stretch/>
        </p:blipFill>
        <p:spPr>
          <a:xfrm>
            <a:off x="4014950" y="3330475"/>
            <a:ext cx="2129899" cy="207575"/>
          </a:xfrm>
          <a:prstGeom prst="rect">
            <a:avLst/>
          </a:prstGeom>
          <a:noFill/>
          <a:ln>
            <a:noFill/>
          </a:ln>
        </p:spPr>
      </p:pic>
      <p:sp>
        <p:nvSpPr>
          <p:cNvPr id="2234" name="Google Shape;2234;p111"/>
          <p:cNvSpPr txBox="1"/>
          <p:nvPr/>
        </p:nvSpPr>
        <p:spPr>
          <a:xfrm>
            <a:off x="665175" y="529833"/>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1024</a:t>
            </a:r>
            <a:endParaRPr sz="900">
              <a:solidFill>
                <a:schemeClr val="accent6"/>
              </a:solidFill>
            </a:endParaRPr>
          </a:p>
        </p:txBody>
      </p:sp>
      <p:cxnSp>
        <p:nvCxnSpPr>
          <p:cNvPr id="2235" name="Google Shape;2235;p111"/>
          <p:cNvCxnSpPr/>
          <p:nvPr/>
        </p:nvCxnSpPr>
        <p:spPr>
          <a:xfrm flipH="1" rot="10800000">
            <a:off x="465500" y="1432165"/>
            <a:ext cx="254400" cy="11100"/>
          </a:xfrm>
          <a:prstGeom prst="straightConnector1">
            <a:avLst/>
          </a:prstGeom>
          <a:noFill/>
          <a:ln cap="flat" cmpd="sng" w="9525">
            <a:solidFill>
              <a:schemeClr val="accent6"/>
            </a:solidFill>
            <a:prstDash val="solid"/>
            <a:round/>
            <a:headEnd len="med" w="med" type="none"/>
            <a:tailEnd len="med" w="med" type="triangle"/>
          </a:ln>
        </p:spPr>
      </p:cxnSp>
      <p:sp>
        <p:nvSpPr>
          <p:cNvPr id="2236" name="Google Shape;2236;p111"/>
          <p:cNvSpPr txBox="1"/>
          <p:nvPr/>
        </p:nvSpPr>
        <p:spPr>
          <a:xfrm>
            <a:off x="196004" y="1247977"/>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sp</a:t>
            </a:r>
            <a:endParaRPr sz="900">
              <a:solidFill>
                <a:schemeClr val="accent6"/>
              </a:solidFill>
            </a:endParaRPr>
          </a:p>
        </p:txBody>
      </p:sp>
      <p:sp>
        <p:nvSpPr>
          <p:cNvPr id="2237" name="Google Shape;2237;p111"/>
          <p:cNvSpPr txBox="1"/>
          <p:nvPr/>
        </p:nvSpPr>
        <p:spPr>
          <a:xfrm>
            <a:off x="665175" y="1236425"/>
            <a:ext cx="761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1012</a:t>
            </a:r>
            <a:endParaRPr sz="900">
              <a:solidFill>
                <a:schemeClr val="accent6"/>
              </a:solidFill>
            </a:endParaRPr>
          </a:p>
        </p:txBody>
      </p:sp>
      <p:sp>
        <p:nvSpPr>
          <p:cNvPr id="2238" name="Google Shape;2238;p111"/>
          <p:cNvSpPr txBox="1"/>
          <p:nvPr/>
        </p:nvSpPr>
        <p:spPr>
          <a:xfrm>
            <a:off x="674475" y="746633"/>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1020</a:t>
            </a:r>
            <a:endParaRPr sz="900">
              <a:solidFill>
                <a:schemeClr val="accent6"/>
              </a:solidFill>
            </a:endParaRPr>
          </a:p>
        </p:txBody>
      </p:sp>
      <p:sp>
        <p:nvSpPr>
          <p:cNvPr id="2239" name="Google Shape;2239;p111"/>
          <p:cNvSpPr txBox="1"/>
          <p:nvPr/>
        </p:nvSpPr>
        <p:spPr>
          <a:xfrm>
            <a:off x="672600" y="984458"/>
            <a:ext cx="479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6"/>
                </a:solidFill>
              </a:rPr>
              <a:t>1016</a:t>
            </a:r>
            <a:endParaRPr sz="900">
              <a:solidFill>
                <a:schemeClr val="accent6"/>
              </a:solidFill>
            </a:endParaRPr>
          </a:p>
        </p:txBody>
      </p:sp>
      <p:cxnSp>
        <p:nvCxnSpPr>
          <p:cNvPr id="2240" name="Google Shape;2240;p111"/>
          <p:cNvCxnSpPr/>
          <p:nvPr/>
        </p:nvCxnSpPr>
        <p:spPr>
          <a:xfrm flipH="1" rot="10800000">
            <a:off x="496275" y="706613"/>
            <a:ext cx="254400" cy="11100"/>
          </a:xfrm>
          <a:prstGeom prst="straightConnector1">
            <a:avLst/>
          </a:prstGeom>
          <a:noFill/>
          <a:ln cap="flat" cmpd="sng" w="9525">
            <a:solidFill>
              <a:schemeClr val="accent4"/>
            </a:solidFill>
            <a:prstDash val="solid"/>
            <a:round/>
            <a:headEnd len="med" w="med" type="none"/>
            <a:tailEnd len="med" w="med" type="triangle"/>
          </a:ln>
        </p:spPr>
      </p:cxnSp>
      <p:sp>
        <p:nvSpPr>
          <p:cNvPr id="2241" name="Google Shape;2241;p111"/>
          <p:cNvSpPr txBox="1"/>
          <p:nvPr/>
        </p:nvSpPr>
        <p:spPr>
          <a:xfrm>
            <a:off x="226779" y="522425"/>
            <a:ext cx="317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4"/>
                </a:solidFill>
              </a:rPr>
              <a:t>b</a:t>
            </a:r>
            <a:r>
              <a:rPr lang="en" sz="900">
                <a:solidFill>
                  <a:schemeClr val="accent4"/>
                </a:solidFill>
              </a:rPr>
              <a:t>p</a:t>
            </a:r>
            <a:endParaRPr sz="900">
              <a:solidFill>
                <a:schemeClr val="accent4"/>
              </a:solidFill>
            </a:endParaRPr>
          </a:p>
        </p:txBody>
      </p:sp>
      <p:sp>
        <p:nvSpPr>
          <p:cNvPr id="2242" name="Google Shape;2242;p111"/>
          <p:cNvSpPr txBox="1"/>
          <p:nvPr/>
        </p:nvSpPr>
        <p:spPr>
          <a:xfrm>
            <a:off x="2532800" y="3679350"/>
            <a:ext cx="345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
        <p:nvSpPr>
          <p:cNvPr id="2243" name="Google Shape;2243;p111"/>
          <p:cNvSpPr txBox="1"/>
          <p:nvPr/>
        </p:nvSpPr>
        <p:spPr>
          <a:xfrm>
            <a:off x="5236625" y="3186773"/>
            <a:ext cx="345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endParaRPr sz="18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